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56" r:id="rId2"/>
    <p:sldId id="273" r:id="rId3"/>
    <p:sldId id="274" r:id="rId4"/>
    <p:sldId id="275" r:id="rId5"/>
  </p:sldIdLst>
  <p:sldSz cx="9144000" cy="6858000" type="screen4x3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44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0B7928-7079-4750-A090-45343A994C12}" type="datetimeFigureOut">
              <a:rPr lang="id-ID" smtClean="0"/>
              <a:pPr/>
              <a:t>26/04/2021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9B4C76-A3F9-45CF-934A-BCF018678708}" type="slidenum">
              <a:rPr lang="id-ID" smtClean="0"/>
              <a:pPr/>
              <a:t>‹#›</a:t>
            </a:fld>
            <a:endParaRPr lang="id-ID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AEF276C-6FCD-4B14-AD22-A7E4C46EF83D}" type="datetimeFigureOut">
              <a:rPr lang="id-ID" smtClean="0"/>
              <a:pPr/>
              <a:t>26/04/2021</a:t>
            </a:fld>
            <a:endParaRPr lang="id-ID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d-ID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71F89B-3E50-4F41-8F53-9B468D0A5A67}" type="slidenum">
              <a:rPr lang="id-ID" smtClean="0"/>
              <a:pPr/>
              <a:t>‹#›</a:t>
            </a:fld>
            <a:endParaRPr lang="id-ID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d-ID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1CB25A-BBC4-43C9-AEBE-3A10136A7910}" type="datetime1">
              <a:rPr lang="id-ID" smtClean="0"/>
              <a:pPr/>
              <a:t>26/04/2021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IVP's of 1st-order  by Caswita, Dr.</a:t>
            </a:r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B91C4-7B10-4590-ABDE-930FF25B72B6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BF5195-05C5-4825-9D40-8EE0062B4F4A}" type="datetime1">
              <a:rPr lang="id-ID" smtClean="0"/>
              <a:pPr/>
              <a:t>26/04/2021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IVP's of 1st-order  by Caswita, Dr.</a:t>
            </a:r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B91C4-7B10-4590-ABDE-930FF25B72B6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89E045-5DA2-4217-B13A-A2C641E68472}" type="datetime1">
              <a:rPr lang="id-ID" smtClean="0"/>
              <a:pPr/>
              <a:t>26/04/2021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IVP's of 1st-order  by Caswita, Dr.</a:t>
            </a:r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B91C4-7B10-4590-ABDE-930FF25B72B6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4C9A9A-DACB-49B6-BEA8-32BED5CFD49E}" type="datetime1">
              <a:rPr lang="id-ID" smtClean="0"/>
              <a:pPr/>
              <a:t>26/04/2021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IVP's of 1st-order  by Caswita, Dr.</a:t>
            </a:r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B91C4-7B10-4590-ABDE-930FF25B72B6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7BF818-224D-4DA8-821F-1D85A0325907}" type="datetime1">
              <a:rPr lang="id-ID" smtClean="0"/>
              <a:pPr/>
              <a:t>26/04/2021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IVP's of 1st-order  by Caswita, Dr.</a:t>
            </a:r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B91C4-7B10-4590-ABDE-930FF25B72B6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D2A61-850D-47DB-8D4C-0C6B934513F4}" type="datetime1">
              <a:rPr lang="id-ID" smtClean="0"/>
              <a:pPr/>
              <a:t>26/04/2021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IVP's of 1st-order  by Caswita, Dr.</a:t>
            </a:r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B91C4-7B10-4590-ABDE-930FF25B72B6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4D3C0-4587-4DDC-8266-F3143F883DE4}" type="datetime1">
              <a:rPr lang="id-ID" smtClean="0"/>
              <a:pPr/>
              <a:t>26/04/2021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IVP's of 1st-order  by Caswita, Dr.</a:t>
            </a:r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B91C4-7B10-4590-ABDE-930FF25B72B6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B8205-2786-4EA9-B1C6-7B0F711CBD3F}" type="datetime1">
              <a:rPr lang="id-ID" smtClean="0"/>
              <a:pPr/>
              <a:t>26/04/2021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IVP's of 1st-order  by Caswita, Dr.</a:t>
            </a:r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B91C4-7B10-4590-ABDE-930FF25B72B6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AF3524-1836-4C64-B521-66F4A17B91D5}" type="datetime1">
              <a:rPr lang="id-ID" smtClean="0"/>
              <a:pPr/>
              <a:t>26/04/2021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IVP's of 1st-order  by Caswita, Dr.</a:t>
            </a:r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B91C4-7B10-4590-ABDE-930FF25B72B6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4C4241-F553-40BA-B873-E7966200B743}" type="datetime1">
              <a:rPr lang="id-ID" smtClean="0"/>
              <a:pPr/>
              <a:t>26/04/2021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IVP's of 1st-order  by Caswita, Dr.</a:t>
            </a:r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B91C4-7B10-4590-ABDE-930FF25B72B6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F396EF-3848-446D-95BE-25FAF6DF4940}" type="datetime1">
              <a:rPr lang="id-ID" smtClean="0"/>
              <a:pPr/>
              <a:t>26/04/2021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IVP's of 1st-order  by Caswita, Dr.</a:t>
            </a:r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B91C4-7B10-4590-ABDE-930FF25B72B6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DEFC7C-32B1-490D-B779-8002BFF42951}" type="datetime1">
              <a:rPr lang="id-ID" smtClean="0"/>
              <a:pPr/>
              <a:t>26/04/2021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IVP's of 1st-order  by </a:t>
            </a:r>
            <a:r>
              <a:rPr lang="en-US" dirty="0" err="1"/>
              <a:t>Caswita</a:t>
            </a:r>
            <a:r>
              <a:rPr lang="en-US" dirty="0"/>
              <a:t>, Dr.</a:t>
            </a:r>
            <a:endParaRPr lang="id-ID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8B91C4-7B10-4590-ABDE-930FF25B72B6}" type="slidenum">
              <a:rPr lang="id-ID" smtClean="0"/>
              <a:pPr/>
              <a:t>‹#›</a:t>
            </a:fld>
            <a:endParaRPr lang="id-ID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00034" y="214290"/>
            <a:ext cx="8143932" cy="1470025"/>
          </a:xfrm>
        </p:spPr>
        <p:txBody>
          <a:bodyPr>
            <a:normAutofit/>
          </a:bodyPr>
          <a:lstStyle/>
          <a:p>
            <a:r>
              <a:rPr lang="id-ID" dirty="0">
                <a:solidFill>
                  <a:srgbClr val="FF0000"/>
                </a:solidFill>
              </a:rPr>
              <a:t>Initial Value Problems with 2nd Order ODE’s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0092" y="3857628"/>
            <a:ext cx="6400800" cy="1752600"/>
          </a:xfrm>
        </p:spPr>
        <p:txBody>
          <a:bodyPr>
            <a:normAutofit lnSpcReduction="10000"/>
          </a:bodyPr>
          <a:lstStyle/>
          <a:p>
            <a:pPr algn="l"/>
            <a:r>
              <a:rPr lang="id-ID" sz="3600" dirty="0">
                <a:solidFill>
                  <a:srgbClr val="FF0000"/>
                </a:solidFill>
              </a:rPr>
              <a:t>Sub-topics:</a:t>
            </a:r>
          </a:p>
          <a:p>
            <a:pPr algn="l"/>
            <a:r>
              <a:rPr lang="id-ID" dirty="0">
                <a:solidFill>
                  <a:srgbClr val="002060"/>
                </a:solidFill>
              </a:rPr>
              <a:t>    -   IVP’s with </a:t>
            </a:r>
            <a:r>
              <a:rPr lang="id-ID" dirty="0">
                <a:solidFill>
                  <a:srgbClr val="002060"/>
                </a:solidFill>
                <a:hlinkClick r:id="rId3" action="ppaction://hlinksldjump"/>
              </a:rPr>
              <a:t>2nd Order ODE’s</a:t>
            </a:r>
            <a:endParaRPr lang="id-ID" dirty="0">
              <a:solidFill>
                <a:srgbClr val="002060"/>
              </a:solidFill>
            </a:endParaRPr>
          </a:p>
          <a:p>
            <a:pPr algn="l"/>
            <a:r>
              <a:rPr lang="id-ID" dirty="0">
                <a:solidFill>
                  <a:srgbClr val="002060"/>
                </a:solidFill>
              </a:rPr>
              <a:t>    -   Some </a:t>
            </a:r>
            <a:r>
              <a:rPr lang="id-ID" dirty="0">
                <a:solidFill>
                  <a:srgbClr val="002060"/>
                </a:solidFill>
                <a:hlinkClick r:id="" action="ppaction://noaction"/>
              </a:rPr>
              <a:t>Applications</a:t>
            </a:r>
            <a:endParaRPr lang="id-ID" dirty="0">
              <a:solidFill>
                <a:srgbClr val="00206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IVP's of 1st-order  by </a:t>
            </a:r>
            <a:r>
              <a:rPr lang="en-US" b="1" dirty="0" err="1">
                <a:solidFill>
                  <a:srgbClr val="0070C0"/>
                </a:solidFill>
              </a:rPr>
              <a:t>Caswita</a:t>
            </a:r>
            <a:r>
              <a:rPr lang="en-US" b="1" dirty="0">
                <a:solidFill>
                  <a:srgbClr val="0070C0"/>
                </a:solidFill>
              </a:rPr>
              <a:t>, Dr.</a:t>
            </a:r>
            <a:endParaRPr lang="id-ID" b="1" dirty="0">
              <a:solidFill>
                <a:srgbClr val="0070C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42910" y="1714488"/>
            <a:ext cx="28543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d-ID" sz="2800" dirty="0">
                <a:solidFill>
                  <a:srgbClr val="002060"/>
                </a:solidFill>
              </a:rPr>
              <a:t>Basic Competence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57224" y="2258319"/>
            <a:ext cx="7858181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d-ID" sz="2800" dirty="0"/>
              <a:t>Explain the meaning of IVP’s with second-order ordinary differential equation and capable to apply it to solving real problems.</a:t>
            </a:r>
            <a:r>
              <a:rPr lang="id-ID" sz="2400" dirty="0"/>
              <a:t>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4290"/>
            <a:ext cx="8229600" cy="1071570"/>
          </a:xfrm>
        </p:spPr>
        <p:txBody>
          <a:bodyPr>
            <a:normAutofit fontScale="90000"/>
          </a:bodyPr>
          <a:lstStyle/>
          <a:p>
            <a:r>
              <a:rPr lang="id-ID" dirty="0">
                <a:solidFill>
                  <a:srgbClr val="FF0000"/>
                </a:solidFill>
              </a:rPr>
              <a:t>MNA : Pers. Homogen Order 2 </a:t>
            </a:r>
            <a:br>
              <a:rPr lang="id-ID" dirty="0">
                <a:solidFill>
                  <a:srgbClr val="FF0000"/>
                </a:solidFill>
              </a:rPr>
            </a:br>
            <a:r>
              <a:rPr lang="id-ID" dirty="0">
                <a:solidFill>
                  <a:srgbClr val="FF0000"/>
                </a:solidFill>
              </a:rPr>
              <a:t>dgn Koef  tidak Konstan</a:t>
            </a:r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d-ID"/>
          </a:p>
        </p:txBody>
      </p:sp>
      <p:sp>
        <p:nvSpPr>
          <p:cNvPr id="10" name="TextBox 9"/>
          <p:cNvSpPr txBox="1"/>
          <p:nvPr/>
        </p:nvSpPr>
        <p:spPr>
          <a:xfrm>
            <a:off x="428596" y="1619896"/>
            <a:ext cx="435771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28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Bentuk Umum</a:t>
            </a:r>
          </a:p>
        </p:txBody>
      </p:sp>
      <p:sp>
        <p:nvSpPr>
          <p:cNvPr id="12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286520"/>
            <a:ext cx="2895600" cy="365125"/>
          </a:xfrm>
        </p:spPr>
        <p:txBody>
          <a:bodyPr/>
          <a:lstStyle/>
          <a:p>
            <a:r>
              <a:rPr lang="en-US" dirty="0"/>
              <a:t>IVP's of 1st-order  by </a:t>
            </a:r>
            <a:r>
              <a:rPr lang="en-US" b="1" dirty="0" err="1">
                <a:solidFill>
                  <a:srgbClr val="0070C0"/>
                </a:solidFill>
              </a:rPr>
              <a:t>Caswita</a:t>
            </a:r>
            <a:r>
              <a:rPr lang="en-US" b="1" dirty="0">
                <a:solidFill>
                  <a:srgbClr val="0070C0"/>
                </a:solidFill>
              </a:rPr>
              <a:t>, Dr.</a:t>
            </a:r>
            <a:endParaRPr lang="id-ID" b="1" dirty="0">
              <a:solidFill>
                <a:srgbClr val="0070C0"/>
              </a:solidFill>
            </a:endParaRPr>
          </a:p>
        </p:txBody>
      </p:sp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d-ID"/>
          </a:p>
        </p:txBody>
      </p:sp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d-ID"/>
          </a:p>
        </p:txBody>
      </p:sp>
      <p:sp>
        <p:nvSpPr>
          <p:cNvPr id="11" name="TextBox 10"/>
          <p:cNvSpPr txBox="1"/>
          <p:nvPr/>
        </p:nvSpPr>
        <p:spPr>
          <a:xfrm>
            <a:off x="857224" y="2169375"/>
            <a:ext cx="7535941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d-ID" sz="2400" dirty="0">
                <a:latin typeface="Arial" pitchFamily="34" charset="0"/>
                <a:cs typeface="Arial" pitchFamily="34" charset="0"/>
              </a:rPr>
              <a:t>Diberikan MNA dengan persamaan:</a:t>
            </a:r>
          </a:p>
          <a:p>
            <a:pPr algn="just"/>
            <a:endParaRPr lang="id-ID" sz="2400" dirty="0">
              <a:latin typeface="Arial" pitchFamily="34" charset="0"/>
              <a:cs typeface="Arial" pitchFamily="34" charset="0"/>
            </a:endParaRPr>
          </a:p>
          <a:p>
            <a:pPr algn="just"/>
            <a:endParaRPr lang="id-ID" sz="2400" dirty="0">
              <a:latin typeface="Arial" pitchFamily="34" charset="0"/>
              <a:cs typeface="Arial" pitchFamily="34" charset="0"/>
            </a:endParaRPr>
          </a:p>
          <a:p>
            <a:pPr algn="just"/>
            <a:endParaRPr lang="id-ID" sz="2400" dirty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id-ID" sz="2400" dirty="0">
                <a:latin typeface="Arial" pitchFamily="34" charset="0"/>
                <a:cs typeface="Arial" pitchFamily="34" charset="0"/>
              </a:rPr>
              <a:t>dengan  a(t), b(t), atau c(t) merupakan fungsi tak-konstan. Untuk menentukan solusi persamaan pada MNA 2.6 dilakukan analisis terkait dengan (fungsi) koefisien. Dalam hal ini ada 2 kasus, yaitu mentransformasi menjadi persamaan dengan koe-fisien konstan dan mereduksi ordernya.</a:t>
            </a:r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d-ID"/>
          </a:p>
        </p:txBody>
      </p:sp>
      <p:sp>
        <p:nvSpPr>
          <p:cNvPr id="2056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d-ID"/>
          </a:p>
        </p:txBody>
      </p:sp>
      <p:sp>
        <p:nvSpPr>
          <p:cNvPr id="17" name="TextBox 16"/>
          <p:cNvSpPr txBox="1"/>
          <p:nvPr/>
        </p:nvSpPr>
        <p:spPr>
          <a:xfrm>
            <a:off x="8214249" y="3000372"/>
            <a:ext cx="57259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2</a:t>
            </a:r>
            <a:r>
              <a:rPr lang="id-ID" sz="2400" dirty="0"/>
              <a:t>.6</a:t>
            </a:r>
          </a:p>
        </p:txBody>
      </p:sp>
      <p:sp>
        <p:nvSpPr>
          <p:cNvPr id="2058" name="Rectangle 10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d-ID"/>
          </a:p>
        </p:txBody>
      </p:sp>
      <p:sp>
        <p:nvSpPr>
          <p:cNvPr id="22530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d-ID"/>
          </a:p>
        </p:txBody>
      </p:sp>
      <p:sp>
        <p:nvSpPr>
          <p:cNvPr id="2253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d-ID"/>
          </a:p>
        </p:txBody>
      </p:sp>
      <p:sp>
        <p:nvSpPr>
          <p:cNvPr id="22534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d-ID"/>
          </a:p>
        </p:txBody>
      </p:sp>
      <p:sp>
        <p:nvSpPr>
          <p:cNvPr id="22535" name="Rectangle 7"/>
          <p:cNvSpPr>
            <a:spLocks noChangeArrowheads="1"/>
          </p:cNvSpPr>
          <p:nvPr/>
        </p:nvSpPr>
        <p:spPr bwMode="auto">
          <a:xfrm>
            <a:off x="457200" y="7048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d-ID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d-ID"/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d-ID"/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d-ID"/>
          </a:p>
        </p:txBody>
      </p:sp>
      <p:sp>
        <p:nvSpPr>
          <p:cNvPr id="28674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d-ID"/>
          </a:p>
        </p:txBody>
      </p:sp>
      <p:sp>
        <p:nvSpPr>
          <p:cNvPr id="2867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d-ID"/>
          </a:p>
        </p:txBody>
      </p:sp>
      <p:sp>
        <p:nvSpPr>
          <p:cNvPr id="33794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d-ID"/>
          </a:p>
        </p:txBody>
      </p:sp>
      <p:sp>
        <p:nvSpPr>
          <p:cNvPr id="3379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d-ID"/>
          </a:p>
        </p:txBody>
      </p:sp>
      <p:sp>
        <p:nvSpPr>
          <p:cNvPr id="33798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d-ID"/>
          </a:p>
        </p:txBody>
      </p:sp>
      <p:sp>
        <p:nvSpPr>
          <p:cNvPr id="9218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d-ID"/>
          </a:p>
        </p:txBody>
      </p:sp>
      <p:pic>
        <p:nvPicPr>
          <p:cNvPr id="9217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071538" y="2714620"/>
            <a:ext cx="6929486" cy="106522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4290"/>
            <a:ext cx="8229600" cy="1071570"/>
          </a:xfrm>
        </p:spPr>
        <p:txBody>
          <a:bodyPr>
            <a:normAutofit fontScale="90000"/>
          </a:bodyPr>
          <a:lstStyle/>
          <a:p>
            <a:r>
              <a:rPr lang="id-ID" dirty="0">
                <a:solidFill>
                  <a:srgbClr val="FF0000"/>
                </a:solidFill>
              </a:rPr>
              <a:t>MNA : Pers. Homogen Order 2 </a:t>
            </a:r>
            <a:br>
              <a:rPr lang="id-ID" dirty="0">
                <a:solidFill>
                  <a:srgbClr val="FF0000"/>
                </a:solidFill>
              </a:rPr>
            </a:br>
            <a:r>
              <a:rPr lang="id-ID" dirty="0">
                <a:solidFill>
                  <a:srgbClr val="FF0000"/>
                </a:solidFill>
              </a:rPr>
              <a:t>dgn Koef  tidak Konstan</a:t>
            </a:r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d-ID"/>
          </a:p>
        </p:txBody>
      </p:sp>
      <p:sp>
        <p:nvSpPr>
          <p:cNvPr id="10" name="TextBox 9"/>
          <p:cNvSpPr txBox="1"/>
          <p:nvPr/>
        </p:nvSpPr>
        <p:spPr>
          <a:xfrm>
            <a:off x="428596" y="1619896"/>
            <a:ext cx="435771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Contoh</a:t>
            </a:r>
            <a:r>
              <a:rPr lang="en-US" sz="28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:</a:t>
            </a:r>
            <a:endParaRPr lang="id-ID" sz="28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286520"/>
            <a:ext cx="2895600" cy="365125"/>
          </a:xfrm>
        </p:spPr>
        <p:txBody>
          <a:bodyPr/>
          <a:lstStyle/>
          <a:p>
            <a:r>
              <a:rPr lang="en-US" dirty="0"/>
              <a:t>IVP's of 1st-order  by </a:t>
            </a:r>
            <a:r>
              <a:rPr lang="en-US" b="1" dirty="0" err="1">
                <a:solidFill>
                  <a:srgbClr val="0070C0"/>
                </a:solidFill>
              </a:rPr>
              <a:t>Caswita</a:t>
            </a:r>
            <a:r>
              <a:rPr lang="en-US" b="1" dirty="0">
                <a:solidFill>
                  <a:srgbClr val="0070C0"/>
                </a:solidFill>
              </a:rPr>
              <a:t>, Dr.</a:t>
            </a:r>
            <a:endParaRPr lang="id-ID" b="1" dirty="0">
              <a:solidFill>
                <a:srgbClr val="0070C0"/>
              </a:solidFill>
            </a:endParaRPr>
          </a:p>
        </p:txBody>
      </p:sp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d-ID"/>
          </a:p>
        </p:txBody>
      </p:sp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d-ID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1" name="TextBox 10"/>
              <p:cNvSpPr txBox="1"/>
              <p:nvPr/>
            </p:nvSpPr>
            <p:spPr>
              <a:xfrm>
                <a:off x="780475" y="2169375"/>
                <a:ext cx="7535941" cy="230832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/>
                <a:r>
                  <a:rPr lang="en-US" sz="2400" dirty="0">
                    <a:latin typeface="Arial" pitchFamily="34" charset="0"/>
                    <a:cs typeface="Arial" pitchFamily="34" charset="0"/>
                  </a:rPr>
                  <a:t>Tentukan </a:t>
                </a:r>
                <a:r>
                  <a:rPr lang="en-US" sz="2400" dirty="0" err="1">
                    <a:latin typeface="Arial" pitchFamily="34" charset="0"/>
                    <a:cs typeface="Arial" pitchFamily="34" charset="0"/>
                  </a:rPr>
                  <a:t>solusi</a:t>
                </a:r>
                <a:r>
                  <a:rPr lang="en-US" sz="2400" dirty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id-ID" sz="2400" dirty="0">
                    <a:latin typeface="Arial" pitchFamily="34" charset="0"/>
                    <a:cs typeface="Arial" pitchFamily="34" charset="0"/>
                  </a:rPr>
                  <a:t>MNA </a:t>
                </a:r>
                <a:r>
                  <a:rPr lang="en-US" sz="2400" dirty="0" err="1">
                    <a:latin typeface="Arial" pitchFamily="34" charset="0"/>
                    <a:cs typeface="Arial" pitchFamily="34" charset="0"/>
                  </a:rPr>
                  <a:t>berikut</a:t>
                </a:r>
                <a:r>
                  <a:rPr lang="id-ID" sz="2400" dirty="0">
                    <a:latin typeface="Arial" pitchFamily="34" charset="0"/>
                    <a:cs typeface="Arial" pitchFamily="34" charset="0"/>
                  </a:rPr>
                  <a:t>:</a:t>
                </a:r>
              </a:p>
              <a:p>
                <a:pPr algn="just"/>
                <a:endParaRPr lang="id-ID" sz="2400" dirty="0">
                  <a:latin typeface="Arial" pitchFamily="34" charset="0"/>
                  <a:cs typeface="Arial" pitchFamily="34" charset="0"/>
                </a:endParaRPr>
              </a:p>
              <a:p>
                <a:pPr algn="just"/>
                <a:r>
                  <a:rPr lang="en-US" sz="2400" dirty="0">
                    <a:latin typeface="Arial" pitchFamily="34" charset="0"/>
                    <a:cs typeface="Arial" pitchFamily="34" charset="0"/>
                  </a:rPr>
                  <a:t>   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40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𝑥</m:t>
                        </m:r>
                      </m:e>
                      <m:sup>
                        <m:r>
                          <a:rPr lang="en-US" sz="2400" b="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2</m:t>
                        </m:r>
                      </m:sup>
                    </m:sSup>
                    <m:sSup>
                      <m:sSupPr>
                        <m:ctrlPr>
                          <a:rPr lang="en-US" sz="2400" b="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𝑦</m:t>
                        </m:r>
                      </m:e>
                      <m:sup>
                        <m:r>
                          <a:rPr lang="en-US" sz="2400" b="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′′</m:t>
                        </m:r>
                      </m:sup>
                    </m:sSup>
                    <m:r>
                      <a:rPr lang="en-US" sz="2400" b="0" i="1" smtClean="0">
                        <a:latin typeface="Cambria Math" panose="02040503050406030204" pitchFamily="18" charset="0"/>
                        <a:cs typeface="Arial" pitchFamily="34" charset="0"/>
                      </a:rPr>
                      <m:t>−</m:t>
                    </m:r>
                    <m:r>
                      <a:rPr lang="en-US" sz="2400" b="0" i="1" smtClean="0">
                        <a:latin typeface="Cambria Math" panose="02040503050406030204" pitchFamily="18" charset="0"/>
                        <a:cs typeface="Arial" pitchFamily="34" charset="0"/>
                      </a:rPr>
                      <m:t>𝑥</m:t>
                    </m:r>
                    <m:sSup>
                      <m:sSupPr>
                        <m:ctrlPr>
                          <a:rPr lang="en-US" sz="2400" b="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𝑦</m:t>
                        </m:r>
                      </m:e>
                      <m:sup>
                        <m:r>
                          <a:rPr lang="en-US" sz="2400" b="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′</m:t>
                        </m:r>
                      </m:sup>
                    </m:sSup>
                    <m:r>
                      <a:rPr lang="en-US" sz="2400" b="0" i="1" smtClean="0">
                        <a:latin typeface="Cambria Math" panose="02040503050406030204" pitchFamily="18" charset="0"/>
                        <a:cs typeface="Arial" pitchFamily="34" charset="0"/>
                      </a:rPr>
                      <m:t>−3</m:t>
                    </m:r>
                    <m:r>
                      <a:rPr lang="en-US" sz="2400" b="0" i="1" smtClean="0">
                        <a:latin typeface="Cambria Math" panose="02040503050406030204" pitchFamily="18" charset="0"/>
                        <a:cs typeface="Arial" pitchFamily="34" charset="0"/>
                      </a:rPr>
                      <m:t>𝑦</m:t>
                    </m:r>
                    <m:r>
                      <a:rPr lang="en-US" sz="2400" b="0" i="1" smtClean="0">
                        <a:latin typeface="Cambria Math" panose="02040503050406030204" pitchFamily="18" charset="0"/>
                        <a:cs typeface="Arial" pitchFamily="34" charset="0"/>
                      </a:rPr>
                      <m:t>=0;    </m:t>
                    </m:r>
                    <m:r>
                      <a:rPr lang="en-US" sz="2400" b="0" i="1" smtClean="0">
                        <a:latin typeface="Cambria Math" panose="02040503050406030204" pitchFamily="18" charset="0"/>
                        <a:cs typeface="Arial" pitchFamily="34" charset="0"/>
                      </a:rPr>
                      <m:t>𝑦</m:t>
                    </m:r>
                    <m:d>
                      <m:dPr>
                        <m:ctrlPr>
                          <a:rPr lang="en-US" sz="2400" b="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d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1</m:t>
                        </m:r>
                      </m:e>
                    </m:d>
                    <m:r>
                      <a:rPr lang="en-US" sz="2400" b="0" i="1" smtClean="0">
                        <a:latin typeface="Cambria Math" panose="02040503050406030204" pitchFamily="18" charset="0"/>
                        <a:cs typeface="Arial" pitchFamily="34" charset="0"/>
                      </a:rPr>
                      <m:t>=1 </m:t>
                    </m:r>
                    <m:sSup>
                      <m:sSupPr>
                        <m:ctrlPr>
                          <a:rPr lang="en-US" sz="2400" b="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𝑦</m:t>
                        </m:r>
                      </m:e>
                      <m:sup>
                        <m:r>
                          <a:rPr lang="en-US" sz="2400" b="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′</m:t>
                        </m:r>
                      </m:sup>
                    </m:sSup>
                    <m:d>
                      <m:dPr>
                        <m:ctrlPr>
                          <a:rPr lang="en-US" sz="2400" b="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d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1</m:t>
                        </m:r>
                      </m:e>
                    </m:d>
                    <m:r>
                      <a:rPr lang="en-US" sz="2400" b="0" i="1" smtClean="0">
                        <a:latin typeface="Cambria Math" panose="02040503050406030204" pitchFamily="18" charset="0"/>
                        <a:cs typeface="Arial" pitchFamily="34" charset="0"/>
                      </a:rPr>
                      <m:t>=−1</m:t>
                    </m:r>
                  </m:oMath>
                </a14:m>
                <a:r>
                  <a:rPr lang="en-US" sz="2400" dirty="0">
                    <a:latin typeface="Arial" pitchFamily="34" charset="0"/>
                    <a:cs typeface="Arial" pitchFamily="34" charset="0"/>
                  </a:rPr>
                  <a:t>         (</a:t>
                </a:r>
                <a:r>
                  <a:rPr lang="en-US" sz="2400" dirty="0" err="1">
                    <a:latin typeface="Arial" pitchFamily="34" charset="0"/>
                    <a:cs typeface="Arial" pitchFamily="34" charset="0"/>
                  </a:rPr>
                  <a:t>i</a:t>
                </a:r>
                <a:r>
                  <a:rPr lang="en-US" sz="2400" dirty="0">
                    <a:latin typeface="Arial" pitchFamily="34" charset="0"/>
                    <a:cs typeface="Arial" pitchFamily="34" charset="0"/>
                  </a:rPr>
                  <a:t>)</a:t>
                </a:r>
              </a:p>
              <a:p>
                <a:pPr algn="just"/>
                <a:endParaRPr lang="en-US" sz="2400" dirty="0">
                  <a:latin typeface="Arial" pitchFamily="34" charset="0"/>
                  <a:cs typeface="Arial" pitchFamily="34" charset="0"/>
                </a:endParaRPr>
              </a:p>
              <a:p>
                <a:pPr algn="just"/>
                <a14:m>
                  <m:oMath xmlns:m="http://schemas.openxmlformats.org/officeDocument/2006/math">
                    <m:d>
                      <m:dPr>
                        <m:ctrlPr>
                          <a:rPr lang="id-ID" sz="240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id-ID" sz="2400" i="1" smtClean="0">
                                <a:latin typeface="Cambria Math" panose="02040503050406030204" pitchFamily="18" charset="0"/>
                                <a:cs typeface="Arial" pitchFamily="34" charset="0"/>
                              </a:rPr>
                            </m:ctrlPr>
                          </m:sSupPr>
                          <m:e>
                            <m:r>
                              <a:rPr lang="en-US" sz="2400" b="0" i="1" smtClean="0">
                                <a:latin typeface="Cambria Math" panose="02040503050406030204" pitchFamily="18" charset="0"/>
                                <a:cs typeface="Arial" pitchFamily="34" charset="0"/>
                              </a:rPr>
                              <m:t>𝑥</m:t>
                            </m:r>
                          </m:e>
                          <m:sup>
                            <m:r>
                              <a:rPr lang="en-US" sz="2400" b="0" i="1" smtClean="0">
                                <a:latin typeface="Cambria Math" panose="02040503050406030204" pitchFamily="18" charset="0"/>
                                <a:cs typeface="Arial" pitchFamily="34" charset="0"/>
                              </a:rPr>
                              <m:t>2</m:t>
                            </m:r>
                          </m:sup>
                        </m:sSup>
                        <m:r>
                          <a:rPr lang="en-US" sz="2400" b="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−1</m:t>
                        </m:r>
                      </m:e>
                    </m:d>
                    <m:sSup>
                      <m:sSupPr>
                        <m:ctrlPr>
                          <a:rPr lang="en-US" sz="2400" b="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𝑦</m:t>
                        </m:r>
                      </m:e>
                      <m:sup>
                        <m:r>
                          <a:rPr lang="en-US" sz="2400" b="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′′</m:t>
                        </m:r>
                      </m:sup>
                    </m:sSup>
                    <m:r>
                      <a:rPr lang="en-US" sz="2400" b="0" i="1" smtClean="0">
                        <a:latin typeface="Cambria Math" panose="02040503050406030204" pitchFamily="18" charset="0"/>
                        <a:cs typeface="Arial" pitchFamily="34" charset="0"/>
                      </a:rPr>
                      <m:t>−2</m:t>
                    </m:r>
                    <m:r>
                      <a:rPr lang="en-US" sz="2400" b="0" i="1" smtClean="0">
                        <a:latin typeface="Cambria Math" panose="02040503050406030204" pitchFamily="18" charset="0"/>
                        <a:cs typeface="Arial" pitchFamily="34" charset="0"/>
                      </a:rPr>
                      <m:t>𝑥</m:t>
                    </m:r>
                    <m:sSup>
                      <m:sSupPr>
                        <m:ctrlPr>
                          <a:rPr lang="en-US" sz="2400" b="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𝑦</m:t>
                        </m:r>
                      </m:e>
                      <m:sup>
                        <m:r>
                          <a:rPr lang="en-US" sz="2400" b="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′</m:t>
                        </m:r>
                      </m:sup>
                    </m:sSup>
                    <m:r>
                      <a:rPr lang="en-US" sz="2400" b="0" i="1" smtClean="0">
                        <a:latin typeface="Cambria Math" panose="02040503050406030204" pitchFamily="18" charset="0"/>
                        <a:cs typeface="Arial" pitchFamily="34" charset="0"/>
                      </a:rPr>
                      <m:t>+2</m:t>
                    </m:r>
                    <m:r>
                      <a:rPr lang="en-US" sz="2400" b="0" i="1" smtClean="0">
                        <a:latin typeface="Cambria Math" panose="02040503050406030204" pitchFamily="18" charset="0"/>
                        <a:cs typeface="Arial" pitchFamily="34" charset="0"/>
                      </a:rPr>
                      <m:t>𝑦</m:t>
                    </m:r>
                    <m:r>
                      <a:rPr lang="en-US" sz="2400" b="0" i="1" smtClean="0">
                        <a:latin typeface="Cambria Math" panose="02040503050406030204" pitchFamily="18" charset="0"/>
                        <a:cs typeface="Arial" pitchFamily="34" charset="0"/>
                      </a:rPr>
                      <m:t>=0;  </m:t>
                    </m:r>
                    <m:r>
                      <a:rPr lang="en-US" sz="2400" b="0" i="1" smtClean="0">
                        <a:latin typeface="Cambria Math" panose="02040503050406030204" pitchFamily="18" charset="0"/>
                        <a:cs typeface="Arial" pitchFamily="34" charset="0"/>
                      </a:rPr>
                      <m:t>𝑦</m:t>
                    </m:r>
                    <m:d>
                      <m:dPr>
                        <m:ctrlPr>
                          <a:rPr lang="en-US" sz="2400" b="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d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2</m:t>
                        </m:r>
                      </m:e>
                    </m:d>
                    <m:r>
                      <a:rPr lang="en-US" sz="2400" b="0" i="1" smtClean="0">
                        <a:latin typeface="Cambria Math" panose="02040503050406030204" pitchFamily="18" charset="0"/>
                        <a:cs typeface="Arial" pitchFamily="34" charset="0"/>
                      </a:rPr>
                      <m:t>=−1, </m:t>
                    </m:r>
                    <m:sSup>
                      <m:sSupPr>
                        <m:ctrlPr>
                          <a:rPr lang="en-US" sz="2400" b="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𝑦</m:t>
                        </m:r>
                      </m:e>
                      <m:sup>
                        <m:r>
                          <a:rPr lang="en-US" sz="2400" b="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′</m:t>
                        </m:r>
                      </m:sup>
                    </m:sSup>
                    <m:d>
                      <m:dPr>
                        <m:ctrlPr>
                          <a:rPr lang="en-US" sz="2400" b="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d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2</m:t>
                        </m:r>
                      </m:e>
                    </m:d>
                    <m:r>
                      <a:rPr lang="en-US" sz="2400" b="0" i="1" smtClean="0">
                        <a:latin typeface="Cambria Math" panose="02040503050406030204" pitchFamily="18" charset="0"/>
                        <a:cs typeface="Arial" pitchFamily="34" charset="0"/>
                      </a:rPr>
                      <m:t>=1</m:t>
                    </m:r>
                  </m:oMath>
                </a14:m>
                <a:r>
                  <a:rPr lang="en-US" sz="2400" dirty="0">
                    <a:latin typeface="Arial" pitchFamily="34" charset="0"/>
                    <a:cs typeface="Arial" pitchFamily="34" charset="0"/>
                  </a:rPr>
                  <a:t>   (ii)</a:t>
                </a:r>
                <a:endParaRPr lang="id-ID" sz="2400" dirty="0">
                  <a:latin typeface="Arial" pitchFamily="34" charset="0"/>
                  <a:cs typeface="Arial" pitchFamily="34" charset="0"/>
                </a:endParaRPr>
              </a:p>
              <a:p>
                <a:pPr algn="just"/>
                <a:endParaRPr lang="id-ID" sz="24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0475" y="2169375"/>
                <a:ext cx="7535941" cy="2308324"/>
              </a:xfrm>
              <a:prstGeom prst="rect">
                <a:avLst/>
              </a:prstGeom>
              <a:blipFill>
                <a:blip r:embed="rId2"/>
                <a:stretch>
                  <a:fillRect l="-1214" t="-1847" r="-1133"/>
                </a:stretch>
              </a:blipFill>
            </p:spPr>
            <p:txBody>
              <a:bodyPr/>
              <a:lstStyle/>
              <a:p>
                <a:r>
                  <a:rPr lang="en-ID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d-ID"/>
          </a:p>
        </p:txBody>
      </p:sp>
      <p:sp>
        <p:nvSpPr>
          <p:cNvPr id="2056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d-ID"/>
          </a:p>
        </p:txBody>
      </p:sp>
      <p:sp>
        <p:nvSpPr>
          <p:cNvPr id="2058" name="Rectangle 10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d-ID"/>
          </a:p>
        </p:txBody>
      </p:sp>
      <p:sp>
        <p:nvSpPr>
          <p:cNvPr id="22530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d-ID"/>
          </a:p>
        </p:txBody>
      </p:sp>
      <p:sp>
        <p:nvSpPr>
          <p:cNvPr id="2253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d-ID"/>
          </a:p>
        </p:txBody>
      </p:sp>
      <p:sp>
        <p:nvSpPr>
          <p:cNvPr id="22534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d-ID"/>
          </a:p>
        </p:txBody>
      </p:sp>
      <p:sp>
        <p:nvSpPr>
          <p:cNvPr id="22535" name="Rectangle 7"/>
          <p:cNvSpPr>
            <a:spLocks noChangeArrowheads="1"/>
          </p:cNvSpPr>
          <p:nvPr/>
        </p:nvSpPr>
        <p:spPr bwMode="auto">
          <a:xfrm>
            <a:off x="457200" y="7048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d-ID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d-ID"/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d-ID"/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d-ID"/>
          </a:p>
        </p:txBody>
      </p:sp>
      <p:sp>
        <p:nvSpPr>
          <p:cNvPr id="28674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d-ID"/>
          </a:p>
        </p:txBody>
      </p:sp>
      <p:sp>
        <p:nvSpPr>
          <p:cNvPr id="2867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d-ID"/>
          </a:p>
        </p:txBody>
      </p:sp>
      <p:sp>
        <p:nvSpPr>
          <p:cNvPr id="33794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d-ID"/>
          </a:p>
        </p:txBody>
      </p:sp>
      <p:sp>
        <p:nvSpPr>
          <p:cNvPr id="3379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d-ID"/>
          </a:p>
        </p:txBody>
      </p:sp>
      <p:sp>
        <p:nvSpPr>
          <p:cNvPr id="33798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d-ID"/>
          </a:p>
        </p:txBody>
      </p:sp>
      <p:sp>
        <p:nvSpPr>
          <p:cNvPr id="9218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1442632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4290"/>
            <a:ext cx="8229600" cy="1071570"/>
          </a:xfrm>
        </p:spPr>
        <p:txBody>
          <a:bodyPr>
            <a:normAutofit fontScale="90000"/>
          </a:bodyPr>
          <a:lstStyle/>
          <a:p>
            <a:r>
              <a:rPr lang="id-ID" dirty="0">
                <a:solidFill>
                  <a:srgbClr val="FF0000"/>
                </a:solidFill>
              </a:rPr>
              <a:t>MNA : Pers. Homogen Order 2 </a:t>
            </a:r>
            <a:br>
              <a:rPr lang="id-ID" dirty="0">
                <a:solidFill>
                  <a:srgbClr val="FF0000"/>
                </a:solidFill>
              </a:rPr>
            </a:br>
            <a:r>
              <a:rPr lang="id-ID" dirty="0">
                <a:solidFill>
                  <a:srgbClr val="FF0000"/>
                </a:solidFill>
              </a:rPr>
              <a:t>dgn Koef  tidak Konstan</a:t>
            </a:r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d-ID"/>
          </a:p>
        </p:txBody>
      </p:sp>
      <p:sp>
        <p:nvSpPr>
          <p:cNvPr id="10" name="TextBox 9"/>
          <p:cNvSpPr txBox="1"/>
          <p:nvPr/>
        </p:nvSpPr>
        <p:spPr>
          <a:xfrm>
            <a:off x="428596" y="1619896"/>
            <a:ext cx="435771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Contoh</a:t>
            </a:r>
            <a:r>
              <a:rPr lang="en-US" sz="28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:</a:t>
            </a:r>
            <a:endParaRPr lang="id-ID" sz="28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286520"/>
            <a:ext cx="2895600" cy="365125"/>
          </a:xfrm>
        </p:spPr>
        <p:txBody>
          <a:bodyPr/>
          <a:lstStyle/>
          <a:p>
            <a:r>
              <a:rPr lang="en-US" dirty="0"/>
              <a:t>IVP's of 1st-order  by </a:t>
            </a:r>
            <a:r>
              <a:rPr lang="en-US" b="1" dirty="0" err="1">
                <a:solidFill>
                  <a:srgbClr val="0070C0"/>
                </a:solidFill>
              </a:rPr>
              <a:t>Caswita</a:t>
            </a:r>
            <a:r>
              <a:rPr lang="en-US" b="1" dirty="0">
                <a:solidFill>
                  <a:srgbClr val="0070C0"/>
                </a:solidFill>
              </a:rPr>
              <a:t>, Dr.</a:t>
            </a:r>
            <a:endParaRPr lang="id-ID" b="1" dirty="0">
              <a:solidFill>
                <a:srgbClr val="0070C0"/>
              </a:solidFill>
            </a:endParaRPr>
          </a:p>
        </p:txBody>
      </p:sp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d-ID"/>
          </a:p>
        </p:txBody>
      </p:sp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d-ID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1" name="TextBox 10"/>
              <p:cNvSpPr txBox="1"/>
              <p:nvPr/>
            </p:nvSpPr>
            <p:spPr>
              <a:xfrm>
                <a:off x="780475" y="2169375"/>
                <a:ext cx="7535941" cy="313508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/>
                <a:r>
                  <a:rPr lang="en-US" sz="2400" dirty="0">
                    <a:latin typeface="Arial" pitchFamily="34" charset="0"/>
                    <a:cs typeface="Arial" pitchFamily="34" charset="0"/>
                  </a:rPr>
                  <a:t>Tentukan </a:t>
                </a:r>
                <a:r>
                  <a:rPr lang="en-US" sz="2400" dirty="0" err="1">
                    <a:latin typeface="Arial" pitchFamily="34" charset="0"/>
                    <a:cs typeface="Arial" pitchFamily="34" charset="0"/>
                  </a:rPr>
                  <a:t>solusi</a:t>
                </a:r>
                <a:r>
                  <a:rPr lang="en-US" sz="2400" dirty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id-ID" sz="2400" dirty="0">
                    <a:latin typeface="Arial" pitchFamily="34" charset="0"/>
                    <a:cs typeface="Arial" pitchFamily="34" charset="0"/>
                  </a:rPr>
                  <a:t>MNA </a:t>
                </a:r>
                <a:r>
                  <a:rPr lang="en-US" sz="2400" dirty="0" err="1">
                    <a:latin typeface="Arial" pitchFamily="34" charset="0"/>
                    <a:cs typeface="Arial" pitchFamily="34" charset="0"/>
                  </a:rPr>
                  <a:t>berikut</a:t>
                </a:r>
                <a:r>
                  <a:rPr lang="id-ID" sz="2400" dirty="0">
                    <a:latin typeface="Arial" pitchFamily="34" charset="0"/>
                    <a:cs typeface="Arial" pitchFamily="34" charset="0"/>
                  </a:rPr>
                  <a:t>:</a:t>
                </a:r>
              </a:p>
              <a:p>
                <a:pPr algn="just"/>
                <a:endParaRPr lang="id-ID" sz="2400" dirty="0">
                  <a:latin typeface="Arial" pitchFamily="34" charset="0"/>
                  <a:cs typeface="Arial" pitchFamily="34" charset="0"/>
                </a:endParaRPr>
              </a:p>
              <a:p>
                <a:pPr algn="just"/>
                <a14:m>
                  <m:oMath xmlns:m="http://schemas.openxmlformats.org/officeDocument/2006/math">
                    <m:sSup>
                      <m:sSupPr>
                        <m:ctrlPr>
                          <a:rPr lang="en-US" sz="240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(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𝑥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+1)</m:t>
                        </m:r>
                      </m:e>
                      <m:sup>
                        <m:r>
                          <a:rPr lang="en-US" sz="2400" b="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2</m:t>
                        </m:r>
                      </m:sup>
                    </m:sSup>
                    <m:sSup>
                      <m:sSupPr>
                        <m:ctrlPr>
                          <a:rPr lang="en-US" sz="2400" b="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𝑦</m:t>
                        </m:r>
                      </m:e>
                      <m:sup>
                        <m:r>
                          <a:rPr lang="en-US" sz="2400" b="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′′</m:t>
                        </m:r>
                      </m:sup>
                    </m:sSup>
                    <m:r>
                      <a:rPr lang="en-US" sz="2400" b="0" i="1" smtClean="0">
                        <a:latin typeface="Cambria Math" panose="02040503050406030204" pitchFamily="18" charset="0"/>
                        <a:cs typeface="Arial" pitchFamily="34" charset="0"/>
                      </a:rPr>
                      <m:t>−3</m:t>
                    </m:r>
                    <m:d>
                      <m:dPr>
                        <m:ctrlPr>
                          <a:rPr lang="en-US" sz="2400" b="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d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𝑥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+1</m:t>
                        </m:r>
                      </m:e>
                    </m:d>
                    <m:sSup>
                      <m:sSupPr>
                        <m:ctrlPr>
                          <a:rPr lang="en-US" sz="2400" b="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𝑦</m:t>
                        </m:r>
                      </m:e>
                      <m:sup>
                        <m:r>
                          <a:rPr lang="en-US" sz="2400" b="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′</m:t>
                        </m:r>
                      </m:sup>
                    </m:sSup>
                    <m:r>
                      <a:rPr lang="en-US" sz="2400" b="0" i="1" smtClean="0">
                        <a:latin typeface="Cambria Math" panose="02040503050406030204" pitchFamily="18" charset="0"/>
                        <a:cs typeface="Arial" pitchFamily="34" charset="0"/>
                      </a:rPr>
                      <m:t>+5</m:t>
                    </m:r>
                    <m:r>
                      <a:rPr lang="en-US" sz="2400" b="0" i="1" smtClean="0">
                        <a:latin typeface="Cambria Math" panose="02040503050406030204" pitchFamily="18" charset="0"/>
                        <a:cs typeface="Arial" pitchFamily="34" charset="0"/>
                      </a:rPr>
                      <m:t>𝑦</m:t>
                    </m:r>
                    <m:r>
                      <a:rPr lang="en-US" sz="2400" b="0" i="1" smtClean="0">
                        <a:latin typeface="Cambria Math" panose="02040503050406030204" pitchFamily="18" charset="0"/>
                        <a:cs typeface="Arial" pitchFamily="34" charset="0"/>
                      </a:rPr>
                      <m:t>=</m:t>
                    </m:r>
                    <m:func>
                      <m:funcPr>
                        <m:ctrlPr>
                          <a:rPr lang="en-US" sz="2400" b="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sz="2400" b="0" i="0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ln</m:t>
                        </m:r>
                      </m:fName>
                      <m:e>
                        <m:d>
                          <m:dPr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  <a:cs typeface="Arial" pitchFamily="34" charset="0"/>
                              </a:rPr>
                            </m:ctrlPr>
                          </m:dPr>
                          <m:e>
                            <m:r>
                              <a:rPr lang="en-US" sz="2400" b="0" i="1" smtClean="0">
                                <a:latin typeface="Cambria Math" panose="02040503050406030204" pitchFamily="18" charset="0"/>
                                <a:cs typeface="Arial" pitchFamily="34" charset="0"/>
                              </a:rPr>
                              <m:t>𝑥</m:t>
                            </m:r>
                            <m:r>
                              <a:rPr lang="en-US" sz="2400" b="0" i="1" smtClean="0">
                                <a:latin typeface="Cambria Math" panose="02040503050406030204" pitchFamily="18" charset="0"/>
                                <a:cs typeface="Arial" pitchFamily="34" charset="0"/>
                              </a:rPr>
                              <m:t>+1</m:t>
                            </m:r>
                          </m:e>
                        </m:d>
                      </m:e>
                    </m:func>
                    <m:r>
                      <a:rPr lang="en-US" sz="2400" b="0" i="1" smtClean="0">
                        <a:latin typeface="Cambria Math" panose="02040503050406030204" pitchFamily="18" charset="0"/>
                        <a:cs typeface="Arial" pitchFamily="34" charset="0"/>
                      </a:rPr>
                      <m:t>+</m:t>
                    </m:r>
                    <m:sSup>
                      <m:sSupPr>
                        <m:ctrlPr>
                          <a:rPr lang="en-US" sz="2400" b="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  <a:cs typeface="Arial" pitchFamily="34" charset="0"/>
                              </a:rPr>
                            </m:ctrlPr>
                          </m:dPr>
                          <m:e>
                            <m:r>
                              <a:rPr lang="en-US" sz="2400" b="0" i="1" smtClean="0">
                                <a:latin typeface="Cambria Math" panose="02040503050406030204" pitchFamily="18" charset="0"/>
                                <a:cs typeface="Arial" pitchFamily="34" charset="0"/>
                              </a:rPr>
                              <m:t>𝑥</m:t>
                            </m:r>
                            <m:r>
                              <a:rPr lang="en-US" sz="2400" b="0" i="1" smtClean="0">
                                <a:latin typeface="Cambria Math" panose="02040503050406030204" pitchFamily="18" charset="0"/>
                                <a:cs typeface="Arial" pitchFamily="34" charset="0"/>
                              </a:rPr>
                              <m:t>+1</m:t>
                            </m:r>
                          </m:e>
                        </m:d>
                      </m:e>
                      <m:sup>
                        <m:r>
                          <a:rPr lang="en-US" sz="2400" b="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2</m:t>
                        </m:r>
                      </m:sup>
                    </m:sSup>
                    <m:func>
                      <m:funcPr>
                        <m:ctrlPr>
                          <a:rPr lang="en-US" sz="2400" b="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sz="2400" b="0" i="0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cos</m:t>
                        </m:r>
                      </m:fName>
                      <m:e>
                        <m:d>
                          <m:dPr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  <a:cs typeface="Arial" pitchFamily="34" charset="0"/>
                              </a:rPr>
                            </m:ctrlPr>
                          </m:dPr>
                          <m:e>
                            <m:func>
                              <m:funcPr>
                                <m:ctrlPr>
                                  <a:rPr lang="en-US" sz="2400" b="0" i="1" smtClean="0">
                                    <a:latin typeface="Cambria Math" panose="02040503050406030204" pitchFamily="18" charset="0"/>
                                    <a:cs typeface="Arial" pitchFamily="34" charset="0"/>
                                  </a:rPr>
                                </m:ctrlPr>
                              </m:funcPr>
                              <m:fName>
                                <m:r>
                                  <m:rPr>
                                    <m:sty m:val="p"/>
                                  </m:rPr>
                                  <a:rPr lang="en-US" sz="2400" b="0" i="0" smtClean="0">
                                    <a:latin typeface="Cambria Math" panose="02040503050406030204" pitchFamily="18" charset="0"/>
                                    <a:cs typeface="Arial" pitchFamily="34" charset="0"/>
                                  </a:rPr>
                                  <m:t>ln</m:t>
                                </m:r>
                              </m:fName>
                              <m:e>
                                <m:d>
                                  <m:dPr>
                                    <m:ctrlPr>
                                      <a:rPr lang="en-US" sz="2400" b="0" i="1" smtClean="0">
                                        <a:latin typeface="Cambria Math" panose="02040503050406030204" pitchFamily="18" charset="0"/>
                                        <a:cs typeface="Arial" pitchFamily="34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sz="2400" b="0" i="1" smtClean="0">
                                        <a:latin typeface="Cambria Math" panose="02040503050406030204" pitchFamily="18" charset="0"/>
                                        <a:cs typeface="Arial" pitchFamily="34" charset="0"/>
                                      </a:rPr>
                                      <m:t>𝑥</m:t>
                                    </m:r>
                                    <m:r>
                                      <a:rPr lang="en-US" sz="2400" b="0" i="1" smtClean="0">
                                        <a:latin typeface="Cambria Math" panose="02040503050406030204" pitchFamily="18" charset="0"/>
                                        <a:cs typeface="Arial" pitchFamily="34" charset="0"/>
                                      </a:rPr>
                                      <m:t>+1</m:t>
                                    </m:r>
                                  </m:e>
                                </m:d>
                              </m:e>
                            </m:func>
                          </m:e>
                        </m:d>
                      </m:e>
                    </m:func>
                    <m:r>
                      <a:rPr lang="en-US" sz="2400" b="0" i="1" smtClean="0">
                        <a:latin typeface="Cambria Math" panose="02040503050406030204" pitchFamily="18" charset="0"/>
                        <a:cs typeface="Arial" pitchFamily="34" charset="0"/>
                      </a:rPr>
                      <m:t>;    </m:t>
                    </m:r>
                    <m:r>
                      <a:rPr lang="en-US" sz="2400" b="0" i="1" smtClean="0">
                        <a:latin typeface="Cambria Math" panose="02040503050406030204" pitchFamily="18" charset="0"/>
                        <a:cs typeface="Arial" pitchFamily="34" charset="0"/>
                      </a:rPr>
                      <m:t>𝑦</m:t>
                    </m:r>
                    <m:d>
                      <m:dPr>
                        <m:ctrlPr>
                          <a:rPr lang="en-US" sz="2400" b="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d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0</m:t>
                        </m:r>
                      </m:e>
                    </m:d>
                    <m:r>
                      <a:rPr lang="en-US" sz="2400" b="0" i="1" smtClean="0">
                        <a:latin typeface="Cambria Math" panose="02040503050406030204" pitchFamily="18" charset="0"/>
                        <a:cs typeface="Arial" pitchFamily="34" charset="0"/>
                      </a:rPr>
                      <m:t>=−1 </m:t>
                    </m:r>
                    <m:sSup>
                      <m:sSupPr>
                        <m:ctrlPr>
                          <a:rPr lang="en-US" sz="2400" b="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𝑦</m:t>
                        </m:r>
                      </m:e>
                      <m:sup>
                        <m:r>
                          <a:rPr lang="en-US" sz="2400" b="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′</m:t>
                        </m:r>
                      </m:sup>
                    </m:sSup>
                    <m:d>
                      <m:dPr>
                        <m:ctrlPr>
                          <a:rPr lang="en-US" sz="2400" b="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d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1</m:t>
                        </m:r>
                      </m:e>
                    </m:d>
                    <m:r>
                      <a:rPr lang="en-US" sz="2400" b="0" i="1" smtClean="0">
                        <a:latin typeface="Cambria Math" panose="02040503050406030204" pitchFamily="18" charset="0"/>
                        <a:cs typeface="Arial" pitchFamily="34" charset="0"/>
                      </a:rPr>
                      <m:t>=1</m:t>
                    </m:r>
                  </m:oMath>
                </a14:m>
                <a:r>
                  <a:rPr lang="en-US" sz="2400" dirty="0">
                    <a:latin typeface="Arial" pitchFamily="34" charset="0"/>
                    <a:cs typeface="Arial" pitchFamily="34" charset="0"/>
                  </a:rPr>
                  <a:t>                 (</a:t>
                </a:r>
                <a:r>
                  <a:rPr lang="en-US" sz="2400" dirty="0" err="1">
                    <a:latin typeface="Arial" pitchFamily="34" charset="0"/>
                    <a:cs typeface="Arial" pitchFamily="34" charset="0"/>
                  </a:rPr>
                  <a:t>i</a:t>
                </a:r>
                <a:r>
                  <a:rPr lang="en-US" sz="2400" dirty="0">
                    <a:latin typeface="Arial" pitchFamily="34" charset="0"/>
                    <a:cs typeface="Arial" pitchFamily="34" charset="0"/>
                  </a:rPr>
                  <a:t>)</a:t>
                </a:r>
              </a:p>
              <a:p>
                <a:pPr algn="just"/>
                <a:endParaRPr lang="en-US" sz="2400" dirty="0">
                  <a:latin typeface="Arial" pitchFamily="34" charset="0"/>
                  <a:cs typeface="Arial" pitchFamily="34" charset="0"/>
                </a:endParaRPr>
              </a:p>
              <a:p>
                <a:pPr algn="just"/>
                <a14:m>
                  <m:oMath xmlns:m="http://schemas.openxmlformats.org/officeDocument/2006/math">
                    <m:d>
                      <m:dPr>
                        <m:ctrlPr>
                          <a:rPr lang="id-ID" sz="240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dPr>
                      <m:e>
                        <m:r>
                          <a:rPr lang="en-US" sz="240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𝑥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+1</m:t>
                        </m:r>
                      </m:e>
                    </m:d>
                    <m:sSup>
                      <m:sSupPr>
                        <m:ctrlPr>
                          <a:rPr lang="en-US" sz="2400" b="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𝑦</m:t>
                        </m:r>
                      </m:e>
                      <m:sup>
                        <m:r>
                          <a:rPr lang="en-US" sz="2400" b="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′′</m:t>
                        </m:r>
                      </m:sup>
                    </m:sSup>
                    <m:r>
                      <a:rPr lang="en-US" sz="2400" b="0" i="1" smtClean="0">
                        <a:latin typeface="Cambria Math" panose="02040503050406030204" pitchFamily="18" charset="0"/>
                        <a:cs typeface="Arial" pitchFamily="34" charset="0"/>
                      </a:rPr>
                      <m:t>−</m:t>
                    </m:r>
                    <m:d>
                      <m:dPr>
                        <m:ctrlPr>
                          <a:rPr lang="en-US" sz="2400" b="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d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𝑥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+2</m:t>
                        </m:r>
                      </m:e>
                    </m:d>
                    <m:sSup>
                      <m:sSupPr>
                        <m:ctrlPr>
                          <a:rPr lang="en-US" sz="2400" b="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𝑦</m:t>
                        </m:r>
                      </m:e>
                      <m:sup>
                        <m:r>
                          <a:rPr lang="en-US" sz="2400" b="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′</m:t>
                        </m:r>
                      </m:sup>
                    </m:sSup>
                    <m:r>
                      <a:rPr lang="en-US" sz="2400" b="0" i="1" smtClean="0">
                        <a:latin typeface="Cambria Math" panose="02040503050406030204" pitchFamily="18" charset="0"/>
                        <a:cs typeface="Arial" pitchFamily="34" charset="0"/>
                      </a:rPr>
                      <m:t>+</m:t>
                    </m:r>
                    <m:r>
                      <a:rPr lang="en-US" sz="2400" b="0" i="1" smtClean="0">
                        <a:latin typeface="Cambria Math" panose="02040503050406030204" pitchFamily="18" charset="0"/>
                        <a:cs typeface="Arial" pitchFamily="34" charset="0"/>
                      </a:rPr>
                      <m:t>𝑦</m:t>
                    </m:r>
                    <m:r>
                      <a:rPr lang="en-US" sz="2400" b="0" i="1" smtClean="0">
                        <a:latin typeface="Cambria Math" panose="02040503050406030204" pitchFamily="18" charset="0"/>
                        <a:cs typeface="Arial" pitchFamily="34" charset="0"/>
                      </a:rPr>
                      <m:t>=</m:t>
                    </m:r>
                    <m:sSup>
                      <m:sSupPr>
                        <m:ctrlPr>
                          <a:rPr lang="en-US" sz="2400" b="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  <a:cs typeface="Arial" pitchFamily="34" charset="0"/>
                              </a:rPr>
                            </m:ctrlPr>
                          </m:dPr>
                          <m:e>
                            <m:r>
                              <a:rPr lang="en-US" sz="2400" b="0" i="1" smtClean="0">
                                <a:latin typeface="Cambria Math" panose="02040503050406030204" pitchFamily="18" charset="0"/>
                                <a:cs typeface="Arial" pitchFamily="34" charset="0"/>
                              </a:rPr>
                              <m:t>𝑥</m:t>
                            </m:r>
                            <m:r>
                              <a:rPr lang="en-US" sz="2400" b="0" i="1" smtClean="0">
                                <a:latin typeface="Cambria Math" panose="02040503050406030204" pitchFamily="18" charset="0"/>
                                <a:cs typeface="Arial" pitchFamily="34" charset="0"/>
                              </a:rPr>
                              <m:t>+1</m:t>
                            </m:r>
                          </m:e>
                        </m:d>
                      </m:e>
                      <m:sup>
                        <m:r>
                          <a:rPr lang="en-US" sz="2400" b="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2</m:t>
                        </m:r>
                      </m:sup>
                    </m:sSup>
                    <m:sSup>
                      <m:sSupPr>
                        <m:ctrlPr>
                          <a:rPr lang="en-US" sz="2400" b="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𝑒</m:t>
                        </m:r>
                      </m:e>
                      <m:sup>
                        <m:r>
                          <a:rPr lang="en-US" sz="2400" b="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2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𝑥</m:t>
                        </m:r>
                      </m:sup>
                    </m:sSup>
                    <m:r>
                      <a:rPr lang="en-US" sz="2400" b="0" i="1" smtClean="0">
                        <a:latin typeface="Cambria Math" panose="02040503050406030204" pitchFamily="18" charset="0"/>
                        <a:cs typeface="Arial" pitchFamily="34" charset="0"/>
                      </a:rPr>
                      <m:t>;  </m:t>
                    </m:r>
                    <m:r>
                      <a:rPr lang="en-US" sz="2400" b="0" i="1" smtClean="0">
                        <a:latin typeface="Cambria Math" panose="02040503050406030204" pitchFamily="18" charset="0"/>
                        <a:cs typeface="Arial" pitchFamily="34" charset="0"/>
                      </a:rPr>
                      <m:t>𝑦</m:t>
                    </m:r>
                    <m:d>
                      <m:dPr>
                        <m:ctrlPr>
                          <a:rPr lang="en-US" sz="2400" b="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d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0</m:t>
                        </m:r>
                      </m:e>
                    </m:d>
                    <m:r>
                      <a:rPr lang="en-US" sz="2400" b="0" i="1" smtClean="0">
                        <a:latin typeface="Cambria Math" panose="02040503050406030204" pitchFamily="18" charset="0"/>
                        <a:cs typeface="Arial" pitchFamily="34" charset="0"/>
                      </a:rPr>
                      <m:t>=1, </m:t>
                    </m:r>
                    <m:sSup>
                      <m:sSupPr>
                        <m:ctrlPr>
                          <a:rPr lang="en-US" sz="2400" b="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𝑦</m:t>
                        </m:r>
                      </m:e>
                      <m:sup>
                        <m:r>
                          <a:rPr lang="en-US" sz="2400" b="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′</m:t>
                        </m:r>
                      </m:sup>
                    </m:sSup>
                    <m:d>
                      <m:dPr>
                        <m:ctrlPr>
                          <a:rPr lang="en-US" sz="2400" b="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d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0</m:t>
                        </m:r>
                      </m:e>
                    </m:d>
                    <m:r>
                      <a:rPr lang="en-US" sz="2400" b="0" i="1" smtClean="0">
                        <a:latin typeface="Cambria Math" panose="02040503050406030204" pitchFamily="18" charset="0"/>
                        <a:cs typeface="Arial" pitchFamily="34" charset="0"/>
                      </a:rPr>
                      <m:t>=−1</m:t>
                    </m:r>
                  </m:oMath>
                </a14:m>
                <a:r>
                  <a:rPr lang="en-US" sz="2400" dirty="0">
                    <a:latin typeface="Arial" pitchFamily="34" charset="0"/>
                    <a:cs typeface="Arial" pitchFamily="34" charset="0"/>
                  </a:rPr>
                  <a:t>   (ii)</a:t>
                </a:r>
                <a:endParaRPr lang="id-ID" sz="2400" dirty="0">
                  <a:latin typeface="Arial" pitchFamily="34" charset="0"/>
                  <a:cs typeface="Arial" pitchFamily="34" charset="0"/>
                </a:endParaRPr>
              </a:p>
              <a:p>
                <a:pPr algn="just"/>
                <a:endParaRPr lang="id-ID" sz="24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0475" y="2169375"/>
                <a:ext cx="7535941" cy="3135089"/>
              </a:xfrm>
              <a:prstGeom prst="rect">
                <a:avLst/>
              </a:prstGeom>
              <a:blipFill>
                <a:blip r:embed="rId2"/>
                <a:stretch>
                  <a:fillRect l="-3964" t="-1362"/>
                </a:stretch>
              </a:blipFill>
            </p:spPr>
            <p:txBody>
              <a:bodyPr/>
              <a:lstStyle/>
              <a:p>
                <a:r>
                  <a:rPr lang="en-ID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d-ID"/>
          </a:p>
        </p:txBody>
      </p:sp>
      <p:sp>
        <p:nvSpPr>
          <p:cNvPr id="2056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d-ID"/>
          </a:p>
        </p:txBody>
      </p:sp>
      <p:sp>
        <p:nvSpPr>
          <p:cNvPr id="2058" name="Rectangle 10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d-ID"/>
          </a:p>
        </p:txBody>
      </p:sp>
      <p:sp>
        <p:nvSpPr>
          <p:cNvPr id="22530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d-ID"/>
          </a:p>
        </p:txBody>
      </p:sp>
      <p:sp>
        <p:nvSpPr>
          <p:cNvPr id="2253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d-ID"/>
          </a:p>
        </p:txBody>
      </p:sp>
      <p:sp>
        <p:nvSpPr>
          <p:cNvPr id="22534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d-ID"/>
          </a:p>
        </p:txBody>
      </p:sp>
      <p:sp>
        <p:nvSpPr>
          <p:cNvPr id="22535" name="Rectangle 7"/>
          <p:cNvSpPr>
            <a:spLocks noChangeArrowheads="1"/>
          </p:cNvSpPr>
          <p:nvPr/>
        </p:nvSpPr>
        <p:spPr bwMode="auto">
          <a:xfrm>
            <a:off x="457200" y="7048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d-ID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d-ID"/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d-ID"/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d-ID"/>
          </a:p>
        </p:txBody>
      </p:sp>
      <p:sp>
        <p:nvSpPr>
          <p:cNvPr id="28674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d-ID"/>
          </a:p>
        </p:txBody>
      </p:sp>
      <p:sp>
        <p:nvSpPr>
          <p:cNvPr id="2867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d-ID"/>
          </a:p>
        </p:txBody>
      </p:sp>
      <p:sp>
        <p:nvSpPr>
          <p:cNvPr id="33794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d-ID"/>
          </a:p>
        </p:txBody>
      </p:sp>
      <p:sp>
        <p:nvSpPr>
          <p:cNvPr id="3379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d-ID"/>
          </a:p>
        </p:txBody>
      </p:sp>
      <p:sp>
        <p:nvSpPr>
          <p:cNvPr id="33798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d-ID"/>
          </a:p>
        </p:txBody>
      </p:sp>
      <p:sp>
        <p:nvSpPr>
          <p:cNvPr id="9218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24484257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9672</TotalTime>
  <Words>270</Words>
  <Application>Microsoft Office PowerPoint</Application>
  <PresentationFormat>On-screen Show (4:3)</PresentationFormat>
  <Paragraphs>32</Paragraphs>
  <Slides>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Cambria Math</vt:lpstr>
      <vt:lpstr>Office Theme</vt:lpstr>
      <vt:lpstr>Initial Value Problems with 2nd Order ODE’s</vt:lpstr>
      <vt:lpstr>MNA : Pers. Homogen Order 2  dgn Koef  tidak Konstan</vt:lpstr>
      <vt:lpstr>MNA : Pers. Homogen Order 2  dgn Koef  tidak Konstan</vt:lpstr>
      <vt:lpstr>MNA : Pers. Homogen Order 2  dgn Koef  tidak Konstan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Initial and/or Boundary Value Problems</dc:title>
  <dc:creator>User</dc:creator>
  <cp:lastModifiedBy>Dell</cp:lastModifiedBy>
  <cp:revision>86</cp:revision>
  <dcterms:created xsi:type="dcterms:W3CDTF">2014-02-17T05:10:49Z</dcterms:created>
  <dcterms:modified xsi:type="dcterms:W3CDTF">2021-04-26T02:22:51Z</dcterms:modified>
</cp:coreProperties>
</file>