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1"/>
  </p:sldMasterIdLst>
  <p:notesMasterIdLst>
    <p:notesMasterId r:id="rId21"/>
  </p:notesMasterIdLst>
  <p:sldIdLst>
    <p:sldId id="280" r:id="rId2"/>
    <p:sldId id="282" r:id="rId3"/>
    <p:sldId id="283" r:id="rId4"/>
    <p:sldId id="284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297" r:id="rId18"/>
    <p:sldId id="298" r:id="rId19"/>
    <p:sldId id="299" r:id="rId2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FF65"/>
    <a:srgbClr val="9EFF29"/>
    <a:srgbClr val="00D9F0"/>
    <a:srgbClr val="003635"/>
    <a:srgbClr val="5DD5FF"/>
    <a:srgbClr val="00217E"/>
    <a:srgbClr val="600000"/>
    <a:srgbClr val="FF8225"/>
    <a:srgbClr val="FF2549"/>
    <a:srgbClr val="FF0D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988" y="3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9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8770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18E60-4300-4729-A0D7-6AB984C3922D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1048771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1048772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773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8774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33E96-F078-4B3D-A8F4-F1AF21EBC35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08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0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50B06-B074-48FC-8CFD-53D2CD8FB95F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7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718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1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50B06-B074-48FC-8CFD-53D2CD8FB95F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72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2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50B06-B074-48FC-8CFD-53D2CD8FB95F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7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728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2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50B06-B074-48FC-8CFD-53D2CD8FB95F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0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31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3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50B06-B074-48FC-8CFD-53D2CD8FB95F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4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3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3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50B06-B074-48FC-8CFD-53D2CD8FB95F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6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6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6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50B06-B074-48FC-8CFD-53D2CD8FB95F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1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72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7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50B06-B074-48FC-8CFD-53D2CD8FB95F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5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76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7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50B06-B074-48FC-8CFD-53D2CD8FB95F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5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706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0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50B06-B074-48FC-8CFD-53D2CD8FB95F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0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711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1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50B06-B074-48FC-8CFD-53D2CD8FB95F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4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71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1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50B06-B074-48FC-8CFD-53D2CD8FB95F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2" name="Title 1"/>
          <p:cNvSpPr>
            <a:spLocks noGrp="1"/>
          </p:cNvSpPr>
          <p:nvPr>
            <p:ph type="ctrTitle" hasCustomPrompt="1"/>
          </p:nvPr>
        </p:nvSpPr>
        <p:spPr>
          <a:xfrm>
            <a:off x="597310" y="1629697"/>
            <a:ext cx="7860890" cy="1541206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Master </a:t>
            </a:r>
            <a:r>
              <a:rPr lang="en-US" dirty="0"/>
              <a:t>title style</a:t>
            </a:r>
          </a:p>
        </p:txBody>
      </p:sp>
      <p:sp>
        <p:nvSpPr>
          <p:cNvPr id="1048583" name="Subtitle 2"/>
          <p:cNvSpPr>
            <a:spLocks noGrp="1"/>
          </p:cNvSpPr>
          <p:nvPr>
            <p:ph type="subTitle" idx="1"/>
          </p:nvPr>
        </p:nvSpPr>
        <p:spPr>
          <a:xfrm>
            <a:off x="582562" y="3639169"/>
            <a:ext cx="7853515" cy="678426"/>
          </a:xfrm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rgbClr val="9EFF2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</a:t>
            </a:r>
            <a:r>
              <a:rPr lang="en-US" dirty="0" smtClean="0"/>
              <a:t>Master </a:t>
            </a:r>
            <a:r>
              <a:rPr lang="en-US" dirty="0"/>
              <a:t>subtitle style</a:t>
            </a:r>
          </a:p>
        </p:txBody>
      </p:sp>
      <p:sp>
        <p:nvSpPr>
          <p:cNvPr id="104858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104858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58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8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749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048750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5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104875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5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738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73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104874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4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73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73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104873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3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t>‹#›</a:t>
            </a:fld>
            <a:endParaRPr lang="en-US"/>
          </a:p>
        </p:txBody>
      </p:sp>
      <p:pic>
        <p:nvPicPr>
          <p:cNvPr id="2097156" name="Picture 6" descr="E:\websites\free-power-point-templates\2012\logos.png"/>
          <p:cNvPicPr>
            <a:picLocks noChangeAspect="1" noChangeArrowheads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3808475" y="2326213"/>
            <a:ext cx="1463784" cy="5269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Title 1"/>
          <p:cNvSpPr>
            <a:spLocks noGrp="1"/>
          </p:cNvSpPr>
          <p:nvPr>
            <p:ph type="title"/>
          </p:nvPr>
        </p:nvSpPr>
        <p:spPr>
          <a:xfrm>
            <a:off x="486693" y="135847"/>
            <a:ext cx="8259098" cy="763526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48596" name="Content Placeholder 2"/>
          <p:cNvSpPr>
            <a:spLocks noGrp="1"/>
          </p:cNvSpPr>
          <p:nvPr>
            <p:ph idx="1"/>
          </p:nvPr>
        </p:nvSpPr>
        <p:spPr>
          <a:xfrm>
            <a:off x="501445" y="1143000"/>
            <a:ext cx="8244349" cy="3605981"/>
          </a:xfrm>
        </p:spPr>
        <p:txBody>
          <a:bodyPr/>
          <a:lstStyle>
            <a:lvl1pPr algn="l">
              <a:defRPr sz="2800"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4859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104859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59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Title 1"/>
          <p:cNvSpPr>
            <a:spLocks noGrp="1"/>
          </p:cNvSpPr>
          <p:nvPr>
            <p:ph type="title"/>
          </p:nvPr>
        </p:nvSpPr>
        <p:spPr>
          <a:xfrm>
            <a:off x="2247669" y="406537"/>
            <a:ext cx="6498123" cy="72534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9EFF2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48589" name="Content Placeholder 2"/>
          <p:cNvSpPr>
            <a:spLocks noGrp="1"/>
          </p:cNvSpPr>
          <p:nvPr>
            <p:ph idx="1"/>
          </p:nvPr>
        </p:nvSpPr>
        <p:spPr>
          <a:xfrm>
            <a:off x="2256503" y="1179870"/>
            <a:ext cx="6474543" cy="3508626"/>
          </a:xfrm>
        </p:spPr>
        <p:txBody>
          <a:bodyPr/>
          <a:lstStyle>
            <a:lvl1pPr algn="l">
              <a:defRPr sz="2800">
                <a:solidFill>
                  <a:schemeClr val="bg1"/>
                </a:solidFill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l">
              <a:defRPr>
                <a:solidFill>
                  <a:schemeClr val="bg1"/>
                </a:solidFill>
              </a:defRPr>
            </a:lvl4pPr>
            <a:lvl5pPr algn="l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4859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104859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59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4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755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5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104875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5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760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761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76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104876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6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Title 1"/>
          <p:cNvSpPr>
            <a:spLocks noGrp="1"/>
          </p:cNvSpPr>
          <p:nvPr>
            <p:ph type="title"/>
          </p:nvPr>
        </p:nvSpPr>
        <p:spPr>
          <a:xfrm>
            <a:off x="540067" y="153655"/>
            <a:ext cx="8093365" cy="763525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48612" name="Text Placeholder 2"/>
          <p:cNvSpPr>
            <a:spLocks noGrp="1"/>
          </p:cNvSpPr>
          <p:nvPr>
            <p:ph type="body" idx="1"/>
          </p:nvPr>
        </p:nvSpPr>
        <p:spPr>
          <a:xfrm>
            <a:off x="536879" y="1412170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48613" name="Content Placeholder 3"/>
          <p:cNvSpPr>
            <a:spLocks noGrp="1"/>
          </p:cNvSpPr>
          <p:nvPr>
            <p:ph sz="half" idx="2"/>
          </p:nvPr>
        </p:nvSpPr>
        <p:spPr>
          <a:xfrm>
            <a:off x="536879" y="1884567"/>
            <a:ext cx="4040188" cy="2276294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48614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412170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48615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1884567"/>
            <a:ext cx="4041775" cy="2276294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4861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1048617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18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76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104876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6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104860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0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74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74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4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104874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4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t>‹#›</a:t>
            </a:fld>
            <a:endParaRPr lang="en-US"/>
          </a:p>
        </p:txBody>
      </p:sp>
      <p:sp>
        <p:nvSpPr>
          <p:cNvPr id="1048581" name="TextBox 6"/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Title 1"/>
          <p:cNvSpPr>
            <a:spLocks noGrp="1"/>
          </p:cNvSpPr>
          <p:nvPr>
            <p:ph type="ctrTitle"/>
          </p:nvPr>
        </p:nvSpPr>
        <p:spPr>
          <a:xfrm>
            <a:off x="385130" y="1578213"/>
            <a:ext cx="5774132" cy="1821428"/>
          </a:xfrm>
        </p:spPr>
        <p:txBody>
          <a:bodyPr>
            <a:normAutofit/>
          </a:bodyPr>
          <a:lstStyle/>
          <a:p>
            <a:pPr algn="ctr"/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Pembuatan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 Pulp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Secara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 Kimia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9" name="Title 1"/>
          <p:cNvSpPr txBox="1"/>
          <p:nvPr/>
        </p:nvSpPr>
        <p:spPr>
          <a:xfrm>
            <a:off x="254317" y="106884"/>
            <a:ext cx="8093365" cy="76352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chemeClr val="bg1"/>
                </a:solidFill>
                <a:latin typeface="Berlin Sans FB Demi" panose="020E0802020502020306" pitchFamily="34" charset="0"/>
              </a:rPr>
              <a:t>2</a:t>
            </a:r>
            <a:r>
              <a:rPr lang="en-US" sz="3600" dirty="0" smtClean="0">
                <a:solidFill>
                  <a:schemeClr val="bg1"/>
                </a:solidFill>
                <a:latin typeface="Berlin Sans FB Demi" panose="020E0802020502020306" pitchFamily="34" charset="0"/>
              </a:rPr>
              <a:t>. Proses Soda</a:t>
            </a:r>
            <a:endParaRPr lang="en-US" sz="3600" dirty="0">
              <a:solidFill>
                <a:schemeClr val="bg1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1048670" name="Content Placeholder 36"/>
          <p:cNvSpPr>
            <a:spLocks noGrp="1"/>
          </p:cNvSpPr>
          <p:nvPr>
            <p:ph idx="1"/>
          </p:nvPr>
        </p:nvSpPr>
        <p:spPr/>
        <p:txBody>
          <a:bodyPr>
            <a:normAutofit fontScale="96429" lnSpcReduction="10000"/>
          </a:bodyPr>
          <a:lstStyle/>
          <a:p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altLang="zh-CN" dirty="0" err="1" smtClean="0"/>
              <a:t>larutan</a:t>
            </a:r>
            <a:r>
              <a:rPr lang="en-US" altLang="zh-CN" dirty="0" smtClean="0"/>
              <a:t> </a:t>
            </a:r>
            <a:r>
              <a:rPr lang="en-US" altLang="zh-CN" dirty="0" err="1"/>
              <a:t>pemasak</a:t>
            </a:r>
            <a:r>
              <a:rPr lang="en-US" altLang="zh-CN" dirty="0"/>
              <a:t> </a:t>
            </a:r>
            <a:r>
              <a:rPr lang="en-US" altLang="zh-CN" dirty="0" err="1" smtClean="0"/>
              <a:t>NaOH</a:t>
            </a:r>
            <a:r>
              <a:rPr lang="en-US" altLang="zh-CN" dirty="0" smtClean="0"/>
              <a:t>, </a:t>
            </a:r>
            <a:r>
              <a:rPr lang="en-US" altLang="zh-CN" dirty="0" err="1" smtClean="0"/>
              <a:t>sebanyak</a:t>
            </a:r>
            <a:r>
              <a:rPr lang="en-US" altLang="zh-CN" dirty="0" smtClean="0"/>
              <a:t> 18-35% </a:t>
            </a:r>
            <a:r>
              <a:rPr lang="en-US" altLang="zh-CN" dirty="0" err="1" smtClean="0"/>
              <a:t>dari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berat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bahan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baku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kering</a:t>
            </a:r>
            <a:r>
              <a:rPr lang="en-US" altLang="zh-CN" dirty="0" smtClean="0"/>
              <a:t>.</a:t>
            </a:r>
            <a:endParaRPr lang="en-US" altLang="zh-CN" dirty="0"/>
          </a:p>
          <a:p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bahan</a:t>
            </a:r>
            <a:r>
              <a:rPr lang="en-US" dirty="0" smtClean="0"/>
              <a:t> </a:t>
            </a:r>
            <a:r>
              <a:rPr lang="en-US" dirty="0" err="1" smtClean="0"/>
              <a:t>baku</a:t>
            </a:r>
            <a:r>
              <a:rPr lang="en-US" dirty="0" smtClean="0"/>
              <a:t> non </a:t>
            </a:r>
            <a:r>
              <a:rPr lang="en-US" dirty="0" err="1" smtClean="0"/>
              <a:t>kayu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bagasse, </a:t>
            </a:r>
            <a:r>
              <a:rPr lang="en-US" dirty="0" err="1" smtClean="0"/>
              <a:t>jerami</a:t>
            </a:r>
            <a:r>
              <a:rPr lang="en-US" dirty="0" smtClean="0"/>
              <a:t>, </a:t>
            </a:r>
            <a:r>
              <a:rPr lang="en-US" dirty="0" err="1" smtClean="0"/>
              <a:t>dll</a:t>
            </a:r>
            <a:endParaRPr lang="en-US" dirty="0" smtClean="0"/>
          </a:p>
          <a:p>
            <a:r>
              <a:rPr lang="en-US" dirty="0" err="1" smtClean="0"/>
              <a:t>Faktor</a:t>
            </a:r>
            <a:r>
              <a:rPr lang="en-US" dirty="0" smtClean="0"/>
              <a:t> yang </a:t>
            </a:r>
            <a:r>
              <a:rPr lang="en-US" dirty="0" err="1" smtClean="0"/>
              <a:t>mempengaruhi</a:t>
            </a:r>
            <a:r>
              <a:rPr lang="en-US" dirty="0" smtClean="0"/>
              <a:t>: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Perbandingan</a:t>
            </a:r>
            <a:r>
              <a:rPr lang="en-US" dirty="0" smtClean="0"/>
              <a:t> </a:t>
            </a:r>
            <a:r>
              <a:rPr lang="en-US" dirty="0" err="1" smtClean="0"/>
              <a:t>cairan</a:t>
            </a:r>
            <a:r>
              <a:rPr lang="en-US" dirty="0" smtClean="0"/>
              <a:t> </a:t>
            </a:r>
            <a:r>
              <a:rPr lang="en-US" dirty="0" err="1" smtClean="0"/>
              <a:t>pemasak</a:t>
            </a:r>
            <a:r>
              <a:rPr lang="en-US" dirty="0" smtClean="0"/>
              <a:t> </a:t>
            </a:r>
            <a:r>
              <a:rPr lang="en-US" dirty="0" err="1" smtClean="0"/>
              <a:t>thd</a:t>
            </a:r>
            <a:r>
              <a:rPr lang="en-US" dirty="0" smtClean="0"/>
              <a:t> </a:t>
            </a:r>
            <a:r>
              <a:rPr lang="en-US" dirty="0" err="1" smtClean="0"/>
              <a:t>bahan</a:t>
            </a:r>
            <a:r>
              <a:rPr lang="en-US" dirty="0" smtClean="0"/>
              <a:t> </a:t>
            </a:r>
            <a:r>
              <a:rPr lang="en-US" dirty="0" err="1" smtClean="0"/>
              <a:t>baku</a:t>
            </a:r>
            <a:r>
              <a:rPr lang="en-US" dirty="0" smtClean="0"/>
              <a:t> yang </a:t>
            </a:r>
            <a:r>
              <a:rPr lang="en-US" dirty="0" err="1" smtClean="0"/>
              <a:t>digunakan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Waktu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temperature </a:t>
            </a:r>
            <a:r>
              <a:rPr lang="en-US" dirty="0" err="1" smtClean="0"/>
              <a:t>pemasakan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4" name="Title 1"/>
          <p:cNvSpPr txBox="1"/>
          <p:nvPr/>
        </p:nvSpPr>
        <p:spPr>
          <a:xfrm>
            <a:off x="254317" y="106884"/>
            <a:ext cx="8093365" cy="76352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chemeClr val="bg1"/>
                </a:solidFill>
                <a:latin typeface="Berlin Sans FB Demi" panose="020E0802020502020306" pitchFamily="34" charset="0"/>
              </a:rPr>
              <a:t>2</a:t>
            </a:r>
            <a:r>
              <a:rPr lang="en-US" sz="3600" dirty="0" smtClean="0">
                <a:solidFill>
                  <a:schemeClr val="bg1"/>
                </a:solidFill>
                <a:latin typeface="Berlin Sans FB Demi" panose="020E0802020502020306" pitchFamily="34" charset="0"/>
              </a:rPr>
              <a:t>. Proses Soda</a:t>
            </a:r>
            <a:endParaRPr lang="en-US" sz="3600" dirty="0">
              <a:solidFill>
                <a:schemeClr val="bg1"/>
              </a:solidFill>
              <a:latin typeface="Berlin Sans FB Demi" panose="020E0802020502020306" pitchFamily="34" charset="0"/>
            </a:endParaRPr>
          </a:p>
        </p:txBody>
      </p:sp>
      <p:graphicFrame>
        <p:nvGraphicFramePr>
          <p:cNvPr id="4194306" name="Content Placeholder 3"/>
          <p:cNvGraphicFramePr>
            <a:graphicFrameLocks noGrp="1"/>
          </p:cNvGraphicFramePr>
          <p:nvPr>
            <p:ph idx="1"/>
          </p:nvPr>
        </p:nvGraphicFramePr>
        <p:xfrm>
          <a:off x="254317" y="1276350"/>
          <a:ext cx="8642033" cy="229633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380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232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807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8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No.</a:t>
                      </a:r>
                    </a:p>
                  </a:txBody>
                  <a:tcPr marL="76268" marR="76268"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/>
                        <a:t>Keuntungan</a:t>
                      </a:r>
                      <a:endParaRPr lang="en-US" sz="1800" dirty="0"/>
                    </a:p>
                  </a:txBody>
                  <a:tcPr marL="76268" marR="76268"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/>
                        <a:t>Kerugian</a:t>
                      </a:r>
                      <a:endParaRPr lang="en-US" sz="1800" dirty="0"/>
                    </a:p>
                  </a:txBody>
                  <a:tcPr marL="76268" marR="76268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154">
                <a:tc>
                  <a:txBody>
                    <a:bodyPr/>
                    <a:lstStyle/>
                    <a:p>
                      <a:r>
                        <a:rPr lang="en-US" sz="1800" dirty="0"/>
                        <a:t>1.</a:t>
                      </a:r>
                    </a:p>
                  </a:txBody>
                  <a:tcPr marL="76268" marR="76268"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Cocok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untuk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bahan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baku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serat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pendek</a:t>
                      </a:r>
                      <a:r>
                        <a:rPr lang="en-US" sz="1800" dirty="0"/>
                        <a:t> (</a:t>
                      </a:r>
                      <a:r>
                        <a:rPr lang="en-US" sz="1800" dirty="0" err="1"/>
                        <a:t>merang</a:t>
                      </a:r>
                      <a:r>
                        <a:rPr lang="en-US" sz="1800" dirty="0"/>
                        <a:t>, </a:t>
                      </a:r>
                      <a:r>
                        <a:rPr lang="en-US" sz="1800" dirty="0" err="1"/>
                        <a:t>jerami</a:t>
                      </a:r>
                      <a:r>
                        <a:rPr lang="en-US" sz="1800" dirty="0"/>
                        <a:t>)</a:t>
                      </a:r>
                    </a:p>
                  </a:txBody>
                  <a:tcPr marL="76268" marR="76268"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Rendemen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rendah</a:t>
                      </a:r>
                      <a:r>
                        <a:rPr lang="en-US" sz="1800" dirty="0"/>
                        <a:t> (55-70%)</a:t>
                      </a:r>
                    </a:p>
                  </a:txBody>
                  <a:tcPr marL="76268" marR="76268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154">
                <a:tc>
                  <a:txBody>
                    <a:bodyPr/>
                    <a:lstStyle/>
                    <a:p>
                      <a:r>
                        <a:rPr lang="en-US" sz="1800" dirty="0"/>
                        <a:t>2.</a:t>
                      </a:r>
                    </a:p>
                  </a:txBody>
                  <a:tcPr marL="76268" marR="76268"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Tidak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menggunakan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senyawa</a:t>
                      </a:r>
                      <a:r>
                        <a:rPr lang="en-US" sz="1800" dirty="0"/>
                        <a:t> sulfur, </a:t>
                      </a:r>
                      <a:r>
                        <a:rPr lang="en-US" sz="1800" dirty="0" err="1"/>
                        <a:t>sehingga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bahan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polusi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sedikit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dan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tidak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baseline="0" dirty="0" err="1"/>
                        <a:t>perlu</a:t>
                      </a:r>
                      <a:r>
                        <a:rPr lang="en-US" sz="1800" baseline="0" dirty="0"/>
                        <a:t> recovery</a:t>
                      </a:r>
                      <a:endParaRPr lang="en-US" sz="1800" dirty="0"/>
                    </a:p>
                  </a:txBody>
                  <a:tcPr marL="76268" marR="76268" marT="45725" marB="45725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76268" marR="76268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83">
                <a:tc>
                  <a:txBody>
                    <a:bodyPr/>
                    <a:lstStyle/>
                    <a:p>
                      <a:r>
                        <a:rPr lang="en-US" sz="1800" dirty="0"/>
                        <a:t>3.</a:t>
                      </a:r>
                    </a:p>
                  </a:txBody>
                  <a:tcPr marL="76268" marR="76268"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Kapasitas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kecil</a:t>
                      </a:r>
                      <a:r>
                        <a:rPr lang="en-US" sz="1800" dirty="0"/>
                        <a:t> (25-50</a:t>
                      </a:r>
                      <a:r>
                        <a:rPr lang="en-US" sz="1800" baseline="0" dirty="0"/>
                        <a:t> ton/</a:t>
                      </a:r>
                      <a:r>
                        <a:rPr lang="en-US" sz="1800" baseline="0" dirty="0" err="1"/>
                        <a:t>hari</a:t>
                      </a:r>
                      <a:r>
                        <a:rPr lang="en-US" sz="1800" baseline="0" dirty="0"/>
                        <a:t>), </a:t>
                      </a:r>
                      <a:r>
                        <a:rPr lang="en-US" sz="1800" baseline="0" dirty="0" err="1"/>
                        <a:t>murah</a:t>
                      </a:r>
                      <a:endParaRPr lang="en-US" sz="1800" dirty="0"/>
                    </a:p>
                  </a:txBody>
                  <a:tcPr marL="76268" marR="76268" marT="45725" marB="45725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76268" marR="76268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33"/>
          <p:cNvGrpSpPr/>
          <p:nvPr/>
        </p:nvGrpSpPr>
        <p:grpSpPr>
          <a:xfrm>
            <a:off x="485775" y="95250"/>
            <a:ext cx="8277225" cy="4972048"/>
            <a:chOff x="523875" y="265953"/>
            <a:chExt cx="9115425" cy="6516569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048678" name="Oval 34"/>
            <p:cNvSpPr/>
            <p:nvPr/>
          </p:nvSpPr>
          <p:spPr>
            <a:xfrm>
              <a:off x="3484563" y="265953"/>
              <a:ext cx="2413000" cy="5746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 err="1"/>
                <a:t>Kayu</a:t>
              </a:r>
              <a:r>
                <a:rPr lang="en-US" sz="1600" dirty="0"/>
                <a:t> </a:t>
              </a:r>
            </a:p>
          </p:txBody>
        </p:sp>
        <p:sp>
          <p:nvSpPr>
            <p:cNvPr id="1048679" name="Down Arrow 35"/>
            <p:cNvSpPr/>
            <p:nvPr/>
          </p:nvSpPr>
          <p:spPr>
            <a:xfrm>
              <a:off x="4578350" y="829108"/>
              <a:ext cx="225425" cy="26511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600"/>
            </a:p>
          </p:txBody>
        </p:sp>
        <p:sp>
          <p:nvSpPr>
            <p:cNvPr id="1048680" name="Rectangle 36"/>
            <p:cNvSpPr/>
            <p:nvPr/>
          </p:nvSpPr>
          <p:spPr>
            <a:xfrm>
              <a:off x="3400767" y="1094220"/>
              <a:ext cx="2624137" cy="431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 err="1"/>
                <a:t>Dipotong</a:t>
              </a:r>
              <a:r>
                <a:rPr lang="en-US" sz="1600" dirty="0"/>
                <a:t> </a:t>
              </a:r>
              <a:r>
                <a:rPr lang="en-US" sz="1600" dirty="0" err="1"/>
                <a:t>kecil</a:t>
              </a:r>
              <a:r>
                <a:rPr lang="en-US" sz="1600" dirty="0"/>
                <a:t> (chip)</a:t>
              </a:r>
            </a:p>
          </p:txBody>
        </p:sp>
        <p:sp>
          <p:nvSpPr>
            <p:cNvPr id="1048681" name="Down Arrow 37"/>
            <p:cNvSpPr/>
            <p:nvPr/>
          </p:nvSpPr>
          <p:spPr>
            <a:xfrm>
              <a:off x="4562474" y="1539152"/>
              <a:ext cx="225425" cy="26511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600"/>
            </a:p>
          </p:txBody>
        </p:sp>
        <p:sp>
          <p:nvSpPr>
            <p:cNvPr id="1048682" name="Rectangle 38"/>
            <p:cNvSpPr/>
            <p:nvPr/>
          </p:nvSpPr>
          <p:spPr>
            <a:xfrm>
              <a:off x="3379788" y="1802678"/>
              <a:ext cx="2624137" cy="32226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 err="1"/>
                <a:t>Diayak</a:t>
              </a:r>
              <a:r>
                <a:rPr lang="en-US" sz="1600" dirty="0"/>
                <a:t> </a:t>
              </a:r>
            </a:p>
          </p:txBody>
        </p:sp>
        <p:sp>
          <p:nvSpPr>
            <p:cNvPr id="1048683" name="Down Arrow 39"/>
            <p:cNvSpPr/>
            <p:nvPr/>
          </p:nvSpPr>
          <p:spPr>
            <a:xfrm>
              <a:off x="4559642" y="2148752"/>
              <a:ext cx="225425" cy="26511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600"/>
            </a:p>
          </p:txBody>
        </p:sp>
        <p:sp>
          <p:nvSpPr>
            <p:cNvPr id="1048684" name="Rectangle 40"/>
            <p:cNvSpPr/>
            <p:nvPr/>
          </p:nvSpPr>
          <p:spPr>
            <a:xfrm>
              <a:off x="3379788" y="2385289"/>
              <a:ext cx="2524125" cy="5468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 err="1"/>
                <a:t>Dipanaskan</a:t>
              </a:r>
              <a:r>
                <a:rPr lang="en-US" sz="1600" dirty="0"/>
                <a:t> </a:t>
              </a:r>
              <a:r>
                <a:rPr lang="en-US" sz="1600" dirty="0" err="1"/>
                <a:t>dan</a:t>
              </a:r>
              <a:r>
                <a:rPr lang="en-US" sz="1600" dirty="0"/>
                <a:t> </a:t>
              </a:r>
              <a:r>
                <a:rPr lang="en-US" sz="1600" dirty="0" err="1"/>
                <a:t>diaduk</a:t>
              </a:r>
              <a:r>
                <a:rPr lang="en-US" sz="1600" dirty="0"/>
                <a:t> </a:t>
              </a:r>
              <a:r>
                <a:rPr lang="en-US" sz="1600" dirty="0" err="1"/>
                <a:t>didalam</a:t>
              </a:r>
              <a:r>
                <a:rPr lang="en-US" sz="1600" dirty="0"/>
                <a:t> digester </a:t>
              </a:r>
            </a:p>
          </p:txBody>
        </p:sp>
        <p:sp>
          <p:nvSpPr>
            <p:cNvPr id="1048685" name="Down Arrow 41"/>
            <p:cNvSpPr/>
            <p:nvPr/>
          </p:nvSpPr>
          <p:spPr>
            <a:xfrm>
              <a:off x="4525963" y="2952318"/>
              <a:ext cx="225425" cy="26511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600"/>
            </a:p>
          </p:txBody>
        </p:sp>
        <p:sp>
          <p:nvSpPr>
            <p:cNvPr id="1048686" name="Rectangle 42"/>
            <p:cNvSpPr/>
            <p:nvPr/>
          </p:nvSpPr>
          <p:spPr>
            <a:xfrm>
              <a:off x="3325813" y="3205163"/>
              <a:ext cx="2624137" cy="57467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 err="1"/>
                <a:t>Dicuci</a:t>
              </a:r>
              <a:r>
                <a:rPr lang="en-US" sz="1600" dirty="0"/>
                <a:t> di </a:t>
              </a:r>
              <a:r>
                <a:rPr lang="en-US" sz="1600" dirty="0" err="1"/>
                <a:t>dalam</a:t>
              </a:r>
              <a:r>
                <a:rPr lang="en-US" sz="1600" dirty="0"/>
                <a:t> </a:t>
              </a:r>
              <a:r>
                <a:rPr lang="en-US" sz="1600" dirty="0" err="1"/>
                <a:t>tanki</a:t>
              </a:r>
              <a:endParaRPr lang="en-US" sz="1600" dirty="0"/>
            </a:p>
          </p:txBody>
        </p:sp>
        <p:sp>
          <p:nvSpPr>
            <p:cNvPr id="1048687" name="Right Arrow 43"/>
            <p:cNvSpPr/>
            <p:nvPr/>
          </p:nvSpPr>
          <p:spPr>
            <a:xfrm>
              <a:off x="5956300" y="3373438"/>
              <a:ext cx="384175" cy="28733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600"/>
            </a:p>
          </p:txBody>
        </p:sp>
        <p:sp>
          <p:nvSpPr>
            <p:cNvPr id="1048688" name="Rounded Rectangle 44"/>
            <p:cNvSpPr/>
            <p:nvPr/>
          </p:nvSpPr>
          <p:spPr>
            <a:xfrm>
              <a:off x="6340475" y="3324225"/>
              <a:ext cx="1477963" cy="37623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/>
                <a:t>Liquor </a:t>
              </a:r>
            </a:p>
          </p:txBody>
        </p:sp>
        <p:sp>
          <p:nvSpPr>
            <p:cNvPr id="1048689" name="Down Arrow 45"/>
            <p:cNvSpPr/>
            <p:nvPr/>
          </p:nvSpPr>
          <p:spPr>
            <a:xfrm>
              <a:off x="4465638" y="3779838"/>
              <a:ext cx="225425" cy="26511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600"/>
            </a:p>
          </p:txBody>
        </p:sp>
        <p:sp>
          <p:nvSpPr>
            <p:cNvPr id="1048690" name="Rectangle 46"/>
            <p:cNvSpPr/>
            <p:nvPr/>
          </p:nvSpPr>
          <p:spPr>
            <a:xfrm>
              <a:off x="3346450" y="4024313"/>
              <a:ext cx="2624138" cy="30956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/>
                <a:t>Pulp </a:t>
              </a:r>
            </a:p>
          </p:txBody>
        </p:sp>
        <p:sp>
          <p:nvSpPr>
            <p:cNvPr id="1048691" name="Down Arrow 47"/>
            <p:cNvSpPr/>
            <p:nvPr/>
          </p:nvSpPr>
          <p:spPr>
            <a:xfrm>
              <a:off x="4479925" y="4295775"/>
              <a:ext cx="223838" cy="265113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600"/>
            </a:p>
          </p:txBody>
        </p:sp>
        <p:sp>
          <p:nvSpPr>
            <p:cNvPr id="1048692" name="Rectangle 48"/>
            <p:cNvSpPr/>
            <p:nvPr/>
          </p:nvSpPr>
          <p:spPr>
            <a:xfrm>
              <a:off x="3328988" y="4560888"/>
              <a:ext cx="2657475" cy="53022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 err="1"/>
                <a:t>Dicuci</a:t>
              </a:r>
              <a:r>
                <a:rPr lang="en-US" sz="1600" dirty="0"/>
                <a:t> </a:t>
              </a:r>
              <a:r>
                <a:rPr lang="en-US" sz="1600" dirty="0" err="1"/>
                <a:t>dan</a:t>
              </a:r>
              <a:r>
                <a:rPr lang="en-US" sz="1600" dirty="0"/>
                <a:t> </a:t>
              </a:r>
              <a:r>
                <a:rPr lang="en-US" sz="1600" dirty="0" err="1"/>
                <a:t>disaring</a:t>
              </a:r>
              <a:r>
                <a:rPr lang="en-US" sz="1600" dirty="0"/>
                <a:t> </a:t>
              </a:r>
              <a:r>
                <a:rPr lang="en-US" sz="1600" dirty="0" err="1"/>
                <a:t>pada</a:t>
              </a:r>
              <a:r>
                <a:rPr lang="en-US" sz="1600" dirty="0"/>
                <a:t> </a:t>
              </a:r>
              <a:r>
                <a:rPr lang="en-US" sz="1600" dirty="0" err="1"/>
                <a:t>rotaty</a:t>
              </a:r>
              <a:r>
                <a:rPr lang="en-US" sz="1600" dirty="0"/>
                <a:t> drum filter </a:t>
              </a:r>
            </a:p>
          </p:txBody>
        </p:sp>
        <p:sp>
          <p:nvSpPr>
            <p:cNvPr id="1048693" name="Down Arrow 49"/>
            <p:cNvSpPr/>
            <p:nvPr/>
          </p:nvSpPr>
          <p:spPr>
            <a:xfrm>
              <a:off x="4425950" y="5091113"/>
              <a:ext cx="225425" cy="26511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600"/>
            </a:p>
          </p:txBody>
        </p:sp>
        <p:sp>
          <p:nvSpPr>
            <p:cNvPr id="1048694" name="Rectangle 50"/>
            <p:cNvSpPr/>
            <p:nvPr/>
          </p:nvSpPr>
          <p:spPr>
            <a:xfrm>
              <a:off x="3332163" y="5351463"/>
              <a:ext cx="2624137" cy="30956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 err="1"/>
                <a:t>Diputihkan</a:t>
              </a:r>
              <a:r>
                <a:rPr lang="en-US" sz="1600" dirty="0"/>
                <a:t>  </a:t>
              </a:r>
            </a:p>
          </p:txBody>
        </p:sp>
        <p:sp>
          <p:nvSpPr>
            <p:cNvPr id="1048695" name="Left Arrow 51"/>
            <p:cNvSpPr/>
            <p:nvPr/>
          </p:nvSpPr>
          <p:spPr>
            <a:xfrm>
              <a:off x="5943600" y="5338763"/>
              <a:ext cx="354013" cy="309562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600"/>
            </a:p>
          </p:txBody>
        </p:sp>
        <p:sp>
          <p:nvSpPr>
            <p:cNvPr id="1048696" name="Oval 52"/>
            <p:cNvSpPr/>
            <p:nvPr/>
          </p:nvSpPr>
          <p:spPr>
            <a:xfrm>
              <a:off x="6389688" y="5151438"/>
              <a:ext cx="1543050" cy="53498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/>
                <a:t>Na2S</a:t>
              </a:r>
            </a:p>
          </p:txBody>
        </p:sp>
        <p:sp>
          <p:nvSpPr>
            <p:cNvPr id="1048697" name="Down Arrow 53"/>
            <p:cNvSpPr/>
            <p:nvPr/>
          </p:nvSpPr>
          <p:spPr>
            <a:xfrm>
              <a:off x="4465638" y="5667375"/>
              <a:ext cx="225425" cy="265113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600"/>
            </a:p>
          </p:txBody>
        </p:sp>
        <p:sp>
          <p:nvSpPr>
            <p:cNvPr id="1048698" name="Rectangle 54"/>
            <p:cNvSpPr/>
            <p:nvPr/>
          </p:nvSpPr>
          <p:spPr>
            <a:xfrm>
              <a:off x="3319463" y="5930900"/>
              <a:ext cx="2624137" cy="3111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 err="1"/>
                <a:t>Dinetralkan</a:t>
              </a:r>
              <a:r>
                <a:rPr lang="en-US" sz="1600" dirty="0"/>
                <a:t>   </a:t>
              </a:r>
            </a:p>
          </p:txBody>
        </p:sp>
        <p:sp>
          <p:nvSpPr>
            <p:cNvPr id="1048699" name="Oval 55"/>
            <p:cNvSpPr/>
            <p:nvPr/>
          </p:nvSpPr>
          <p:spPr>
            <a:xfrm>
              <a:off x="523875" y="5835650"/>
              <a:ext cx="2411413" cy="53498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 err="1"/>
                <a:t>CaO</a:t>
              </a:r>
              <a:r>
                <a:rPr lang="en-US" sz="1600" dirty="0"/>
                <a:t> </a:t>
              </a:r>
              <a:r>
                <a:rPr lang="en-US" sz="1600" dirty="0" err="1"/>
                <a:t>atau</a:t>
              </a:r>
              <a:r>
                <a:rPr lang="en-US" sz="1600" dirty="0"/>
                <a:t> </a:t>
              </a:r>
              <a:r>
                <a:rPr lang="en-US" sz="1600" dirty="0" err="1"/>
                <a:t>NaoH</a:t>
              </a:r>
              <a:endParaRPr lang="en-US" sz="1600" dirty="0"/>
            </a:p>
          </p:txBody>
        </p:sp>
        <p:sp>
          <p:nvSpPr>
            <p:cNvPr id="1048700" name="Right Arrow 56"/>
            <p:cNvSpPr/>
            <p:nvPr/>
          </p:nvSpPr>
          <p:spPr>
            <a:xfrm>
              <a:off x="2935288" y="5959475"/>
              <a:ext cx="384175" cy="28733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600"/>
            </a:p>
          </p:txBody>
        </p:sp>
        <p:sp>
          <p:nvSpPr>
            <p:cNvPr id="1048701" name="Down Arrow 57"/>
            <p:cNvSpPr/>
            <p:nvPr/>
          </p:nvSpPr>
          <p:spPr>
            <a:xfrm>
              <a:off x="4415522" y="6223724"/>
              <a:ext cx="225425" cy="25082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600"/>
            </a:p>
          </p:txBody>
        </p:sp>
        <p:sp>
          <p:nvSpPr>
            <p:cNvPr id="1048702" name="Rectangle 58"/>
            <p:cNvSpPr/>
            <p:nvPr/>
          </p:nvSpPr>
          <p:spPr>
            <a:xfrm>
              <a:off x="3290325" y="6488834"/>
              <a:ext cx="2624137" cy="2936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 err="1"/>
                <a:t>Dicuci</a:t>
              </a:r>
              <a:r>
                <a:rPr lang="en-US" sz="1600" dirty="0"/>
                <a:t>, </a:t>
              </a:r>
              <a:r>
                <a:rPr lang="en-US" sz="1600" dirty="0" err="1"/>
                <a:t>dikeringkan</a:t>
              </a:r>
              <a:r>
                <a:rPr lang="en-US" sz="1600" dirty="0"/>
                <a:t>    </a:t>
              </a:r>
            </a:p>
          </p:txBody>
        </p:sp>
        <p:sp>
          <p:nvSpPr>
            <p:cNvPr id="1048703" name="Right Arrow 59"/>
            <p:cNvSpPr/>
            <p:nvPr/>
          </p:nvSpPr>
          <p:spPr>
            <a:xfrm>
              <a:off x="7824788" y="3375025"/>
              <a:ext cx="384175" cy="28733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600"/>
            </a:p>
          </p:txBody>
        </p:sp>
        <p:sp>
          <p:nvSpPr>
            <p:cNvPr id="1048704" name="Rectangle 60"/>
            <p:cNvSpPr/>
            <p:nvPr/>
          </p:nvSpPr>
          <p:spPr>
            <a:xfrm>
              <a:off x="8202613" y="3314700"/>
              <a:ext cx="1436687" cy="34607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/>
                <a:t>Recovery </a:t>
              </a:r>
            </a:p>
          </p:txBody>
        </p:sp>
      </p:grpSp>
      <p:pic>
        <p:nvPicPr>
          <p:cNvPr id="2097153" name="Picture 8" descr="Hasil gambar untuk digest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289038" cy="36749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8" name="Title 1"/>
          <p:cNvSpPr txBox="1"/>
          <p:nvPr/>
        </p:nvSpPr>
        <p:spPr>
          <a:xfrm>
            <a:off x="254317" y="106884"/>
            <a:ext cx="8093365" cy="76352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smtClean="0">
                <a:solidFill>
                  <a:schemeClr val="bg1"/>
                </a:solidFill>
                <a:latin typeface="Berlin Sans FB Demi" panose="020E0802020502020306" pitchFamily="34" charset="0"/>
              </a:rPr>
              <a:t>3. Proses </a:t>
            </a:r>
            <a:r>
              <a:rPr lang="en-US" sz="3600" dirty="0" err="1" smtClean="0">
                <a:solidFill>
                  <a:schemeClr val="bg1"/>
                </a:solidFill>
                <a:latin typeface="Berlin Sans FB Demi" panose="020E0802020502020306" pitchFamily="34" charset="0"/>
              </a:rPr>
              <a:t>Sulfit</a:t>
            </a:r>
            <a:endParaRPr lang="en-US" sz="3600" dirty="0">
              <a:solidFill>
                <a:schemeClr val="bg1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1048709" name="Content Placeholder 3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altLang="zh-CN" dirty="0" err="1" smtClean="0"/>
              <a:t>larutan</a:t>
            </a:r>
            <a:r>
              <a:rPr lang="en-US" altLang="zh-CN" dirty="0" smtClean="0"/>
              <a:t> </a:t>
            </a:r>
            <a:r>
              <a:rPr lang="en-US" altLang="zh-CN" dirty="0" err="1"/>
              <a:t>pemasak</a:t>
            </a:r>
            <a:r>
              <a:rPr lang="en-US" altLang="zh-CN" dirty="0"/>
              <a:t> </a:t>
            </a:r>
            <a:r>
              <a:rPr lang="en-US" altLang="zh-CN" dirty="0" smtClean="0"/>
              <a:t>SO</a:t>
            </a:r>
            <a:r>
              <a:rPr lang="en-US" altLang="zh-CN" sz="1600" dirty="0" smtClean="0"/>
              <a:t>2</a:t>
            </a:r>
            <a:r>
              <a:rPr lang="en-US" altLang="zh-CN" dirty="0"/>
              <a:t>, Ca(HSO</a:t>
            </a:r>
            <a:r>
              <a:rPr lang="en-US" altLang="zh-CN" sz="1600" dirty="0"/>
              <a:t>3</a:t>
            </a:r>
            <a:r>
              <a:rPr lang="en-US" altLang="zh-CN" dirty="0"/>
              <a:t>)</a:t>
            </a:r>
            <a:r>
              <a:rPr lang="en-US" altLang="zh-CN" sz="1600" dirty="0"/>
              <a:t>2</a:t>
            </a:r>
            <a:r>
              <a:rPr lang="en-US" altLang="zh-CN" sz="1800" dirty="0"/>
              <a:t> </a:t>
            </a:r>
            <a:r>
              <a:rPr lang="en-US" altLang="zh-CN" dirty="0" err="1"/>
              <a:t>dan</a:t>
            </a:r>
            <a:r>
              <a:rPr lang="en-US" altLang="zh-CN" dirty="0"/>
              <a:t> Mg(HS0</a:t>
            </a:r>
            <a:r>
              <a:rPr lang="en-US" altLang="zh-CN" sz="1600" dirty="0"/>
              <a:t>3</a:t>
            </a:r>
            <a:r>
              <a:rPr lang="en-US" altLang="zh-CN" dirty="0"/>
              <a:t>)</a:t>
            </a:r>
            <a:r>
              <a:rPr lang="en-US" altLang="zh-CN" sz="1600" dirty="0"/>
              <a:t>2</a:t>
            </a:r>
            <a:endParaRPr lang="x-none" sz="1600" dirty="0"/>
          </a:p>
          <a:p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bahan</a:t>
            </a:r>
            <a:r>
              <a:rPr lang="en-US" dirty="0" smtClean="0"/>
              <a:t> </a:t>
            </a:r>
            <a:r>
              <a:rPr lang="en-US" dirty="0" err="1" smtClean="0"/>
              <a:t>baku</a:t>
            </a:r>
            <a:r>
              <a:rPr lang="en-US" dirty="0" smtClean="0"/>
              <a:t> </a:t>
            </a:r>
            <a:r>
              <a:rPr lang="en-US" dirty="0" err="1" smtClean="0"/>
              <a:t>kayu</a:t>
            </a:r>
            <a:r>
              <a:rPr lang="en-US" dirty="0" smtClean="0"/>
              <a:t> </a:t>
            </a:r>
            <a:r>
              <a:rPr lang="en-US" dirty="0" err="1" smtClean="0"/>
              <a:t>lunak</a:t>
            </a:r>
            <a:r>
              <a:rPr lang="en-US" dirty="0" smtClean="0"/>
              <a:t>.</a:t>
            </a:r>
          </a:p>
          <a:p>
            <a:r>
              <a:rPr lang="en-US" dirty="0" smtClean="0"/>
              <a:t>Pulp yang </a:t>
            </a:r>
            <a:r>
              <a:rPr lang="en-US" dirty="0" err="1" smtClean="0"/>
              <a:t>dihasilkan</a:t>
            </a:r>
            <a:r>
              <a:rPr lang="en-US" dirty="0" smtClean="0"/>
              <a:t> </a:t>
            </a:r>
            <a:r>
              <a:rPr lang="en-US" dirty="0" err="1" smtClean="0"/>
              <a:t>baik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pembuatan</a:t>
            </a:r>
            <a:r>
              <a:rPr lang="en-US" dirty="0" smtClean="0"/>
              <a:t> </a:t>
            </a:r>
            <a:r>
              <a:rPr lang="en-US" dirty="0" err="1" smtClean="0"/>
              <a:t>kertas</a:t>
            </a:r>
            <a:r>
              <a:rPr lang="en-US" dirty="0" smtClean="0"/>
              <a:t> tissue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kertas-kertas</a:t>
            </a:r>
            <a:r>
              <a:rPr lang="en-US" dirty="0" smtClean="0"/>
              <a:t> </a:t>
            </a:r>
            <a:r>
              <a:rPr lang="en-US" dirty="0" err="1" smtClean="0"/>
              <a:t>cetak</a:t>
            </a:r>
            <a:r>
              <a:rPr lang="en-US" dirty="0" smtClean="0"/>
              <a:t> </a:t>
            </a:r>
            <a:r>
              <a:rPr lang="en-US" dirty="0" err="1" smtClean="0"/>
              <a:t>bermutu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3" name="Title 1"/>
          <p:cNvSpPr txBox="1"/>
          <p:nvPr/>
        </p:nvSpPr>
        <p:spPr>
          <a:xfrm>
            <a:off x="254317" y="106884"/>
            <a:ext cx="8093365" cy="76352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smtClean="0">
                <a:solidFill>
                  <a:schemeClr val="bg1"/>
                </a:solidFill>
                <a:latin typeface="Berlin Sans FB Demi" panose="020E0802020502020306" pitchFamily="34" charset="0"/>
              </a:rPr>
              <a:t>3. Proses </a:t>
            </a:r>
            <a:r>
              <a:rPr lang="en-US" sz="3600" dirty="0" err="1" smtClean="0">
                <a:solidFill>
                  <a:schemeClr val="bg1"/>
                </a:solidFill>
                <a:latin typeface="Berlin Sans FB Demi" panose="020E0802020502020306" pitchFamily="34" charset="0"/>
              </a:rPr>
              <a:t>Sulfit</a:t>
            </a:r>
            <a:endParaRPr lang="en-US" sz="3600" dirty="0">
              <a:solidFill>
                <a:schemeClr val="bg1"/>
              </a:solidFill>
              <a:latin typeface="Berlin Sans FB Demi" panose="020E0802020502020306" pitchFamily="34" charset="0"/>
            </a:endParaRPr>
          </a:p>
        </p:txBody>
      </p:sp>
      <p:graphicFrame>
        <p:nvGraphicFramePr>
          <p:cNvPr id="4194307" name="Content Placeholder 3"/>
          <p:cNvGraphicFramePr>
            <a:graphicFrameLocks/>
          </p:cNvGraphicFramePr>
          <p:nvPr/>
        </p:nvGraphicFramePr>
        <p:xfrm>
          <a:off x="216218" y="1257300"/>
          <a:ext cx="8711064" cy="302895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029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359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722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151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No.</a:t>
                      </a:r>
                    </a:p>
                  </a:txBody>
                  <a:tcPr marL="76268" marR="76268" marT="45707" marB="457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Keuntungan</a:t>
                      </a:r>
                      <a:endParaRPr lang="en-US" sz="2000" dirty="0"/>
                    </a:p>
                  </a:txBody>
                  <a:tcPr marL="76268" marR="76268" marT="45707" marB="457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Kekurangan</a:t>
                      </a:r>
                      <a:endParaRPr lang="en-US" sz="2000" dirty="0"/>
                    </a:p>
                  </a:txBody>
                  <a:tcPr marL="76268" marR="76268" marT="45707" marB="45707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83515">
                <a:tc>
                  <a:txBody>
                    <a:bodyPr/>
                    <a:lstStyle/>
                    <a:p>
                      <a:r>
                        <a:rPr lang="en-US" sz="1800" dirty="0"/>
                        <a:t>1.</a:t>
                      </a:r>
                    </a:p>
                  </a:txBody>
                  <a:tcPr marL="76268" marR="76268" marT="45707" marB="45707"/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Rendemen</a:t>
                      </a:r>
                      <a:r>
                        <a:rPr lang="en-US" sz="1800" dirty="0"/>
                        <a:t> yang </a:t>
                      </a:r>
                      <a:r>
                        <a:rPr lang="en-US" sz="1800" dirty="0" err="1"/>
                        <a:t>lebih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baseline="0" dirty="0" err="1"/>
                        <a:t>tinggi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baseline="0" dirty="0" err="1"/>
                        <a:t>pada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baseline="0" dirty="0" err="1"/>
                        <a:t>bilangan</a:t>
                      </a:r>
                      <a:r>
                        <a:rPr lang="en-US" sz="1800" baseline="0" dirty="0"/>
                        <a:t> KAPPA </a:t>
                      </a:r>
                      <a:r>
                        <a:rPr lang="en-US" sz="1800" baseline="0" dirty="0" err="1"/>
                        <a:t>tertentu</a:t>
                      </a:r>
                      <a:r>
                        <a:rPr lang="en-US" sz="1800" baseline="0" dirty="0"/>
                        <a:t>, yang </a:t>
                      </a:r>
                      <a:r>
                        <a:rPr lang="en-US" sz="1800" baseline="0" dirty="0" err="1"/>
                        <a:t>melibatkan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baseline="0" dirty="0" err="1"/>
                        <a:t>kebutuhan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baseline="0" dirty="0" err="1"/>
                        <a:t>kayu</a:t>
                      </a:r>
                      <a:r>
                        <a:rPr lang="en-US" sz="1800" baseline="0" dirty="0"/>
                        <a:t> yang </a:t>
                      </a:r>
                      <a:r>
                        <a:rPr lang="en-US" sz="1800" baseline="0" dirty="0" err="1"/>
                        <a:t>rendah</a:t>
                      </a:r>
                      <a:endParaRPr lang="en-US" sz="1800" dirty="0"/>
                    </a:p>
                  </a:txBody>
                  <a:tcPr marL="76268" marR="76268" marT="45707" marB="45707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Cara </a:t>
                      </a:r>
                      <a:r>
                        <a:rPr lang="en-US" sz="1800" dirty="0" err="1"/>
                        <a:t>ini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sudah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sangat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jarang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dipakai</a:t>
                      </a:r>
                      <a:r>
                        <a:rPr lang="en-US" sz="1800" baseline="0" dirty="0"/>
                        <a:t>, </a:t>
                      </a:r>
                      <a:r>
                        <a:rPr lang="en-US" sz="1800" baseline="0" dirty="0" err="1"/>
                        <a:t>karena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baseline="0" dirty="0" err="1"/>
                        <a:t>biayanya</a:t>
                      </a:r>
                      <a:r>
                        <a:rPr lang="en-US" sz="1800" baseline="0" dirty="0"/>
                        <a:t> yang </a:t>
                      </a:r>
                      <a:r>
                        <a:rPr lang="en-US" sz="1800" baseline="0" dirty="0" err="1"/>
                        <a:t>terlalu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baseline="0" dirty="0" err="1"/>
                        <a:t>mahal</a:t>
                      </a:r>
                      <a:endParaRPr lang="en-US" sz="1800" dirty="0"/>
                    </a:p>
                  </a:txBody>
                  <a:tcPr marL="76268" marR="76268" marT="45707" marB="4570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4006">
                <a:tc>
                  <a:txBody>
                    <a:bodyPr/>
                    <a:lstStyle/>
                    <a:p>
                      <a:r>
                        <a:rPr lang="en-US" sz="1800" dirty="0"/>
                        <a:t>2.</a:t>
                      </a:r>
                    </a:p>
                  </a:txBody>
                  <a:tcPr marL="76268" marR="76268" marT="45707" marB="45707"/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Derajat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putih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smtClean="0"/>
                        <a:t>pulp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lebih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/>
                        <a:t>tinggi</a:t>
                      </a:r>
                      <a:endParaRPr lang="en-US" sz="1800" dirty="0"/>
                    </a:p>
                  </a:txBody>
                  <a:tcPr marL="76268" marR="76268" marT="45707" marB="4570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76268" marR="76268" marT="45707" marB="4570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9914">
                <a:tc>
                  <a:txBody>
                    <a:bodyPr/>
                    <a:lstStyle/>
                    <a:p>
                      <a:r>
                        <a:rPr lang="en-US" sz="1800" dirty="0"/>
                        <a:t>3. </a:t>
                      </a:r>
                    </a:p>
                  </a:txBody>
                  <a:tcPr marL="76268" marR="76268" marT="45707" marB="45707"/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Persoalan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pencemaran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sedikit</a:t>
                      </a:r>
                      <a:endParaRPr lang="en-US" sz="1800" dirty="0"/>
                    </a:p>
                  </a:txBody>
                  <a:tcPr marL="76268" marR="76268" marT="45707" marB="4570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76268" marR="76268" marT="45707" marB="4570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172" y="290512"/>
            <a:ext cx="6980216" cy="460533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0" name="Title 1"/>
          <p:cNvSpPr txBox="1"/>
          <p:nvPr/>
        </p:nvSpPr>
        <p:spPr>
          <a:xfrm>
            <a:off x="254317" y="106884"/>
            <a:ext cx="8093365" cy="76352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smtClean="0">
                <a:solidFill>
                  <a:schemeClr val="bg1"/>
                </a:solidFill>
                <a:latin typeface="Berlin Sans FB Demi" panose="020E0802020502020306" pitchFamily="34" charset="0"/>
              </a:rPr>
              <a:t>3. Proses </a:t>
            </a:r>
            <a:r>
              <a:rPr lang="en-US" sz="3600" dirty="0" err="1" smtClean="0">
                <a:solidFill>
                  <a:schemeClr val="bg1"/>
                </a:solidFill>
                <a:latin typeface="Berlin Sans FB Demi" panose="020E0802020502020306" pitchFamily="34" charset="0"/>
              </a:rPr>
              <a:t>Sulfit</a:t>
            </a:r>
            <a:endParaRPr lang="en-US" sz="3600" dirty="0">
              <a:solidFill>
                <a:schemeClr val="bg1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1048721" name="Content Placeholder 36"/>
          <p:cNvSpPr>
            <a:spLocks noGrp="1"/>
          </p:cNvSpPr>
          <p:nvPr>
            <p:ph idx="1"/>
          </p:nvPr>
        </p:nvSpPr>
        <p:spPr>
          <a:xfrm>
            <a:off x="254317" y="1217951"/>
            <a:ext cx="8574890" cy="3605981"/>
          </a:xfrm>
        </p:spPr>
        <p:txBody>
          <a:bodyPr>
            <a:normAutofit fontScale="81786" lnSpcReduction="20000"/>
          </a:bodyPr>
          <a:lstStyle/>
          <a:p>
            <a:pPr algn="just">
              <a:buClr>
                <a:schemeClr val="accent1">
                  <a:lumMod val="50000"/>
                </a:schemeClr>
              </a:buClr>
            </a:pPr>
            <a:r>
              <a:rPr lang="en-US" dirty="0" err="1">
                <a:latin typeface="Arial Narrow" pitchFamily="34" charset="0"/>
              </a:rPr>
              <a:t>Mula-mula</a:t>
            </a:r>
            <a:r>
              <a:rPr lang="en-US" dirty="0">
                <a:latin typeface="Arial Narrow" pitchFamily="34" charset="0"/>
              </a:rPr>
              <a:t> sulfur </a:t>
            </a:r>
            <a:r>
              <a:rPr lang="en-US" dirty="0" err="1">
                <a:latin typeface="Arial Narrow" pitchFamily="34" charset="0"/>
              </a:rPr>
              <a:t>dicairkan</a:t>
            </a:r>
            <a:r>
              <a:rPr lang="en-US" dirty="0">
                <a:latin typeface="Arial Narrow" pitchFamily="34" charset="0"/>
              </a:rPr>
              <a:t> </a:t>
            </a:r>
            <a:r>
              <a:rPr lang="en-US" dirty="0" err="1">
                <a:latin typeface="Arial Narrow" pitchFamily="34" charset="0"/>
              </a:rPr>
              <a:t>dalam</a:t>
            </a:r>
            <a:r>
              <a:rPr lang="en-US" dirty="0">
                <a:latin typeface="Arial Narrow" pitchFamily="34" charset="0"/>
              </a:rPr>
              <a:t> </a:t>
            </a:r>
            <a:r>
              <a:rPr lang="en-US" dirty="0" err="1">
                <a:latin typeface="Arial Narrow" pitchFamily="34" charset="0"/>
              </a:rPr>
              <a:t>tanki</a:t>
            </a:r>
            <a:r>
              <a:rPr lang="en-US" dirty="0">
                <a:latin typeface="Arial Narrow" pitchFamily="34" charset="0"/>
              </a:rPr>
              <a:t> </a:t>
            </a:r>
            <a:r>
              <a:rPr lang="en-US" dirty="0" err="1">
                <a:latin typeface="Arial Narrow" pitchFamily="34" charset="0"/>
              </a:rPr>
              <a:t>pencair</a:t>
            </a:r>
            <a:r>
              <a:rPr lang="en-US" dirty="0">
                <a:latin typeface="Arial Narrow" pitchFamily="34" charset="0"/>
              </a:rPr>
              <a:t> </a:t>
            </a:r>
            <a:r>
              <a:rPr lang="en-US" dirty="0" err="1">
                <a:latin typeface="Arial Narrow" pitchFamily="34" charset="0"/>
              </a:rPr>
              <a:t>atau</a:t>
            </a:r>
            <a:r>
              <a:rPr lang="en-US" dirty="0">
                <a:latin typeface="Arial Narrow" pitchFamily="34" charset="0"/>
              </a:rPr>
              <a:t> </a:t>
            </a:r>
            <a:r>
              <a:rPr lang="en-US" dirty="0" err="1">
                <a:latin typeface="Arial Narrow" pitchFamily="34" charset="0"/>
              </a:rPr>
              <a:t>pelebur</a:t>
            </a:r>
            <a:r>
              <a:rPr lang="en-US" dirty="0">
                <a:latin typeface="Arial Narrow" pitchFamily="34" charset="0"/>
              </a:rPr>
              <a:t>, </a:t>
            </a:r>
            <a:r>
              <a:rPr lang="en-US" dirty="0" err="1">
                <a:latin typeface="Arial Narrow" pitchFamily="34" charset="0"/>
              </a:rPr>
              <a:t>kemudian</a:t>
            </a:r>
            <a:r>
              <a:rPr lang="en-US" dirty="0">
                <a:latin typeface="Arial Narrow" pitchFamily="34" charset="0"/>
              </a:rPr>
              <a:t> </a:t>
            </a:r>
            <a:r>
              <a:rPr lang="en-US" dirty="0" err="1">
                <a:latin typeface="Arial Narrow" pitchFamily="34" charset="0"/>
              </a:rPr>
              <a:t>dipanaskan</a:t>
            </a:r>
            <a:r>
              <a:rPr lang="en-US" dirty="0">
                <a:latin typeface="Arial Narrow" pitchFamily="34" charset="0"/>
              </a:rPr>
              <a:t> </a:t>
            </a:r>
            <a:r>
              <a:rPr lang="en-US" dirty="0" err="1">
                <a:latin typeface="Arial Narrow" pitchFamily="34" charset="0"/>
              </a:rPr>
              <a:t>dalam</a:t>
            </a:r>
            <a:r>
              <a:rPr lang="en-US" dirty="0">
                <a:latin typeface="Arial Narrow" pitchFamily="34" charset="0"/>
              </a:rPr>
              <a:t> </a:t>
            </a:r>
            <a:r>
              <a:rPr lang="en-US" dirty="0" err="1">
                <a:latin typeface="Arial Narrow" pitchFamily="34" charset="0"/>
              </a:rPr>
              <a:t>pemanas</a:t>
            </a:r>
            <a:r>
              <a:rPr lang="en-US" dirty="0">
                <a:latin typeface="Arial Narrow" pitchFamily="34" charset="0"/>
              </a:rPr>
              <a:t> yang </a:t>
            </a:r>
            <a:r>
              <a:rPr lang="en-US" dirty="0" err="1">
                <a:latin typeface="Arial Narrow" pitchFamily="34" charset="0"/>
              </a:rPr>
              <a:t>berputar</a:t>
            </a:r>
            <a:r>
              <a:rPr lang="en-US" dirty="0">
                <a:latin typeface="Arial Narrow" pitchFamily="34" charset="0"/>
              </a:rPr>
              <a:t> </a:t>
            </a:r>
            <a:r>
              <a:rPr lang="en-US" dirty="0" err="1">
                <a:latin typeface="Arial Narrow" pitchFamily="34" charset="0"/>
              </a:rPr>
              <a:t>sambil</a:t>
            </a:r>
            <a:r>
              <a:rPr lang="en-US" dirty="0">
                <a:latin typeface="Arial Narrow" pitchFamily="34" charset="0"/>
              </a:rPr>
              <a:t> </a:t>
            </a:r>
            <a:r>
              <a:rPr lang="en-US" dirty="0" err="1">
                <a:latin typeface="Arial Narrow" pitchFamily="34" charset="0"/>
              </a:rPr>
              <a:t>dialiri</a:t>
            </a:r>
            <a:r>
              <a:rPr lang="en-US" dirty="0">
                <a:latin typeface="Arial Narrow" pitchFamily="34" charset="0"/>
              </a:rPr>
              <a:t> </a:t>
            </a:r>
            <a:r>
              <a:rPr lang="en-US" dirty="0" err="1">
                <a:latin typeface="Arial Narrow" pitchFamily="34" charset="0"/>
              </a:rPr>
              <a:t>udara</a:t>
            </a:r>
            <a:r>
              <a:rPr lang="en-US" dirty="0">
                <a:latin typeface="Arial Narrow" pitchFamily="34" charset="0"/>
              </a:rPr>
              <a:t> </a:t>
            </a:r>
            <a:r>
              <a:rPr lang="en-US" dirty="0" err="1">
                <a:latin typeface="Arial Narrow" pitchFamily="34" charset="0"/>
              </a:rPr>
              <a:t>untuk</a:t>
            </a:r>
            <a:r>
              <a:rPr lang="en-US" dirty="0">
                <a:latin typeface="Arial Narrow" pitchFamily="34" charset="0"/>
              </a:rPr>
              <a:t> </a:t>
            </a:r>
            <a:r>
              <a:rPr lang="en-US" dirty="0" err="1">
                <a:latin typeface="Arial Narrow" pitchFamily="34" charset="0"/>
              </a:rPr>
              <a:t>mengoksidasi</a:t>
            </a:r>
            <a:r>
              <a:rPr lang="en-US" dirty="0">
                <a:latin typeface="Arial Narrow" pitchFamily="34" charset="0"/>
              </a:rPr>
              <a:t>. </a:t>
            </a:r>
            <a:r>
              <a:rPr lang="en-US" dirty="0" err="1">
                <a:latin typeface="Arial Narrow" pitchFamily="34" charset="0"/>
              </a:rPr>
              <a:t>Dalam</a:t>
            </a:r>
            <a:r>
              <a:rPr lang="en-US" dirty="0">
                <a:latin typeface="Arial Narrow" pitchFamily="34" charset="0"/>
              </a:rPr>
              <a:t> </a:t>
            </a:r>
            <a:r>
              <a:rPr lang="en-US" dirty="0" err="1">
                <a:latin typeface="Arial Narrow" pitchFamily="34" charset="0"/>
              </a:rPr>
              <a:t>pemanasan</a:t>
            </a:r>
            <a:r>
              <a:rPr lang="en-US" dirty="0">
                <a:latin typeface="Arial Narrow" pitchFamily="34" charset="0"/>
              </a:rPr>
              <a:t> </a:t>
            </a:r>
            <a:r>
              <a:rPr lang="en-US" dirty="0" err="1">
                <a:latin typeface="Arial Narrow" pitchFamily="34" charset="0"/>
              </a:rPr>
              <a:t>ini</a:t>
            </a:r>
            <a:r>
              <a:rPr lang="en-US" dirty="0">
                <a:latin typeface="Arial Narrow" pitchFamily="34" charset="0"/>
              </a:rPr>
              <a:t> sulfur </a:t>
            </a:r>
            <a:r>
              <a:rPr lang="en-US" dirty="0" err="1">
                <a:latin typeface="Arial Narrow" pitchFamily="34" charset="0"/>
              </a:rPr>
              <a:t>diuapkan</a:t>
            </a:r>
            <a:r>
              <a:rPr lang="en-US" dirty="0">
                <a:latin typeface="Arial Narrow" pitchFamily="34" charset="0"/>
              </a:rPr>
              <a:t> </a:t>
            </a:r>
            <a:r>
              <a:rPr lang="en-US" dirty="0" err="1">
                <a:latin typeface="Arial Narrow" pitchFamily="34" charset="0"/>
              </a:rPr>
              <a:t>dan</a:t>
            </a:r>
            <a:r>
              <a:rPr lang="en-US" dirty="0">
                <a:latin typeface="Arial Narrow" pitchFamily="34" charset="0"/>
              </a:rPr>
              <a:t> </a:t>
            </a:r>
            <a:r>
              <a:rPr lang="en-US" dirty="0" err="1">
                <a:latin typeface="Arial Narrow" pitchFamily="34" charset="0"/>
              </a:rPr>
              <a:t>selanjutnya</a:t>
            </a:r>
            <a:r>
              <a:rPr lang="en-US" dirty="0">
                <a:latin typeface="Arial Narrow" pitchFamily="34" charset="0"/>
              </a:rPr>
              <a:t> </a:t>
            </a:r>
            <a:r>
              <a:rPr lang="en-US" dirty="0" err="1">
                <a:latin typeface="Arial Narrow" pitchFamily="34" charset="0"/>
              </a:rPr>
              <a:t>dimasukkan</a:t>
            </a:r>
            <a:r>
              <a:rPr lang="en-US" dirty="0">
                <a:latin typeface="Arial Narrow" pitchFamily="34" charset="0"/>
              </a:rPr>
              <a:t> </a:t>
            </a:r>
            <a:r>
              <a:rPr lang="en-US" dirty="0" err="1">
                <a:latin typeface="Arial Narrow" pitchFamily="34" charset="0"/>
              </a:rPr>
              <a:t>dalam</a:t>
            </a:r>
            <a:r>
              <a:rPr lang="en-US" dirty="0">
                <a:latin typeface="Arial Narrow" pitchFamily="34" charset="0"/>
              </a:rPr>
              <a:t> </a:t>
            </a:r>
            <a:r>
              <a:rPr lang="en-US" dirty="0" err="1">
                <a:latin typeface="Arial Narrow" pitchFamily="34" charset="0"/>
              </a:rPr>
              <a:t>ruang</a:t>
            </a:r>
            <a:r>
              <a:rPr lang="en-US" dirty="0">
                <a:latin typeface="Arial Narrow" pitchFamily="34" charset="0"/>
              </a:rPr>
              <a:t> </a:t>
            </a:r>
            <a:r>
              <a:rPr lang="en-US" dirty="0" err="1">
                <a:latin typeface="Arial Narrow" pitchFamily="34" charset="0"/>
              </a:rPr>
              <a:t>pembakaran</a:t>
            </a:r>
            <a:r>
              <a:rPr lang="en-US" dirty="0">
                <a:latin typeface="Arial Narrow" pitchFamily="34" charset="0"/>
              </a:rPr>
              <a:t> </a:t>
            </a:r>
            <a:r>
              <a:rPr lang="en-US" dirty="0" err="1">
                <a:latin typeface="Arial Narrow" pitchFamily="34" charset="0"/>
              </a:rPr>
              <a:t>dengan</a:t>
            </a:r>
            <a:r>
              <a:rPr lang="en-US" dirty="0">
                <a:latin typeface="Arial Narrow" pitchFamily="34" charset="0"/>
              </a:rPr>
              <a:t> </a:t>
            </a:r>
            <a:r>
              <a:rPr lang="en-US" dirty="0" err="1">
                <a:latin typeface="Arial Narrow" pitchFamily="34" charset="0"/>
              </a:rPr>
              <a:t>dialiri</a:t>
            </a:r>
            <a:r>
              <a:rPr lang="en-US" dirty="0">
                <a:latin typeface="Arial Narrow" pitchFamily="34" charset="0"/>
              </a:rPr>
              <a:t> </a:t>
            </a:r>
            <a:r>
              <a:rPr lang="en-US" dirty="0" err="1">
                <a:latin typeface="Arial Narrow" pitchFamily="34" charset="0"/>
              </a:rPr>
              <a:t>udara</a:t>
            </a:r>
            <a:r>
              <a:rPr lang="en-US" dirty="0">
                <a:latin typeface="Arial Narrow" pitchFamily="34" charset="0"/>
              </a:rPr>
              <a:t>. </a:t>
            </a:r>
            <a:r>
              <a:rPr lang="en-US" dirty="0" err="1">
                <a:latin typeface="Arial Narrow" pitchFamily="34" charset="0"/>
              </a:rPr>
              <a:t>Pengaliran</a:t>
            </a:r>
            <a:r>
              <a:rPr lang="en-US" dirty="0">
                <a:latin typeface="Arial Narrow" pitchFamily="34" charset="0"/>
              </a:rPr>
              <a:t> </a:t>
            </a:r>
            <a:r>
              <a:rPr lang="en-US" dirty="0" err="1">
                <a:latin typeface="Arial Narrow" pitchFamily="34" charset="0"/>
              </a:rPr>
              <a:t>udara</a:t>
            </a:r>
            <a:r>
              <a:rPr lang="en-US" dirty="0">
                <a:latin typeface="Arial Narrow" pitchFamily="34" charset="0"/>
              </a:rPr>
              <a:t> </a:t>
            </a:r>
            <a:r>
              <a:rPr lang="en-US" dirty="0" err="1">
                <a:latin typeface="Arial Narrow" pitchFamily="34" charset="0"/>
              </a:rPr>
              <a:t>ini</a:t>
            </a:r>
            <a:r>
              <a:rPr lang="en-US" dirty="0">
                <a:latin typeface="Arial Narrow" pitchFamily="34" charset="0"/>
              </a:rPr>
              <a:t> </a:t>
            </a:r>
            <a:r>
              <a:rPr lang="en-US" dirty="0" err="1">
                <a:latin typeface="Arial Narrow" pitchFamily="34" charset="0"/>
              </a:rPr>
              <a:t>dikontrol</a:t>
            </a:r>
            <a:r>
              <a:rPr lang="en-US" dirty="0">
                <a:latin typeface="Arial Narrow" pitchFamily="34" charset="0"/>
              </a:rPr>
              <a:t> agar SO</a:t>
            </a:r>
            <a:r>
              <a:rPr lang="en-US" baseline="-25000" dirty="0">
                <a:latin typeface="Arial Narrow" pitchFamily="34" charset="0"/>
              </a:rPr>
              <a:t>3</a:t>
            </a:r>
            <a:r>
              <a:rPr lang="en-US" dirty="0">
                <a:latin typeface="Arial Narrow" pitchFamily="34" charset="0"/>
              </a:rPr>
              <a:t> </a:t>
            </a:r>
            <a:r>
              <a:rPr lang="en-US" dirty="0" err="1">
                <a:latin typeface="Arial Narrow" pitchFamily="34" charset="0"/>
              </a:rPr>
              <a:t>tidak</a:t>
            </a:r>
            <a:r>
              <a:rPr lang="en-US" dirty="0">
                <a:latin typeface="Arial Narrow" pitchFamily="34" charset="0"/>
              </a:rPr>
              <a:t> </a:t>
            </a:r>
            <a:r>
              <a:rPr lang="en-US" dirty="0" err="1">
                <a:latin typeface="Arial Narrow" pitchFamily="34" charset="0"/>
              </a:rPr>
              <a:t>terbentuk</a:t>
            </a:r>
            <a:r>
              <a:rPr lang="en-US" dirty="0">
                <a:latin typeface="Arial Narrow" pitchFamily="34" charset="0"/>
              </a:rPr>
              <a:t>. SO</a:t>
            </a:r>
            <a:r>
              <a:rPr lang="en-US" baseline="-25000" dirty="0">
                <a:latin typeface="Arial Narrow" pitchFamily="34" charset="0"/>
              </a:rPr>
              <a:t>2</a:t>
            </a:r>
            <a:r>
              <a:rPr lang="en-US" dirty="0">
                <a:latin typeface="Arial Narrow" pitchFamily="34" charset="0"/>
              </a:rPr>
              <a:t> </a:t>
            </a:r>
            <a:r>
              <a:rPr lang="en-US" dirty="0" err="1">
                <a:latin typeface="Arial Narrow" pitchFamily="34" charset="0"/>
              </a:rPr>
              <a:t>terjadi</a:t>
            </a:r>
            <a:r>
              <a:rPr lang="en-US" dirty="0">
                <a:latin typeface="Arial Narrow" pitchFamily="34" charset="0"/>
              </a:rPr>
              <a:t> </a:t>
            </a:r>
            <a:r>
              <a:rPr lang="en-US" dirty="0" err="1">
                <a:latin typeface="Arial Narrow" pitchFamily="34" charset="0"/>
              </a:rPr>
              <a:t>didinginkan</a:t>
            </a:r>
            <a:r>
              <a:rPr lang="en-US" dirty="0">
                <a:latin typeface="Arial Narrow" pitchFamily="34" charset="0"/>
              </a:rPr>
              <a:t> </a:t>
            </a:r>
            <a:r>
              <a:rPr lang="en-US" dirty="0" err="1">
                <a:latin typeface="Arial Narrow" pitchFamily="34" charset="0"/>
              </a:rPr>
              <a:t>dengan</a:t>
            </a:r>
            <a:r>
              <a:rPr lang="en-US" dirty="0">
                <a:latin typeface="Arial Narrow" pitchFamily="34" charset="0"/>
              </a:rPr>
              <a:t> </a:t>
            </a:r>
            <a:r>
              <a:rPr lang="en-US" dirty="0" err="1">
                <a:latin typeface="Arial Narrow" pitchFamily="34" charset="0"/>
              </a:rPr>
              <a:t>cepat</a:t>
            </a:r>
            <a:r>
              <a:rPr lang="en-US" dirty="0">
                <a:latin typeface="Arial Narrow" pitchFamily="34" charset="0"/>
              </a:rPr>
              <a:t> </a:t>
            </a:r>
            <a:r>
              <a:rPr lang="en-US" dirty="0" err="1">
                <a:latin typeface="Arial Narrow" pitchFamily="34" charset="0"/>
              </a:rPr>
              <a:t>dalam</a:t>
            </a:r>
            <a:r>
              <a:rPr lang="en-US" dirty="0">
                <a:latin typeface="Arial Narrow" pitchFamily="34" charset="0"/>
              </a:rPr>
              <a:t> </a:t>
            </a:r>
            <a:r>
              <a:rPr lang="en-US" dirty="0" err="1">
                <a:latin typeface="Arial Narrow" pitchFamily="34" charset="0"/>
              </a:rPr>
              <a:t>suatu</a:t>
            </a:r>
            <a:r>
              <a:rPr lang="en-US" dirty="0">
                <a:latin typeface="Arial Narrow" pitchFamily="34" charset="0"/>
              </a:rPr>
              <a:t> </a:t>
            </a:r>
            <a:r>
              <a:rPr lang="en-US" dirty="0" err="1">
                <a:latin typeface="Arial Narrow" pitchFamily="34" charset="0"/>
              </a:rPr>
              <a:t>pipa</a:t>
            </a:r>
            <a:r>
              <a:rPr lang="en-US" dirty="0">
                <a:latin typeface="Arial Narrow" pitchFamily="34" charset="0"/>
              </a:rPr>
              <a:t> yang </a:t>
            </a:r>
            <a:r>
              <a:rPr lang="en-US" dirty="0" err="1">
                <a:latin typeface="Arial Narrow" pitchFamily="34" charset="0"/>
              </a:rPr>
              <a:t>melingkar-lingkar</a:t>
            </a:r>
            <a:r>
              <a:rPr lang="en-US" dirty="0">
                <a:latin typeface="Arial Narrow" pitchFamily="34" charset="0"/>
              </a:rPr>
              <a:t> yang </a:t>
            </a:r>
            <a:r>
              <a:rPr lang="en-US" dirty="0" err="1">
                <a:latin typeface="Arial Narrow" pitchFamily="34" charset="0"/>
              </a:rPr>
              <a:t>dikelilingi</a:t>
            </a:r>
            <a:r>
              <a:rPr lang="en-US" dirty="0">
                <a:latin typeface="Arial Narrow" pitchFamily="34" charset="0"/>
              </a:rPr>
              <a:t> </a:t>
            </a:r>
            <a:r>
              <a:rPr lang="en-US" dirty="0" smtClean="0">
                <a:latin typeface="Arial Narrow" pitchFamily="34" charset="0"/>
              </a:rPr>
              <a:t>air. Proses </a:t>
            </a:r>
            <a:r>
              <a:rPr lang="en-US" dirty="0" err="1">
                <a:latin typeface="Arial Narrow" pitchFamily="34" charset="0"/>
              </a:rPr>
              <a:t>selanjutnya</a:t>
            </a:r>
            <a:r>
              <a:rPr lang="en-US" dirty="0">
                <a:latin typeface="Arial Narrow" pitchFamily="34" charset="0"/>
              </a:rPr>
              <a:t> </a:t>
            </a:r>
            <a:r>
              <a:rPr lang="en-US" dirty="0" err="1">
                <a:latin typeface="Arial Narrow" pitchFamily="34" charset="0"/>
              </a:rPr>
              <a:t>adalah</a:t>
            </a:r>
            <a:r>
              <a:rPr lang="en-US" dirty="0">
                <a:latin typeface="Arial Narrow" pitchFamily="34" charset="0"/>
              </a:rPr>
              <a:t> </a:t>
            </a:r>
            <a:r>
              <a:rPr lang="en-US" i="1" dirty="0" err="1">
                <a:latin typeface="Arial Narrow" pitchFamily="34" charset="0"/>
              </a:rPr>
              <a:t>absorbsi</a:t>
            </a:r>
            <a:r>
              <a:rPr lang="en-US" dirty="0">
                <a:latin typeface="Arial Narrow" pitchFamily="34" charset="0"/>
              </a:rPr>
              <a:t> gas </a:t>
            </a:r>
            <a:r>
              <a:rPr lang="en-US" dirty="0" err="1">
                <a:latin typeface="Arial Narrow" pitchFamily="34" charset="0"/>
              </a:rPr>
              <a:t>oleh</a:t>
            </a:r>
            <a:r>
              <a:rPr lang="en-US" dirty="0">
                <a:latin typeface="Arial Narrow" pitchFamily="34" charset="0"/>
              </a:rPr>
              <a:t> air </a:t>
            </a:r>
            <a:r>
              <a:rPr lang="en-US" dirty="0" err="1">
                <a:latin typeface="Arial Narrow" pitchFamily="34" charset="0"/>
              </a:rPr>
              <a:t>dengan</a:t>
            </a:r>
            <a:r>
              <a:rPr lang="en-US" dirty="0">
                <a:latin typeface="Arial Narrow" pitchFamily="34" charset="0"/>
              </a:rPr>
              <a:t> </a:t>
            </a:r>
            <a:r>
              <a:rPr lang="en-US" dirty="0" err="1">
                <a:latin typeface="Arial Narrow" pitchFamily="34" charset="0"/>
              </a:rPr>
              <a:t>menambahkan</a:t>
            </a:r>
            <a:r>
              <a:rPr lang="en-US" dirty="0">
                <a:latin typeface="Arial Narrow" pitchFamily="34" charset="0"/>
              </a:rPr>
              <a:t> </a:t>
            </a:r>
            <a:r>
              <a:rPr lang="en-US" dirty="0" err="1">
                <a:latin typeface="Arial Narrow" pitchFamily="34" charset="0"/>
              </a:rPr>
              <a:t>senyawa</a:t>
            </a:r>
            <a:r>
              <a:rPr lang="en-US" dirty="0">
                <a:latin typeface="Arial Narrow" pitchFamily="34" charset="0"/>
              </a:rPr>
              <a:t> </a:t>
            </a:r>
            <a:r>
              <a:rPr lang="en-US" dirty="0" err="1">
                <a:latin typeface="Arial Narrow" pitchFamily="34" charset="0"/>
              </a:rPr>
              <a:t>kalsium</a:t>
            </a:r>
            <a:r>
              <a:rPr lang="en-US" dirty="0">
                <a:latin typeface="Arial Narrow" pitchFamily="34" charset="0"/>
              </a:rPr>
              <a:t> </a:t>
            </a:r>
            <a:r>
              <a:rPr lang="en-US" dirty="0" err="1">
                <a:latin typeface="Arial Narrow" pitchFamily="34" charset="0"/>
              </a:rPr>
              <a:t>dan</a:t>
            </a:r>
            <a:r>
              <a:rPr lang="en-US" dirty="0">
                <a:latin typeface="Arial Narrow" pitchFamily="34" charset="0"/>
              </a:rPr>
              <a:t> magnesium </a:t>
            </a:r>
            <a:r>
              <a:rPr lang="en-US" dirty="0" err="1">
                <a:latin typeface="Arial Narrow" pitchFamily="34" charset="0"/>
              </a:rPr>
              <a:t>karbonat</a:t>
            </a:r>
            <a:r>
              <a:rPr lang="en-US" dirty="0">
                <a:latin typeface="Arial Narrow" pitchFamily="34" charset="0"/>
              </a:rPr>
              <a:t>.</a:t>
            </a:r>
          </a:p>
          <a:p>
            <a:pPr marL="404813" indent="0" algn="just">
              <a:buClr>
                <a:schemeClr val="accent1">
                  <a:lumMod val="50000"/>
                </a:schemeClr>
              </a:buClr>
              <a:buNone/>
            </a:pPr>
            <a:r>
              <a:rPr lang="en-US" dirty="0">
                <a:latin typeface="Arial Narrow" pitchFamily="34" charset="0"/>
              </a:rPr>
              <a:t>S + O</a:t>
            </a:r>
            <a:r>
              <a:rPr lang="en-US" baseline="-25000" dirty="0">
                <a:latin typeface="Arial Narrow" pitchFamily="34" charset="0"/>
              </a:rPr>
              <a:t>2</a:t>
            </a:r>
            <a:r>
              <a:rPr lang="en-US" dirty="0">
                <a:latin typeface="Arial Narrow" pitchFamily="34" charset="0"/>
              </a:rPr>
              <a:t> SO</a:t>
            </a:r>
            <a:r>
              <a:rPr lang="en-US" baseline="-25000" dirty="0">
                <a:latin typeface="Arial Narrow" pitchFamily="34" charset="0"/>
              </a:rPr>
              <a:t>2</a:t>
            </a:r>
            <a:r>
              <a:rPr lang="en-US" dirty="0">
                <a:latin typeface="Arial Narrow" pitchFamily="34" charset="0"/>
              </a:rPr>
              <a:t> </a:t>
            </a:r>
          </a:p>
          <a:p>
            <a:pPr marL="404813" indent="0" algn="just">
              <a:buClr>
                <a:schemeClr val="accent1">
                  <a:lumMod val="50000"/>
                </a:schemeClr>
              </a:buClr>
              <a:buNone/>
            </a:pPr>
            <a:r>
              <a:rPr lang="en-US" dirty="0">
                <a:latin typeface="Arial Narrow" pitchFamily="34" charset="0"/>
              </a:rPr>
              <a:t>2SO</a:t>
            </a:r>
            <a:r>
              <a:rPr lang="en-US" baseline="-25000" dirty="0">
                <a:latin typeface="Arial Narrow" pitchFamily="34" charset="0"/>
              </a:rPr>
              <a:t>2</a:t>
            </a:r>
            <a:r>
              <a:rPr lang="en-US" dirty="0">
                <a:latin typeface="Arial Narrow" pitchFamily="34" charset="0"/>
              </a:rPr>
              <a:t> + H</a:t>
            </a:r>
            <a:r>
              <a:rPr lang="en-US" baseline="-25000" dirty="0">
                <a:latin typeface="Arial Narrow" pitchFamily="34" charset="0"/>
              </a:rPr>
              <a:t>2</a:t>
            </a:r>
            <a:r>
              <a:rPr lang="en-US" dirty="0">
                <a:latin typeface="Arial Narrow" pitchFamily="34" charset="0"/>
              </a:rPr>
              <a:t>O + CaCO</a:t>
            </a:r>
            <a:r>
              <a:rPr lang="en-US" baseline="-25000" dirty="0">
                <a:latin typeface="Arial Narrow" pitchFamily="34" charset="0"/>
              </a:rPr>
              <a:t>3</a:t>
            </a:r>
            <a:r>
              <a:rPr lang="en-US" dirty="0">
                <a:latin typeface="Arial Narrow" pitchFamily="34" charset="0"/>
              </a:rPr>
              <a:t> Ca ( HSO</a:t>
            </a:r>
            <a:r>
              <a:rPr lang="en-US" baseline="-25000" dirty="0">
                <a:latin typeface="Arial Narrow" pitchFamily="34" charset="0"/>
              </a:rPr>
              <a:t>3</a:t>
            </a:r>
            <a:r>
              <a:rPr lang="en-US" dirty="0">
                <a:latin typeface="Arial Narrow" pitchFamily="34" charset="0"/>
              </a:rPr>
              <a:t>)</a:t>
            </a:r>
            <a:r>
              <a:rPr lang="en-US" baseline="-25000" dirty="0">
                <a:latin typeface="Arial Narrow" pitchFamily="34" charset="0"/>
              </a:rPr>
              <a:t>2</a:t>
            </a:r>
            <a:r>
              <a:rPr lang="en-US" dirty="0">
                <a:latin typeface="Arial Narrow" pitchFamily="34" charset="0"/>
              </a:rPr>
              <a:t> + CO</a:t>
            </a:r>
            <a:r>
              <a:rPr lang="en-US" baseline="-25000" dirty="0">
                <a:latin typeface="Arial Narrow" pitchFamily="34" charset="0"/>
              </a:rPr>
              <a:t>2</a:t>
            </a:r>
          </a:p>
          <a:p>
            <a:pPr marL="404813" indent="0" algn="just">
              <a:buClr>
                <a:schemeClr val="accent1">
                  <a:lumMod val="50000"/>
                </a:schemeClr>
              </a:buClr>
              <a:buNone/>
            </a:pPr>
            <a:r>
              <a:rPr lang="en-US" dirty="0">
                <a:latin typeface="Arial Narrow" pitchFamily="34" charset="0"/>
              </a:rPr>
              <a:t>2SO</a:t>
            </a:r>
            <a:r>
              <a:rPr lang="en-US" baseline="-25000" dirty="0">
                <a:latin typeface="Arial Narrow" pitchFamily="34" charset="0"/>
              </a:rPr>
              <a:t>2</a:t>
            </a:r>
            <a:r>
              <a:rPr lang="en-US" dirty="0">
                <a:latin typeface="Arial Narrow" pitchFamily="34" charset="0"/>
              </a:rPr>
              <a:t> + H</a:t>
            </a:r>
            <a:r>
              <a:rPr lang="en-US" baseline="-25000" dirty="0">
                <a:latin typeface="Arial Narrow" pitchFamily="34" charset="0"/>
              </a:rPr>
              <a:t>2</a:t>
            </a:r>
            <a:r>
              <a:rPr lang="en-US" dirty="0">
                <a:latin typeface="Arial Narrow" pitchFamily="34" charset="0"/>
              </a:rPr>
              <a:t>O + MgCO</a:t>
            </a:r>
            <a:r>
              <a:rPr lang="en-US" baseline="-25000" dirty="0">
                <a:latin typeface="Arial Narrow" pitchFamily="34" charset="0"/>
              </a:rPr>
              <a:t>3</a:t>
            </a:r>
            <a:r>
              <a:rPr lang="en-US" dirty="0">
                <a:latin typeface="Arial Narrow" pitchFamily="34" charset="0"/>
              </a:rPr>
              <a:t> Mg ( HSO</a:t>
            </a:r>
            <a:r>
              <a:rPr lang="en-US" baseline="-25000" dirty="0">
                <a:latin typeface="Arial Narrow" pitchFamily="34" charset="0"/>
              </a:rPr>
              <a:t>3</a:t>
            </a:r>
            <a:r>
              <a:rPr lang="en-US" dirty="0">
                <a:latin typeface="Arial Narrow" pitchFamily="34" charset="0"/>
              </a:rPr>
              <a:t>)</a:t>
            </a:r>
            <a:r>
              <a:rPr lang="en-US" baseline="-25000" dirty="0">
                <a:latin typeface="Arial Narrow" pitchFamily="34" charset="0"/>
              </a:rPr>
              <a:t>2</a:t>
            </a:r>
            <a:r>
              <a:rPr lang="en-US" dirty="0">
                <a:latin typeface="Arial Narrow" pitchFamily="34" charset="0"/>
              </a:rPr>
              <a:t> + CO</a:t>
            </a:r>
            <a:r>
              <a:rPr lang="en-US" baseline="-25000" dirty="0">
                <a:latin typeface="Arial Narrow" pitchFamily="34" charset="0"/>
              </a:rPr>
              <a:t>2</a:t>
            </a: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5" name="Title 1"/>
          <p:cNvSpPr txBox="1"/>
          <p:nvPr/>
        </p:nvSpPr>
        <p:spPr>
          <a:xfrm>
            <a:off x="254317" y="106884"/>
            <a:ext cx="8093365" cy="76352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smtClean="0">
                <a:solidFill>
                  <a:schemeClr val="bg1"/>
                </a:solidFill>
                <a:latin typeface="Berlin Sans FB Demi" panose="020E0802020502020306" pitchFamily="34" charset="0"/>
              </a:rPr>
              <a:t>3. Proses </a:t>
            </a:r>
            <a:r>
              <a:rPr lang="en-US" sz="3600" dirty="0" err="1" smtClean="0">
                <a:solidFill>
                  <a:schemeClr val="bg1"/>
                </a:solidFill>
                <a:latin typeface="Berlin Sans FB Demi" panose="020E0802020502020306" pitchFamily="34" charset="0"/>
              </a:rPr>
              <a:t>Sulfit</a:t>
            </a:r>
            <a:endParaRPr lang="en-US" sz="3600" dirty="0">
              <a:solidFill>
                <a:schemeClr val="bg1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1048726" name="Content Placeholder 36"/>
          <p:cNvSpPr>
            <a:spLocks noGrp="1"/>
          </p:cNvSpPr>
          <p:nvPr>
            <p:ph idx="1"/>
          </p:nvPr>
        </p:nvSpPr>
        <p:spPr>
          <a:xfrm>
            <a:off x="254317" y="1217951"/>
            <a:ext cx="8507643" cy="3803754"/>
          </a:xfrm>
        </p:spPr>
        <p:txBody>
          <a:bodyPr>
            <a:normAutofit fontScale="71071" lnSpcReduction="20000"/>
          </a:bodyPr>
          <a:lstStyle/>
          <a:p>
            <a:pPr algn="just">
              <a:buClr>
                <a:schemeClr val="accent1">
                  <a:lumMod val="50000"/>
                </a:schemeClr>
              </a:buClr>
            </a:pPr>
            <a:r>
              <a:rPr lang="en-US" dirty="0" smtClean="0">
                <a:latin typeface="Arial Narrow" pitchFamily="34" charset="0"/>
              </a:rPr>
              <a:t>Liquor </a:t>
            </a:r>
            <a:r>
              <a:rPr lang="en-US" dirty="0">
                <a:latin typeface="Arial Narrow" pitchFamily="34" charset="0"/>
              </a:rPr>
              <a:t>yang </a:t>
            </a:r>
            <a:r>
              <a:rPr lang="en-US" dirty="0" err="1">
                <a:latin typeface="Arial Narrow" pitchFamily="34" charset="0"/>
              </a:rPr>
              <a:t>keluar</a:t>
            </a:r>
            <a:r>
              <a:rPr lang="en-US" dirty="0">
                <a:latin typeface="Arial Narrow" pitchFamily="34" charset="0"/>
              </a:rPr>
              <a:t> </a:t>
            </a:r>
            <a:r>
              <a:rPr lang="en-US" dirty="0" err="1">
                <a:latin typeface="Arial Narrow" pitchFamily="34" charset="0"/>
              </a:rPr>
              <a:t>dari</a:t>
            </a:r>
            <a:r>
              <a:rPr lang="en-US" dirty="0">
                <a:latin typeface="Arial Narrow" pitchFamily="34" charset="0"/>
              </a:rPr>
              <a:t> </a:t>
            </a:r>
            <a:r>
              <a:rPr lang="en-US" dirty="0" err="1">
                <a:latin typeface="Arial Narrow" pitchFamily="34" charset="0"/>
              </a:rPr>
              <a:t>menara</a:t>
            </a:r>
            <a:r>
              <a:rPr lang="en-US" dirty="0">
                <a:latin typeface="Arial Narrow" pitchFamily="34" charset="0"/>
              </a:rPr>
              <a:t> </a:t>
            </a:r>
            <a:r>
              <a:rPr lang="en-US" dirty="0" err="1">
                <a:latin typeface="Arial Narrow" pitchFamily="34" charset="0"/>
              </a:rPr>
              <a:t>berisi</a:t>
            </a:r>
            <a:r>
              <a:rPr lang="en-US" dirty="0">
                <a:latin typeface="Arial Narrow" pitchFamily="34" charset="0"/>
              </a:rPr>
              <a:t> </a:t>
            </a:r>
            <a:r>
              <a:rPr lang="en-US" dirty="0" err="1">
                <a:latin typeface="Arial Narrow" pitchFamily="34" charset="0"/>
              </a:rPr>
              <a:t>sejumlah</a:t>
            </a:r>
            <a:r>
              <a:rPr lang="en-US" dirty="0">
                <a:latin typeface="Arial Narrow" pitchFamily="34" charset="0"/>
              </a:rPr>
              <a:t> SO</a:t>
            </a:r>
            <a:r>
              <a:rPr lang="en-US" baseline="-25000" dirty="0">
                <a:latin typeface="Arial Narrow" pitchFamily="34" charset="0"/>
              </a:rPr>
              <a:t>2</a:t>
            </a:r>
            <a:r>
              <a:rPr lang="en-US" dirty="0">
                <a:latin typeface="Arial Narrow" pitchFamily="34" charset="0"/>
              </a:rPr>
              <a:t> yang </a:t>
            </a:r>
            <a:r>
              <a:rPr lang="en-US" dirty="0" err="1">
                <a:latin typeface="Arial Narrow" pitchFamily="34" charset="0"/>
              </a:rPr>
              <a:t>bebas</a:t>
            </a:r>
            <a:r>
              <a:rPr lang="en-US" dirty="0">
                <a:latin typeface="Arial Narrow" pitchFamily="34" charset="0"/>
              </a:rPr>
              <a:t> </a:t>
            </a:r>
            <a:r>
              <a:rPr lang="en-US" dirty="0" err="1">
                <a:latin typeface="Arial Narrow" pitchFamily="34" charset="0"/>
              </a:rPr>
              <a:t>lalu</a:t>
            </a:r>
            <a:r>
              <a:rPr lang="en-US" dirty="0">
                <a:latin typeface="Arial Narrow" pitchFamily="34" charset="0"/>
              </a:rPr>
              <a:t> </a:t>
            </a:r>
            <a:r>
              <a:rPr lang="en-US" dirty="0" err="1">
                <a:latin typeface="Arial Narrow" pitchFamily="34" charset="0"/>
              </a:rPr>
              <a:t>dimasukkan</a:t>
            </a:r>
            <a:r>
              <a:rPr lang="en-US" dirty="0">
                <a:latin typeface="Arial Narrow" pitchFamily="34" charset="0"/>
              </a:rPr>
              <a:t> </a:t>
            </a:r>
            <a:r>
              <a:rPr lang="en-US" dirty="0" err="1">
                <a:latin typeface="Arial Narrow" pitchFamily="34" charset="0"/>
              </a:rPr>
              <a:t>dalam</a:t>
            </a:r>
            <a:r>
              <a:rPr lang="en-US" dirty="0">
                <a:latin typeface="Arial Narrow" pitchFamily="34" charset="0"/>
              </a:rPr>
              <a:t> </a:t>
            </a:r>
            <a:r>
              <a:rPr lang="en-US" i="1" dirty="0" err="1">
                <a:latin typeface="Arial Narrow" pitchFamily="34" charset="0"/>
              </a:rPr>
              <a:t>reclain</a:t>
            </a:r>
            <a:r>
              <a:rPr lang="en-US" i="1" dirty="0">
                <a:latin typeface="Arial Narrow" pitchFamily="34" charset="0"/>
              </a:rPr>
              <a:t> tank</a:t>
            </a:r>
            <a:r>
              <a:rPr lang="en-US" dirty="0">
                <a:latin typeface="Arial Narrow" pitchFamily="34" charset="0"/>
              </a:rPr>
              <a:t>.</a:t>
            </a:r>
          </a:p>
          <a:p>
            <a:pPr algn="just">
              <a:buClr>
                <a:schemeClr val="accent1">
                  <a:lumMod val="50000"/>
                </a:schemeClr>
              </a:buClr>
            </a:pPr>
            <a:r>
              <a:rPr lang="en-US" dirty="0" err="1">
                <a:latin typeface="Arial Narrow" pitchFamily="34" charset="0"/>
              </a:rPr>
              <a:t>Akhirnya</a:t>
            </a:r>
            <a:r>
              <a:rPr lang="en-US" dirty="0">
                <a:latin typeface="Arial Narrow" pitchFamily="34" charset="0"/>
              </a:rPr>
              <a:t> liquor </a:t>
            </a:r>
            <a:r>
              <a:rPr lang="en-US" dirty="0" err="1">
                <a:latin typeface="Arial Narrow" pitchFamily="34" charset="0"/>
              </a:rPr>
              <a:t>dimasukkan</a:t>
            </a:r>
            <a:r>
              <a:rPr lang="en-US" dirty="0">
                <a:latin typeface="Arial Narrow" pitchFamily="34" charset="0"/>
              </a:rPr>
              <a:t> </a:t>
            </a:r>
            <a:r>
              <a:rPr lang="en-US" dirty="0" err="1">
                <a:latin typeface="Arial Narrow" pitchFamily="34" charset="0"/>
              </a:rPr>
              <a:t>dalam</a:t>
            </a:r>
            <a:r>
              <a:rPr lang="en-US" dirty="0">
                <a:latin typeface="Arial Narrow" pitchFamily="34" charset="0"/>
              </a:rPr>
              <a:t> </a:t>
            </a:r>
            <a:r>
              <a:rPr lang="en-US" i="1" dirty="0">
                <a:latin typeface="Arial Narrow" pitchFamily="34" charset="0"/>
              </a:rPr>
              <a:t>digester</a:t>
            </a:r>
            <a:r>
              <a:rPr lang="en-US" dirty="0">
                <a:latin typeface="Arial Narrow" pitchFamily="34" charset="0"/>
              </a:rPr>
              <a:t> </a:t>
            </a:r>
            <a:r>
              <a:rPr lang="en-US" dirty="0" err="1">
                <a:latin typeface="Arial Narrow" pitchFamily="34" charset="0"/>
              </a:rPr>
              <a:t>sebagai</a:t>
            </a:r>
            <a:r>
              <a:rPr lang="en-US" dirty="0">
                <a:latin typeface="Arial Narrow" pitchFamily="34" charset="0"/>
              </a:rPr>
              <a:t> </a:t>
            </a:r>
            <a:r>
              <a:rPr lang="en-US" dirty="0" err="1">
                <a:latin typeface="Arial Narrow" pitchFamily="34" charset="0"/>
              </a:rPr>
              <a:t>larutan</a:t>
            </a:r>
            <a:r>
              <a:rPr lang="en-US" dirty="0">
                <a:latin typeface="Arial Narrow" pitchFamily="34" charset="0"/>
              </a:rPr>
              <a:t> </a:t>
            </a:r>
            <a:r>
              <a:rPr lang="en-US" dirty="0" err="1">
                <a:latin typeface="Arial Narrow" pitchFamily="34" charset="0"/>
              </a:rPr>
              <a:t>kalsium</a:t>
            </a:r>
            <a:r>
              <a:rPr lang="en-US" dirty="0">
                <a:latin typeface="Arial Narrow" pitchFamily="34" charset="0"/>
              </a:rPr>
              <a:t> </a:t>
            </a:r>
            <a:r>
              <a:rPr lang="en-US" dirty="0" err="1">
                <a:latin typeface="Arial Narrow" pitchFamily="34" charset="0"/>
              </a:rPr>
              <a:t>dan</a:t>
            </a:r>
            <a:r>
              <a:rPr lang="en-US" dirty="0">
                <a:latin typeface="Arial Narrow" pitchFamily="34" charset="0"/>
              </a:rPr>
              <a:t> magnesium </a:t>
            </a:r>
            <a:r>
              <a:rPr lang="en-US" dirty="0" err="1" smtClean="0">
                <a:latin typeface="Arial Narrow" pitchFamily="34" charset="0"/>
              </a:rPr>
              <a:t>bisulfit</a:t>
            </a:r>
            <a:r>
              <a:rPr lang="en-US" dirty="0">
                <a:latin typeface="Arial Narrow" pitchFamily="34" charset="0"/>
              </a:rPr>
              <a:t>. </a:t>
            </a:r>
            <a:r>
              <a:rPr lang="en-US" dirty="0" err="1">
                <a:latin typeface="Arial Narrow" pitchFamily="34" charset="0"/>
              </a:rPr>
              <a:t>Berdasarkan</a:t>
            </a:r>
            <a:r>
              <a:rPr lang="en-US" dirty="0">
                <a:latin typeface="Arial Narrow" pitchFamily="34" charset="0"/>
              </a:rPr>
              <a:t> </a:t>
            </a:r>
            <a:r>
              <a:rPr lang="en-US" dirty="0" err="1">
                <a:latin typeface="Arial Narrow" pitchFamily="34" charset="0"/>
              </a:rPr>
              <a:t>analisa</a:t>
            </a:r>
            <a:r>
              <a:rPr lang="en-US" dirty="0">
                <a:latin typeface="Arial Narrow" pitchFamily="34" charset="0"/>
              </a:rPr>
              <a:t> </a:t>
            </a:r>
            <a:r>
              <a:rPr lang="en-US" dirty="0" err="1">
                <a:latin typeface="Arial Narrow" pitchFamily="34" charset="0"/>
              </a:rPr>
              <a:t>kira-ira</a:t>
            </a:r>
            <a:r>
              <a:rPr lang="en-US" dirty="0">
                <a:latin typeface="Arial Narrow" pitchFamily="34" charset="0"/>
              </a:rPr>
              <a:t> 4,5% total SO</a:t>
            </a:r>
            <a:r>
              <a:rPr lang="en-US" baseline="-25000" dirty="0">
                <a:latin typeface="Arial Narrow" pitchFamily="34" charset="0"/>
              </a:rPr>
              <a:t>2</a:t>
            </a:r>
            <a:r>
              <a:rPr lang="en-US" dirty="0">
                <a:latin typeface="Arial Narrow" pitchFamily="34" charset="0"/>
              </a:rPr>
              <a:t> </a:t>
            </a:r>
            <a:r>
              <a:rPr lang="en-US" dirty="0" err="1">
                <a:latin typeface="Arial Narrow" pitchFamily="34" charset="0"/>
              </a:rPr>
              <a:t>dan</a:t>
            </a:r>
            <a:r>
              <a:rPr lang="en-US" dirty="0">
                <a:latin typeface="Arial Narrow" pitchFamily="34" charset="0"/>
              </a:rPr>
              <a:t> 3,5% SO</a:t>
            </a:r>
            <a:r>
              <a:rPr lang="en-US" baseline="-25000" dirty="0">
                <a:latin typeface="Arial Narrow" pitchFamily="34" charset="0"/>
              </a:rPr>
              <a:t>2</a:t>
            </a:r>
            <a:r>
              <a:rPr lang="en-US" dirty="0">
                <a:latin typeface="Arial Narrow" pitchFamily="34" charset="0"/>
              </a:rPr>
              <a:t> </a:t>
            </a:r>
            <a:r>
              <a:rPr lang="en-US" dirty="0" err="1">
                <a:latin typeface="Arial Narrow" pitchFamily="34" charset="0"/>
              </a:rPr>
              <a:t>bebas</a:t>
            </a:r>
            <a:r>
              <a:rPr lang="en-US" dirty="0">
                <a:latin typeface="Arial Narrow" pitchFamily="34" charset="0"/>
              </a:rPr>
              <a:t>.</a:t>
            </a:r>
          </a:p>
          <a:p>
            <a:pPr algn="just">
              <a:buClr>
                <a:schemeClr val="accent1">
                  <a:lumMod val="50000"/>
                </a:schemeClr>
              </a:buClr>
            </a:pPr>
            <a:r>
              <a:rPr lang="en-US" i="1" dirty="0">
                <a:latin typeface="Arial Narrow" pitchFamily="34" charset="0"/>
              </a:rPr>
              <a:t>Digester</a:t>
            </a:r>
            <a:r>
              <a:rPr lang="en-US" dirty="0">
                <a:latin typeface="Arial Narrow" pitchFamily="34" charset="0"/>
              </a:rPr>
              <a:t> </a:t>
            </a:r>
            <a:r>
              <a:rPr lang="en-US" dirty="0" err="1">
                <a:latin typeface="Arial Narrow" pitchFamily="34" charset="0"/>
              </a:rPr>
              <a:t>dipanaskan</a:t>
            </a:r>
            <a:r>
              <a:rPr lang="en-US" dirty="0">
                <a:latin typeface="Arial Narrow" pitchFamily="34" charset="0"/>
              </a:rPr>
              <a:t> </a:t>
            </a:r>
            <a:r>
              <a:rPr lang="en-US" dirty="0" err="1">
                <a:latin typeface="Arial Narrow" pitchFamily="34" charset="0"/>
              </a:rPr>
              <a:t>secara</a:t>
            </a:r>
            <a:r>
              <a:rPr lang="en-US" dirty="0">
                <a:latin typeface="Arial Narrow" pitchFamily="34" charset="0"/>
              </a:rPr>
              <a:t> </a:t>
            </a:r>
            <a:r>
              <a:rPr lang="en-US" dirty="0" err="1">
                <a:latin typeface="Arial Narrow" pitchFamily="34" charset="0"/>
              </a:rPr>
              <a:t>langsung</a:t>
            </a:r>
            <a:r>
              <a:rPr lang="en-US" dirty="0">
                <a:latin typeface="Arial Narrow" pitchFamily="34" charset="0"/>
              </a:rPr>
              <a:t> </a:t>
            </a:r>
            <a:r>
              <a:rPr lang="en-US" dirty="0" err="1">
                <a:latin typeface="Arial Narrow" pitchFamily="34" charset="0"/>
              </a:rPr>
              <a:t>dengan</a:t>
            </a:r>
            <a:r>
              <a:rPr lang="en-US" dirty="0">
                <a:latin typeface="Arial Narrow" pitchFamily="34" charset="0"/>
              </a:rPr>
              <a:t> </a:t>
            </a:r>
            <a:r>
              <a:rPr lang="en-US" i="1" dirty="0">
                <a:latin typeface="Arial Narrow" pitchFamily="34" charset="0"/>
              </a:rPr>
              <a:t>steam</a:t>
            </a:r>
            <a:r>
              <a:rPr lang="en-US" dirty="0">
                <a:latin typeface="Arial Narrow" pitchFamily="34" charset="0"/>
              </a:rPr>
              <a:t> (</a:t>
            </a:r>
            <a:r>
              <a:rPr lang="en-US" dirty="0" err="1">
                <a:latin typeface="Arial Narrow" pitchFamily="34" charset="0"/>
              </a:rPr>
              <a:t>uap</a:t>
            </a:r>
            <a:r>
              <a:rPr lang="en-US" dirty="0">
                <a:latin typeface="Arial Narrow" pitchFamily="34" charset="0"/>
              </a:rPr>
              <a:t>) </a:t>
            </a:r>
            <a:r>
              <a:rPr lang="en-US" dirty="0" err="1">
                <a:latin typeface="Arial Narrow" pitchFamily="34" charset="0"/>
              </a:rPr>
              <a:t>dengan</a:t>
            </a:r>
            <a:r>
              <a:rPr lang="en-US" dirty="0">
                <a:latin typeface="Arial Narrow" pitchFamily="34" charset="0"/>
              </a:rPr>
              <a:t> </a:t>
            </a:r>
            <a:r>
              <a:rPr lang="en-US" dirty="0" err="1">
                <a:latin typeface="Arial Narrow" pitchFamily="34" charset="0"/>
              </a:rPr>
              <a:t>tekanan</a:t>
            </a:r>
            <a:r>
              <a:rPr lang="en-US" dirty="0">
                <a:latin typeface="Arial Narrow" pitchFamily="34" charset="0"/>
              </a:rPr>
              <a:t> 70-160 </a:t>
            </a:r>
            <a:r>
              <a:rPr lang="en-US" dirty="0" err="1">
                <a:latin typeface="Arial Narrow" pitchFamily="34" charset="0"/>
              </a:rPr>
              <a:t>lb</a:t>
            </a:r>
            <a:r>
              <a:rPr lang="en-US" dirty="0">
                <a:latin typeface="Arial Narrow" pitchFamily="34" charset="0"/>
              </a:rPr>
              <a:t>/in2 </a:t>
            </a:r>
            <a:r>
              <a:rPr lang="en-US" dirty="0" err="1">
                <a:latin typeface="Arial Narrow" pitchFamily="34" charset="0"/>
              </a:rPr>
              <a:t>tergantung</a:t>
            </a:r>
            <a:r>
              <a:rPr lang="en-US" dirty="0">
                <a:latin typeface="Arial Narrow" pitchFamily="34" charset="0"/>
              </a:rPr>
              <a:t> </a:t>
            </a:r>
            <a:r>
              <a:rPr lang="en-US" dirty="0" err="1">
                <a:latin typeface="Arial Narrow" pitchFamily="34" charset="0"/>
              </a:rPr>
              <a:t>dari</a:t>
            </a:r>
            <a:r>
              <a:rPr lang="en-US" dirty="0">
                <a:latin typeface="Arial Narrow" pitchFamily="34" charset="0"/>
              </a:rPr>
              <a:t> </a:t>
            </a:r>
            <a:r>
              <a:rPr lang="en-US" dirty="0" err="1">
                <a:latin typeface="Arial Narrow" pitchFamily="34" charset="0"/>
              </a:rPr>
              <a:t>jenis</a:t>
            </a:r>
            <a:r>
              <a:rPr lang="en-US" dirty="0">
                <a:latin typeface="Arial Narrow" pitchFamily="34" charset="0"/>
              </a:rPr>
              <a:t> </a:t>
            </a:r>
            <a:r>
              <a:rPr lang="en-US" dirty="0" err="1">
                <a:latin typeface="Arial Narrow" pitchFamily="34" charset="0"/>
              </a:rPr>
              <a:t>kayu</a:t>
            </a:r>
            <a:r>
              <a:rPr lang="en-US" dirty="0">
                <a:latin typeface="Arial Narrow" pitchFamily="34" charset="0"/>
              </a:rPr>
              <a:t> yang </a:t>
            </a:r>
            <a:r>
              <a:rPr lang="en-US" dirty="0" err="1">
                <a:latin typeface="Arial Narrow" pitchFamily="34" charset="0"/>
              </a:rPr>
              <a:t>dipakai</a:t>
            </a:r>
            <a:r>
              <a:rPr lang="en-US" dirty="0">
                <a:latin typeface="Arial Narrow" pitchFamily="34" charset="0"/>
              </a:rPr>
              <a:t>. </a:t>
            </a:r>
            <a:r>
              <a:rPr lang="en-US" dirty="0" err="1">
                <a:latin typeface="Arial Narrow" pitchFamily="34" charset="0"/>
              </a:rPr>
              <a:t>Waktu</a:t>
            </a:r>
            <a:r>
              <a:rPr lang="en-US" dirty="0">
                <a:latin typeface="Arial Narrow" pitchFamily="34" charset="0"/>
              </a:rPr>
              <a:t> yang </a:t>
            </a:r>
            <a:r>
              <a:rPr lang="en-US" dirty="0" err="1">
                <a:latin typeface="Arial Narrow" pitchFamily="34" charset="0"/>
              </a:rPr>
              <a:t>diperlukan</a:t>
            </a:r>
            <a:r>
              <a:rPr lang="en-US" dirty="0">
                <a:latin typeface="Arial Narrow" pitchFamily="34" charset="0"/>
              </a:rPr>
              <a:t> 10-11 jam </a:t>
            </a:r>
            <a:r>
              <a:rPr lang="en-US" dirty="0" err="1">
                <a:latin typeface="Arial Narrow" pitchFamily="34" charset="0"/>
              </a:rPr>
              <a:t>dengan</a:t>
            </a:r>
            <a:r>
              <a:rPr lang="en-US" dirty="0">
                <a:latin typeface="Arial Narrow" pitchFamily="34" charset="0"/>
              </a:rPr>
              <a:t> </a:t>
            </a:r>
            <a:r>
              <a:rPr lang="en-US" dirty="0" err="1">
                <a:latin typeface="Arial Narrow" pitchFamily="34" charset="0"/>
              </a:rPr>
              <a:t>suhu</a:t>
            </a:r>
            <a:r>
              <a:rPr lang="en-US" dirty="0">
                <a:latin typeface="Arial Narrow" pitchFamily="34" charset="0"/>
              </a:rPr>
              <a:t> 1050-1550 C.</a:t>
            </a:r>
          </a:p>
          <a:p>
            <a:pPr algn="just">
              <a:buClr>
                <a:schemeClr val="accent1">
                  <a:lumMod val="50000"/>
                </a:schemeClr>
              </a:buClr>
            </a:pPr>
            <a:r>
              <a:rPr lang="en-US" dirty="0" err="1">
                <a:latin typeface="Arial Narrow" pitchFamily="34" charset="0"/>
              </a:rPr>
              <a:t>Setelah</a:t>
            </a:r>
            <a:r>
              <a:rPr lang="en-US" dirty="0">
                <a:latin typeface="Arial Narrow" pitchFamily="34" charset="0"/>
              </a:rPr>
              <a:t> </a:t>
            </a:r>
            <a:r>
              <a:rPr lang="en-US" dirty="0" err="1">
                <a:latin typeface="Arial Narrow" pitchFamily="34" charset="0"/>
              </a:rPr>
              <a:t>pemanasan</a:t>
            </a:r>
            <a:r>
              <a:rPr lang="en-US" dirty="0">
                <a:latin typeface="Arial Narrow" pitchFamily="34" charset="0"/>
              </a:rPr>
              <a:t> </a:t>
            </a:r>
            <a:r>
              <a:rPr lang="en-US" dirty="0" err="1">
                <a:latin typeface="Arial Narrow" pitchFamily="34" charset="0"/>
              </a:rPr>
              <a:t>dalam</a:t>
            </a:r>
            <a:r>
              <a:rPr lang="en-US" dirty="0">
                <a:latin typeface="Arial Narrow" pitchFamily="34" charset="0"/>
              </a:rPr>
              <a:t> </a:t>
            </a:r>
            <a:r>
              <a:rPr lang="en-US" i="1" dirty="0">
                <a:latin typeface="Arial Narrow" pitchFamily="34" charset="0"/>
              </a:rPr>
              <a:t>digester</a:t>
            </a:r>
            <a:r>
              <a:rPr lang="en-US" dirty="0">
                <a:latin typeface="Arial Narrow" pitchFamily="34" charset="0"/>
              </a:rPr>
              <a:t> </a:t>
            </a:r>
            <a:r>
              <a:rPr lang="en-US" dirty="0" err="1">
                <a:latin typeface="Arial Narrow" pitchFamily="34" charset="0"/>
              </a:rPr>
              <a:t>selesai</a:t>
            </a:r>
            <a:r>
              <a:rPr lang="en-US" dirty="0">
                <a:latin typeface="Arial Narrow" pitchFamily="34" charset="0"/>
              </a:rPr>
              <a:t> </a:t>
            </a:r>
            <a:r>
              <a:rPr lang="en-US" dirty="0" err="1">
                <a:latin typeface="Arial Narrow" pitchFamily="34" charset="0"/>
              </a:rPr>
              <a:t>dan</a:t>
            </a:r>
            <a:r>
              <a:rPr lang="en-US" dirty="0">
                <a:latin typeface="Arial Narrow" pitchFamily="34" charset="0"/>
              </a:rPr>
              <a:t> </a:t>
            </a:r>
            <a:r>
              <a:rPr lang="en-US" dirty="0" err="1">
                <a:latin typeface="Arial Narrow" pitchFamily="34" charset="0"/>
              </a:rPr>
              <a:t>sudah</a:t>
            </a:r>
            <a:r>
              <a:rPr lang="en-US" dirty="0">
                <a:latin typeface="Arial Narrow" pitchFamily="34" charset="0"/>
              </a:rPr>
              <a:t> </a:t>
            </a:r>
            <a:r>
              <a:rPr lang="en-US" dirty="0" err="1">
                <a:latin typeface="Arial Narrow" pitchFamily="34" charset="0"/>
              </a:rPr>
              <a:t>masak</a:t>
            </a:r>
            <a:r>
              <a:rPr lang="en-US" dirty="0">
                <a:latin typeface="Arial Narrow" pitchFamily="34" charset="0"/>
              </a:rPr>
              <a:t>, pulp </a:t>
            </a:r>
            <a:r>
              <a:rPr lang="en-US" dirty="0" err="1">
                <a:latin typeface="Arial Narrow" pitchFamily="34" charset="0"/>
              </a:rPr>
              <a:t>dikeluarkan</a:t>
            </a:r>
            <a:r>
              <a:rPr lang="en-US" dirty="0">
                <a:latin typeface="Arial Narrow" pitchFamily="34" charset="0"/>
              </a:rPr>
              <a:t> </a:t>
            </a:r>
            <a:r>
              <a:rPr lang="en-US" dirty="0" err="1">
                <a:latin typeface="Arial Narrow" pitchFamily="34" charset="0"/>
              </a:rPr>
              <a:t>dan</a:t>
            </a:r>
            <a:r>
              <a:rPr lang="en-US" dirty="0">
                <a:latin typeface="Arial Narrow" pitchFamily="34" charset="0"/>
              </a:rPr>
              <a:t> </a:t>
            </a:r>
            <a:r>
              <a:rPr lang="en-US" dirty="0" err="1">
                <a:latin typeface="Arial Narrow" pitchFamily="34" charset="0"/>
              </a:rPr>
              <a:t>masuk</a:t>
            </a:r>
            <a:r>
              <a:rPr lang="en-US" dirty="0">
                <a:latin typeface="Arial Narrow" pitchFamily="34" charset="0"/>
              </a:rPr>
              <a:t> </a:t>
            </a:r>
            <a:r>
              <a:rPr lang="en-US" dirty="0" err="1">
                <a:latin typeface="Arial Narrow" pitchFamily="34" charset="0"/>
              </a:rPr>
              <a:t>dalam</a:t>
            </a:r>
            <a:r>
              <a:rPr lang="en-US" dirty="0">
                <a:latin typeface="Arial Narrow" pitchFamily="34" charset="0"/>
              </a:rPr>
              <a:t> </a:t>
            </a:r>
            <a:r>
              <a:rPr lang="en-US" i="1" dirty="0" err="1">
                <a:latin typeface="Arial Narrow" pitchFamily="34" charset="0"/>
              </a:rPr>
              <a:t>blowpit</a:t>
            </a:r>
            <a:r>
              <a:rPr lang="en-US" dirty="0">
                <a:latin typeface="Arial Narrow" pitchFamily="34" charset="0"/>
              </a:rPr>
              <a:t> </a:t>
            </a:r>
            <a:r>
              <a:rPr lang="en-US" dirty="0" err="1">
                <a:latin typeface="Arial Narrow" pitchFamily="34" charset="0"/>
              </a:rPr>
              <a:t>dengan</a:t>
            </a:r>
            <a:r>
              <a:rPr lang="en-US" dirty="0">
                <a:latin typeface="Arial Narrow" pitchFamily="34" charset="0"/>
              </a:rPr>
              <a:t> </a:t>
            </a:r>
            <a:r>
              <a:rPr lang="en-US" dirty="0" err="1">
                <a:latin typeface="Arial Narrow" pitchFamily="34" charset="0"/>
              </a:rPr>
              <a:t>diberi</a:t>
            </a:r>
            <a:r>
              <a:rPr lang="en-US" dirty="0">
                <a:latin typeface="Arial Narrow" pitchFamily="34" charset="0"/>
              </a:rPr>
              <a:t> air </a:t>
            </a:r>
            <a:r>
              <a:rPr lang="en-US" dirty="0" err="1">
                <a:latin typeface="Arial Narrow" pitchFamily="34" charset="0"/>
              </a:rPr>
              <a:t>jernih</a:t>
            </a:r>
            <a:r>
              <a:rPr lang="en-US" dirty="0">
                <a:latin typeface="Arial Narrow" pitchFamily="34" charset="0"/>
              </a:rPr>
              <a:t>. Dari </a:t>
            </a:r>
            <a:r>
              <a:rPr lang="en-US" i="1" dirty="0" err="1">
                <a:latin typeface="Arial Narrow" pitchFamily="34" charset="0"/>
              </a:rPr>
              <a:t>blowpit</a:t>
            </a:r>
            <a:r>
              <a:rPr lang="en-US" dirty="0">
                <a:latin typeface="Arial Narrow" pitchFamily="34" charset="0"/>
              </a:rPr>
              <a:t> </a:t>
            </a:r>
            <a:r>
              <a:rPr lang="en-US" dirty="0" err="1">
                <a:latin typeface="Arial Narrow" pitchFamily="34" charset="0"/>
              </a:rPr>
              <a:t>ini</a:t>
            </a:r>
            <a:r>
              <a:rPr lang="en-US" dirty="0">
                <a:latin typeface="Arial Narrow" pitchFamily="34" charset="0"/>
              </a:rPr>
              <a:t> pulp </a:t>
            </a:r>
            <a:r>
              <a:rPr lang="en-US" dirty="0" err="1">
                <a:latin typeface="Arial Narrow" pitchFamily="34" charset="0"/>
              </a:rPr>
              <a:t>dimasukkan</a:t>
            </a:r>
            <a:r>
              <a:rPr lang="en-US" dirty="0">
                <a:latin typeface="Arial Narrow" pitchFamily="34" charset="0"/>
              </a:rPr>
              <a:t>, </a:t>
            </a:r>
            <a:r>
              <a:rPr lang="en-US" dirty="0" err="1">
                <a:latin typeface="Arial Narrow" pitchFamily="34" charset="0"/>
              </a:rPr>
              <a:t>diayak</a:t>
            </a:r>
            <a:r>
              <a:rPr lang="en-US" dirty="0">
                <a:latin typeface="Arial Narrow" pitchFamily="34" charset="0"/>
              </a:rPr>
              <a:t> </a:t>
            </a:r>
            <a:r>
              <a:rPr lang="en-US" dirty="0" err="1">
                <a:latin typeface="Arial Narrow" pitchFamily="34" charset="0"/>
              </a:rPr>
              <a:t>dan</a:t>
            </a:r>
            <a:r>
              <a:rPr lang="en-US" dirty="0">
                <a:latin typeface="Arial Narrow" pitchFamily="34" charset="0"/>
              </a:rPr>
              <a:t> </a:t>
            </a:r>
            <a:r>
              <a:rPr lang="en-US" dirty="0" err="1">
                <a:latin typeface="Arial Narrow" pitchFamily="34" charset="0"/>
              </a:rPr>
              <a:t>seterusnya</a:t>
            </a:r>
            <a:r>
              <a:rPr lang="en-US" dirty="0">
                <a:latin typeface="Arial Narrow" pitchFamily="34" charset="0"/>
              </a:rPr>
              <a:t> </a:t>
            </a:r>
            <a:r>
              <a:rPr lang="en-US" dirty="0" err="1">
                <a:latin typeface="Arial Narrow" pitchFamily="34" charset="0"/>
              </a:rPr>
              <a:t>disaring</a:t>
            </a:r>
            <a:r>
              <a:rPr lang="en-US" dirty="0">
                <a:latin typeface="Arial Narrow" pitchFamily="34" charset="0"/>
              </a:rPr>
              <a:t> </a:t>
            </a:r>
            <a:r>
              <a:rPr lang="en-US" dirty="0" err="1">
                <a:latin typeface="Arial Narrow" pitchFamily="34" charset="0"/>
              </a:rPr>
              <a:t>dengan</a:t>
            </a:r>
            <a:r>
              <a:rPr lang="en-US" dirty="0">
                <a:latin typeface="Arial Narrow" pitchFamily="34" charset="0"/>
              </a:rPr>
              <a:t> </a:t>
            </a:r>
            <a:r>
              <a:rPr lang="en-US" i="1" dirty="0">
                <a:latin typeface="Arial Narrow" pitchFamily="34" charset="0"/>
              </a:rPr>
              <a:t>rotary drum filter</a:t>
            </a:r>
            <a:r>
              <a:rPr lang="en-US" dirty="0">
                <a:latin typeface="Arial Narrow" pitchFamily="34" charset="0"/>
              </a:rPr>
              <a:t>. </a:t>
            </a:r>
            <a:r>
              <a:rPr lang="en-US" dirty="0" err="1">
                <a:latin typeface="Arial Narrow" pitchFamily="34" charset="0"/>
              </a:rPr>
              <a:t>Kemudian</a:t>
            </a:r>
            <a:r>
              <a:rPr lang="en-US" dirty="0">
                <a:latin typeface="Arial Narrow" pitchFamily="34" charset="0"/>
              </a:rPr>
              <a:t> pulp </a:t>
            </a:r>
            <a:r>
              <a:rPr lang="en-US" dirty="0" err="1">
                <a:latin typeface="Arial Narrow" pitchFamily="34" charset="0"/>
              </a:rPr>
              <a:t>dimasukkan</a:t>
            </a:r>
            <a:r>
              <a:rPr lang="en-US" dirty="0">
                <a:latin typeface="Arial Narrow" pitchFamily="34" charset="0"/>
              </a:rPr>
              <a:t> </a:t>
            </a:r>
            <a:r>
              <a:rPr lang="en-US" dirty="0" err="1">
                <a:latin typeface="Arial Narrow" pitchFamily="34" charset="0"/>
              </a:rPr>
              <a:t>dalam</a:t>
            </a:r>
            <a:r>
              <a:rPr lang="en-US" dirty="0">
                <a:latin typeface="Arial Narrow" pitchFamily="34" charset="0"/>
              </a:rPr>
              <a:t> </a:t>
            </a:r>
            <a:r>
              <a:rPr lang="en-US" dirty="0" err="1">
                <a:latin typeface="Arial Narrow" pitchFamily="34" charset="0"/>
              </a:rPr>
              <a:t>tanki</a:t>
            </a:r>
            <a:r>
              <a:rPr lang="en-US" dirty="0">
                <a:latin typeface="Arial Narrow" pitchFamily="34" charset="0"/>
              </a:rPr>
              <a:t> </a:t>
            </a:r>
            <a:r>
              <a:rPr lang="en-US" dirty="0" err="1">
                <a:latin typeface="Arial Narrow" pitchFamily="34" charset="0"/>
              </a:rPr>
              <a:t>pemutih</a:t>
            </a:r>
            <a:r>
              <a:rPr lang="en-US" dirty="0">
                <a:latin typeface="Arial Narrow" pitchFamily="34" charset="0"/>
              </a:rPr>
              <a:t>, </a:t>
            </a:r>
            <a:r>
              <a:rPr lang="en-US" dirty="0" err="1">
                <a:latin typeface="Arial Narrow" pitchFamily="34" charset="0"/>
              </a:rPr>
              <a:t>diputihkan</a:t>
            </a:r>
            <a:r>
              <a:rPr lang="en-US" dirty="0">
                <a:latin typeface="Arial Narrow" pitchFamily="34" charset="0"/>
              </a:rPr>
              <a:t> </a:t>
            </a:r>
            <a:r>
              <a:rPr lang="en-US" dirty="0" err="1">
                <a:latin typeface="Arial Narrow" pitchFamily="34" charset="0"/>
              </a:rPr>
              <a:t>dengan</a:t>
            </a:r>
            <a:r>
              <a:rPr lang="en-US" dirty="0">
                <a:latin typeface="Arial Narrow" pitchFamily="34" charset="0"/>
              </a:rPr>
              <a:t> </a:t>
            </a:r>
            <a:r>
              <a:rPr lang="en-US" dirty="0" err="1">
                <a:latin typeface="Arial Narrow" pitchFamily="34" charset="0"/>
              </a:rPr>
              <a:t>klorin</a:t>
            </a:r>
            <a:r>
              <a:rPr lang="en-US" dirty="0">
                <a:latin typeface="Arial Narrow" pitchFamily="34" charset="0"/>
              </a:rPr>
              <a:t> </a:t>
            </a:r>
            <a:r>
              <a:rPr lang="en-US" dirty="0" err="1">
                <a:latin typeface="Arial Narrow" pitchFamily="34" charset="0"/>
              </a:rPr>
              <a:t>dan</a:t>
            </a:r>
            <a:r>
              <a:rPr lang="en-US" dirty="0">
                <a:latin typeface="Arial Narrow" pitchFamily="34" charset="0"/>
              </a:rPr>
              <a:t> </a:t>
            </a:r>
            <a:r>
              <a:rPr lang="en-US" dirty="0" err="1">
                <a:latin typeface="Arial Narrow" pitchFamily="34" charset="0"/>
              </a:rPr>
              <a:t>penambahan</a:t>
            </a:r>
            <a:r>
              <a:rPr lang="en-US" dirty="0">
                <a:latin typeface="Arial Narrow" pitchFamily="34" charset="0"/>
              </a:rPr>
              <a:t> </a:t>
            </a:r>
            <a:r>
              <a:rPr lang="en-US" dirty="0" err="1">
                <a:latin typeface="Arial Narrow" pitchFamily="34" charset="0"/>
              </a:rPr>
              <a:t>cairan</a:t>
            </a:r>
            <a:r>
              <a:rPr lang="en-US" dirty="0">
                <a:latin typeface="Arial Narrow" pitchFamily="34" charset="0"/>
              </a:rPr>
              <a:t> </a:t>
            </a:r>
            <a:r>
              <a:rPr lang="en-US" dirty="0" err="1">
                <a:latin typeface="Arial Narrow" pitchFamily="34" charset="0"/>
              </a:rPr>
              <a:t>kapur</a:t>
            </a:r>
            <a:r>
              <a:rPr lang="en-US" dirty="0">
                <a:latin typeface="Arial Narrow" pitchFamily="34" charset="0"/>
              </a:rPr>
              <a:t> </a:t>
            </a:r>
            <a:r>
              <a:rPr lang="en-US" dirty="0" err="1">
                <a:latin typeface="Arial Narrow" pitchFamily="34" charset="0"/>
              </a:rPr>
              <a:t>sebagai</a:t>
            </a:r>
            <a:r>
              <a:rPr lang="en-US" dirty="0">
                <a:latin typeface="Arial Narrow" pitchFamily="34" charset="0"/>
              </a:rPr>
              <a:t> </a:t>
            </a:r>
            <a:r>
              <a:rPr lang="en-US" dirty="0" err="1">
                <a:latin typeface="Arial Narrow" pitchFamily="34" charset="0"/>
              </a:rPr>
              <a:t>penetralnya</a:t>
            </a:r>
            <a:r>
              <a:rPr lang="en-US" dirty="0">
                <a:latin typeface="Arial Narrow" pitchFamily="34" charset="0"/>
              </a:rPr>
              <a:t>. </a:t>
            </a:r>
            <a:r>
              <a:rPr lang="en-US" dirty="0" err="1">
                <a:latin typeface="Arial Narrow" pitchFamily="34" charset="0"/>
              </a:rPr>
              <a:t>Selanjutnya</a:t>
            </a:r>
            <a:r>
              <a:rPr lang="en-US" dirty="0">
                <a:latin typeface="Arial Narrow" pitchFamily="34" charset="0"/>
              </a:rPr>
              <a:t> </a:t>
            </a:r>
            <a:r>
              <a:rPr lang="en-US" dirty="0" err="1">
                <a:latin typeface="Arial Narrow" pitchFamily="34" charset="0"/>
              </a:rPr>
              <a:t>dimasukkan</a:t>
            </a:r>
            <a:r>
              <a:rPr lang="en-US" dirty="0">
                <a:latin typeface="Arial Narrow" pitchFamily="34" charset="0"/>
              </a:rPr>
              <a:t> </a:t>
            </a:r>
            <a:r>
              <a:rPr lang="en-US" dirty="0" err="1">
                <a:latin typeface="Arial Narrow" pitchFamily="34" charset="0"/>
              </a:rPr>
              <a:t>dalam</a:t>
            </a:r>
            <a:r>
              <a:rPr lang="en-US" dirty="0">
                <a:latin typeface="Arial Narrow" pitchFamily="34" charset="0"/>
              </a:rPr>
              <a:t> </a:t>
            </a:r>
            <a:r>
              <a:rPr lang="en-US" dirty="0" err="1">
                <a:latin typeface="Arial Narrow" pitchFamily="34" charset="0"/>
              </a:rPr>
              <a:t>mesin</a:t>
            </a:r>
            <a:r>
              <a:rPr lang="en-US" dirty="0">
                <a:latin typeface="Arial Narrow" pitchFamily="34" charset="0"/>
              </a:rPr>
              <a:t>-chest </a:t>
            </a:r>
            <a:r>
              <a:rPr lang="en-US" dirty="0" err="1">
                <a:latin typeface="Arial Narrow" pitchFamily="34" charset="0"/>
              </a:rPr>
              <a:t>dan</a:t>
            </a:r>
            <a:r>
              <a:rPr lang="en-US" dirty="0">
                <a:latin typeface="Arial Narrow" pitchFamily="34" charset="0"/>
              </a:rPr>
              <a:t> </a:t>
            </a:r>
            <a:r>
              <a:rPr lang="en-US" dirty="0" err="1">
                <a:latin typeface="Arial Narrow" pitchFamily="34" charset="0"/>
              </a:rPr>
              <a:t>dikeringkan</a:t>
            </a:r>
            <a:r>
              <a:rPr lang="en-US" dirty="0">
                <a:latin typeface="Arial Narrow" pitchFamily="34" charset="0"/>
              </a:rPr>
              <a:t>. </a:t>
            </a:r>
            <a:r>
              <a:rPr lang="en-US" dirty="0" err="1">
                <a:latin typeface="Arial Narrow" pitchFamily="34" charset="0"/>
              </a:rPr>
              <a:t>Lalu</a:t>
            </a:r>
            <a:r>
              <a:rPr lang="en-US" dirty="0">
                <a:latin typeface="Arial Narrow" pitchFamily="34" charset="0"/>
              </a:rPr>
              <a:t> </a:t>
            </a:r>
            <a:r>
              <a:rPr lang="en-US" dirty="0" err="1">
                <a:latin typeface="Arial Narrow" pitchFamily="34" charset="0"/>
              </a:rPr>
              <a:t>dibuat</a:t>
            </a:r>
            <a:r>
              <a:rPr lang="en-US" dirty="0">
                <a:latin typeface="Arial Narrow" pitchFamily="34" charset="0"/>
              </a:rPr>
              <a:t> roll-roll pulp</a:t>
            </a:r>
            <a:r>
              <a:rPr lang="en-US" dirty="0" smtClean="0">
                <a:latin typeface="Arial Narrow" pitchFamily="34" charset="0"/>
              </a:rPr>
              <a:t>.</a:t>
            </a:r>
            <a:endParaRPr lang="en-US" dirty="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Picture 6" descr="Hasil gambar untuk rotary drum filt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01038" y="1236792"/>
            <a:ext cx="2743200" cy="3390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48730" name="Title 1"/>
          <p:cNvSpPr txBox="1"/>
          <p:nvPr/>
        </p:nvSpPr>
        <p:spPr>
          <a:xfrm>
            <a:off x="254317" y="106884"/>
            <a:ext cx="8093365" cy="76352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smtClean="0">
                <a:solidFill>
                  <a:schemeClr val="bg1"/>
                </a:solidFill>
                <a:latin typeface="Berlin Sans FB Demi" panose="020E0802020502020306" pitchFamily="34" charset="0"/>
              </a:rPr>
              <a:t>3. Proses </a:t>
            </a:r>
            <a:r>
              <a:rPr lang="en-US" sz="3600" dirty="0" err="1" smtClean="0">
                <a:solidFill>
                  <a:schemeClr val="bg1"/>
                </a:solidFill>
                <a:latin typeface="Berlin Sans FB Demi" panose="020E0802020502020306" pitchFamily="34" charset="0"/>
              </a:rPr>
              <a:t>Sulfit</a:t>
            </a:r>
            <a:endParaRPr lang="en-US" sz="3600" dirty="0">
              <a:solidFill>
                <a:schemeClr val="bg1"/>
              </a:solidFill>
              <a:latin typeface="Berlin Sans FB Demi" panose="020E0802020502020306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1" name="Title 1"/>
          <p:cNvSpPr txBox="1"/>
          <p:nvPr/>
        </p:nvSpPr>
        <p:spPr>
          <a:xfrm>
            <a:off x="2901318" y="2190367"/>
            <a:ext cx="4392111" cy="76352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9EFF2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dirty="0" smtClean="0">
                <a:solidFill>
                  <a:srgbClr val="FFFF00"/>
                </a:solidFill>
                <a:latin typeface="Berlin Sans FB Demi" panose="020E0802020502020306" pitchFamily="34" charset="0"/>
              </a:rPr>
              <a:t>THANK YOU</a:t>
            </a:r>
          </a:p>
          <a:p>
            <a:pPr algn="ctr"/>
            <a:r>
              <a:rPr lang="en-US" sz="2000" dirty="0" smtClean="0">
                <a:solidFill>
                  <a:srgbClr val="FFFF00"/>
                </a:solidFill>
                <a:latin typeface="Berlin Sans FB Demi" panose="020E0802020502020306" pitchFamily="34" charset="0"/>
              </a:rPr>
              <a:t>Any Question?</a:t>
            </a:r>
            <a:endParaRPr lang="en-US" sz="2000" dirty="0">
              <a:solidFill>
                <a:srgbClr val="FFFF00"/>
              </a:solidFill>
              <a:latin typeface="Berlin Sans FB Demi" panose="020E0802020502020306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0" name="Title 1"/>
          <p:cNvSpPr>
            <a:spLocks noGrp="1"/>
          </p:cNvSpPr>
          <p:nvPr>
            <p:ph type="title"/>
          </p:nvPr>
        </p:nvSpPr>
        <p:spPr>
          <a:xfrm>
            <a:off x="296911" y="51759"/>
            <a:ext cx="8259098" cy="763526"/>
          </a:xfrm>
        </p:spPr>
        <p:txBody>
          <a:bodyPr>
            <a:normAutofit/>
          </a:bodyPr>
          <a:lstStyle/>
          <a:p>
            <a:r>
              <a:rPr lang="en-US" dirty="0" err="1" smtClean="0">
                <a:latin typeface="Berlin Sans FB Demi" panose="020E0802020502020306" pitchFamily="34" charset="0"/>
              </a:rPr>
              <a:t>Pengertian</a:t>
            </a:r>
            <a:endParaRPr lang="en-US" dirty="0">
              <a:latin typeface="Berlin Sans FB Demi" panose="020E0802020502020306" pitchFamily="34" charset="0"/>
            </a:endParaRPr>
          </a:p>
        </p:txBody>
      </p:sp>
      <p:sp>
        <p:nvSpPr>
          <p:cNvPr id="104860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048602" name="Content Placeholder 2"/>
          <p:cNvSpPr txBox="1"/>
          <p:nvPr/>
        </p:nvSpPr>
        <p:spPr>
          <a:xfrm>
            <a:off x="430645" y="1271783"/>
            <a:ext cx="8125364" cy="36059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b="1" dirty="0" err="1" smtClean="0"/>
              <a:t>Pembuatan</a:t>
            </a:r>
            <a:r>
              <a:rPr lang="en-US" altLang="en-US" b="1" dirty="0" smtClean="0"/>
              <a:t> pulp </a:t>
            </a:r>
            <a:r>
              <a:rPr lang="en-US" altLang="en-US" b="1" dirty="0" err="1" smtClean="0"/>
              <a:t>secara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kimia</a:t>
            </a:r>
            <a:r>
              <a:rPr lang="en-US" altLang="en-US" b="1" dirty="0" smtClean="0"/>
              <a:t> </a:t>
            </a:r>
            <a:r>
              <a:rPr lang="en-US" altLang="en-US" dirty="0" err="1" smtClean="0"/>
              <a:t>adalah</a:t>
            </a:r>
            <a:r>
              <a:rPr lang="en-US" altLang="en-US" dirty="0" smtClean="0"/>
              <a:t> proses </a:t>
            </a:r>
            <a:r>
              <a:rPr lang="en-US" altLang="en-US" dirty="0" err="1" smtClean="0"/>
              <a:t>pembuatan</a:t>
            </a:r>
            <a:r>
              <a:rPr lang="en-US" altLang="en-US" dirty="0" smtClean="0"/>
              <a:t> pulp yang </a:t>
            </a:r>
            <a:r>
              <a:rPr lang="en-US" altLang="en-US" dirty="0" err="1" smtClean="0"/>
              <a:t>melibatkan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bahan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kimia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untuk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melarutkan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bagian-bagian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kayu</a:t>
            </a:r>
            <a:r>
              <a:rPr lang="en-US" altLang="en-US" dirty="0" smtClean="0"/>
              <a:t> yang </a:t>
            </a:r>
            <a:r>
              <a:rPr lang="en-US" altLang="en-US" dirty="0" err="1" smtClean="0"/>
              <a:t>tidak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diinginkan</a:t>
            </a:r>
            <a:r>
              <a:rPr lang="en-US" altLang="en-US" dirty="0" smtClean="0"/>
              <a:t> (lignin, pentose, </a:t>
            </a:r>
            <a:r>
              <a:rPr lang="en-US" altLang="en-US" dirty="0" err="1" smtClean="0"/>
              <a:t>dll</a:t>
            </a:r>
            <a:r>
              <a:rPr lang="en-US" altLang="en-US" dirty="0" smtClean="0"/>
              <a:t>), </a:t>
            </a:r>
            <a:r>
              <a:rPr lang="en-US" altLang="en-US" dirty="0" err="1" smtClean="0"/>
              <a:t>sehingga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kadar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selulosa</a:t>
            </a:r>
            <a:r>
              <a:rPr lang="en-US" altLang="en-US" dirty="0" smtClean="0"/>
              <a:t> pulp </a:t>
            </a:r>
            <a:r>
              <a:rPr lang="en-US" altLang="en-US" dirty="0" err="1" smtClean="0"/>
              <a:t>tinggi</a:t>
            </a:r>
            <a:r>
              <a:rPr lang="en-US" altLang="en-US" dirty="0" smtClean="0"/>
              <a:t>.</a:t>
            </a:r>
          </a:p>
          <a:p>
            <a:r>
              <a:rPr lang="en-US" altLang="en-US" dirty="0" smtClean="0"/>
              <a:t>Proses </a:t>
            </a:r>
            <a:r>
              <a:rPr lang="en-US" altLang="en-US" dirty="0" err="1" smtClean="0"/>
              <a:t>pelarutan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tsb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disebut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proses </a:t>
            </a:r>
            <a:r>
              <a:rPr lang="en-US" altLang="en-US" b="1" dirty="0" err="1" smtClean="0"/>
              <a:t>pemasakan</a:t>
            </a:r>
            <a:r>
              <a:rPr lang="en-US" altLang="en-US" b="1" dirty="0" smtClean="0"/>
              <a:t> </a:t>
            </a:r>
            <a:r>
              <a:rPr lang="en-US" altLang="en-US" dirty="0" smtClean="0"/>
              <a:t>yang </a:t>
            </a:r>
            <a:r>
              <a:rPr lang="en-US" altLang="en-US" dirty="0" err="1" smtClean="0"/>
              <a:t>terjadi</a:t>
            </a:r>
            <a:r>
              <a:rPr lang="en-US" altLang="en-US" dirty="0" smtClean="0"/>
              <a:t> di </a:t>
            </a:r>
            <a:r>
              <a:rPr lang="en-US" altLang="en-US" dirty="0" err="1" smtClean="0"/>
              <a:t>dalam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sebuah</a:t>
            </a:r>
            <a:r>
              <a:rPr lang="en-US" altLang="en-US" dirty="0" smtClean="0"/>
              <a:t> reactor yang </a:t>
            </a:r>
            <a:r>
              <a:rPr lang="en-US" altLang="en-US" dirty="0" err="1" smtClean="0"/>
              <a:t>disebut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digester</a:t>
            </a:r>
            <a:r>
              <a:rPr lang="en-US" altLang="en-US" dirty="0" smtClean="0"/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3434" y="78999"/>
            <a:ext cx="6583961" cy="4944581"/>
          </a:xfrm>
          <a:prstGeom prst="rect">
            <a:avLst/>
          </a:prstGeom>
        </p:spPr>
      </p:pic>
      <p:sp>
        <p:nvSpPr>
          <p:cNvPr id="1048606" name="Title 1"/>
          <p:cNvSpPr txBox="1"/>
          <p:nvPr/>
        </p:nvSpPr>
        <p:spPr>
          <a:xfrm>
            <a:off x="239842" y="1787763"/>
            <a:ext cx="1858780" cy="76352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latin typeface="Berlin Sans FB Demi" panose="020E0802020502020306" pitchFamily="34" charset="0"/>
              </a:rPr>
              <a:t>Digester </a:t>
            </a:r>
          </a:p>
          <a:p>
            <a:r>
              <a:rPr lang="en-US" sz="3200" dirty="0" smtClean="0">
                <a:latin typeface="Berlin Sans FB Demi" panose="020E0802020502020306" pitchFamily="34" charset="0"/>
              </a:rPr>
              <a:t>Pulp</a:t>
            </a:r>
            <a:endParaRPr lang="en-US" sz="3200" dirty="0">
              <a:latin typeface="Berlin Sans FB Demi" panose="020E0802020502020306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Title 1"/>
          <p:cNvSpPr txBox="1"/>
          <p:nvPr/>
        </p:nvSpPr>
        <p:spPr>
          <a:xfrm>
            <a:off x="145460" y="117770"/>
            <a:ext cx="5297397" cy="763525"/>
          </a:xfrm>
          <a:prstGeom prst="rect">
            <a:avLst/>
          </a:prstGeom>
        </p:spPr>
        <p:txBody>
          <a:bodyPr>
            <a:normAutofit fontScale="73056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3600" dirty="0" err="1">
                <a:solidFill>
                  <a:schemeClr val="bg1"/>
                </a:solidFill>
                <a:latin typeface="Berlin Sans FB Demi" panose="020E0802020502020306" pitchFamily="34" charset="0"/>
              </a:rPr>
              <a:t>Kelebihan</a:t>
            </a:r>
            <a:r>
              <a:rPr lang="en-US" altLang="en-US" sz="3600" dirty="0">
                <a:solidFill>
                  <a:schemeClr val="bg1"/>
                </a:solidFill>
                <a:latin typeface="Berlin Sans FB Demi" panose="020E0802020502020306" pitchFamily="34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Berlin Sans FB Demi" panose="020E0802020502020306" pitchFamily="34" charset="0"/>
              </a:rPr>
              <a:t>dan</a:t>
            </a:r>
            <a:r>
              <a:rPr lang="en-US" altLang="en-US" sz="3600" dirty="0">
                <a:solidFill>
                  <a:schemeClr val="bg1"/>
                </a:solidFill>
                <a:latin typeface="Berlin Sans FB Demi" panose="020E0802020502020306" pitchFamily="34" charset="0"/>
              </a:rPr>
              <a:t> </a:t>
            </a:r>
            <a:r>
              <a:rPr lang="en-US" altLang="en-US" sz="3600" dirty="0" err="1" smtClean="0">
                <a:solidFill>
                  <a:schemeClr val="bg1"/>
                </a:solidFill>
                <a:latin typeface="Berlin Sans FB Demi" panose="020E0802020502020306" pitchFamily="34" charset="0"/>
              </a:rPr>
              <a:t>Kekurangan</a:t>
            </a:r>
            <a:r>
              <a:rPr lang="en-US" altLang="en-US" sz="3600" dirty="0" smtClean="0">
                <a:solidFill>
                  <a:schemeClr val="bg1"/>
                </a:solidFill>
                <a:latin typeface="Berlin Sans FB Demi" panose="020E0802020502020306" pitchFamily="34" charset="0"/>
              </a:rPr>
              <a:t> </a:t>
            </a:r>
          </a:p>
          <a:p>
            <a:pPr algn="l"/>
            <a:r>
              <a:rPr lang="en-US" altLang="en-US" sz="3600" dirty="0" err="1" smtClean="0">
                <a:solidFill>
                  <a:schemeClr val="bg1"/>
                </a:solidFill>
                <a:latin typeface="Berlin Sans FB Demi" panose="020E0802020502020306" pitchFamily="34" charset="0"/>
              </a:rPr>
              <a:t>Pembuatan</a:t>
            </a:r>
            <a:r>
              <a:rPr lang="en-US" altLang="en-US" sz="3600" dirty="0" smtClean="0">
                <a:solidFill>
                  <a:schemeClr val="bg1"/>
                </a:solidFill>
                <a:latin typeface="Berlin Sans FB Demi" panose="020E0802020502020306" pitchFamily="34" charset="0"/>
              </a:rPr>
              <a:t> </a:t>
            </a:r>
            <a:r>
              <a:rPr lang="en-US" altLang="en-US" sz="3600" dirty="0">
                <a:solidFill>
                  <a:schemeClr val="bg1"/>
                </a:solidFill>
                <a:latin typeface="Berlin Sans FB Demi" panose="020E0802020502020306" pitchFamily="34" charset="0"/>
              </a:rPr>
              <a:t>Pulp </a:t>
            </a:r>
            <a:r>
              <a:rPr lang="en-US" altLang="en-US" sz="3600" dirty="0" err="1">
                <a:solidFill>
                  <a:schemeClr val="bg1"/>
                </a:solidFill>
                <a:latin typeface="Berlin Sans FB Demi" panose="020E0802020502020306" pitchFamily="34" charset="0"/>
              </a:rPr>
              <a:t>secara</a:t>
            </a:r>
            <a:r>
              <a:rPr lang="en-US" altLang="en-US" sz="3600" dirty="0">
                <a:solidFill>
                  <a:schemeClr val="bg1"/>
                </a:solidFill>
                <a:latin typeface="Berlin Sans FB Demi" panose="020E0802020502020306" pitchFamily="34" charset="0"/>
              </a:rPr>
              <a:t> Kimia</a:t>
            </a:r>
            <a:endParaRPr lang="en-US" sz="3600" dirty="0">
              <a:solidFill>
                <a:schemeClr val="bg1"/>
              </a:solidFill>
              <a:latin typeface="Berlin Sans FB Demi" panose="020E0802020502020306" pitchFamily="34" charset="0"/>
            </a:endParaRPr>
          </a:p>
        </p:txBody>
      </p:sp>
      <p:graphicFrame>
        <p:nvGraphicFramePr>
          <p:cNvPr id="4194304" name="Content Placeholder 3"/>
          <p:cNvGraphicFramePr>
            <a:graphicFrameLocks/>
          </p:cNvGraphicFramePr>
          <p:nvPr/>
        </p:nvGraphicFramePr>
        <p:xfrm>
          <a:off x="145460" y="1103761"/>
          <a:ext cx="8821375" cy="363152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3279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93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662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Kelebihan</a:t>
                      </a:r>
                      <a:endParaRPr lang="en-US" sz="1600" dirty="0"/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Kekurangan</a:t>
                      </a:r>
                      <a:endParaRPr lang="en-US" sz="1600" dirty="0"/>
                    </a:p>
                  </a:txBody>
                  <a:tcPr marT="45718" marB="45718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6624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600" baseline="0" dirty="0" err="1"/>
                        <a:t>Kekuatan</a:t>
                      </a:r>
                      <a:r>
                        <a:rPr lang="en-US" sz="1600" baseline="0" dirty="0"/>
                        <a:t> pulp </a:t>
                      </a:r>
                      <a:r>
                        <a:rPr lang="en-US" sz="1600" baseline="0" dirty="0" err="1"/>
                        <a:t>kuat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dan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stabil</a:t>
                      </a:r>
                      <a:endParaRPr lang="en-US" sz="1600" baseline="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r>
                        <a:rPr lang="en-US" sz="1600" baseline="0" dirty="0" err="1"/>
                        <a:t>Berbau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busuk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dan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yieldnya</a:t>
                      </a:r>
                      <a:r>
                        <a:rPr lang="en-US" sz="1600" baseline="0" dirty="0"/>
                        <a:t> 50%</a:t>
                      </a:r>
                      <a:endParaRPr lang="en-US" sz="1600" dirty="0"/>
                    </a:p>
                  </a:txBody>
                  <a:tcPr marT="45718" marB="4571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8717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600" dirty="0"/>
                        <a:t>Pulp </a:t>
                      </a:r>
                      <a:r>
                        <a:rPr lang="en-US" sz="1600" dirty="0" err="1"/>
                        <a:t>lebih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mudah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memutihkan</a:t>
                      </a:r>
                      <a:endParaRPr lang="en-US" sz="16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Biaya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produksi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lebih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besar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karena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penggunaan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bahan-bahan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kimia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dalam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jumlah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besar</a:t>
                      </a:r>
                      <a:endParaRPr lang="en-US" sz="1600" dirty="0"/>
                    </a:p>
                  </a:txBody>
                  <a:tcPr marT="45718" marB="4571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87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lang="en-US" sz="1600" dirty="0" err="1"/>
                        <a:t>Serat</a:t>
                      </a:r>
                      <a:r>
                        <a:rPr lang="en-US" sz="1600" baseline="0" dirty="0"/>
                        <a:t> yang </a:t>
                      </a:r>
                      <a:r>
                        <a:rPr lang="en-US" sz="1600" baseline="0" dirty="0" err="1"/>
                        <a:t>rusak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relatif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sedikit</a:t>
                      </a:r>
                      <a:endParaRPr lang="en-US" sz="16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r>
                        <a:rPr lang="en-US" sz="1600" baseline="0" dirty="0" err="1"/>
                        <a:t>Berpotensi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mencemari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lingkungan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dan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memberikan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rendemen</a:t>
                      </a:r>
                      <a:r>
                        <a:rPr lang="en-US" sz="1600" baseline="0" dirty="0"/>
                        <a:t> yang </a:t>
                      </a:r>
                      <a:r>
                        <a:rPr lang="en-US" sz="1600" baseline="0" dirty="0" err="1"/>
                        <a:t>lebih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rendah</a:t>
                      </a:r>
                      <a:r>
                        <a:rPr lang="en-US" sz="1600" baseline="0" dirty="0"/>
                        <a:t> (40-52%)</a:t>
                      </a:r>
                      <a:endParaRPr lang="en-US" sz="1600" dirty="0"/>
                    </a:p>
                  </a:txBody>
                  <a:tcPr marT="45718" marB="4571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8717">
                <a:tc>
                  <a:txBody>
                    <a:bodyPr/>
                    <a:lstStyle/>
                    <a:p>
                      <a:r>
                        <a:rPr lang="en-US" sz="1600" baseline="0" dirty="0" err="1"/>
                        <a:t>Efisien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dalam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penggunaan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kembali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bahan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kimia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dan</a:t>
                      </a:r>
                      <a:r>
                        <a:rPr lang="en-US" sz="1600" baseline="0" dirty="0"/>
                        <a:t> energy</a:t>
                      </a:r>
                      <a:endParaRPr lang="en-US" sz="16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T="45718" marB="4571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7749">
                <a:tc>
                  <a:txBody>
                    <a:bodyPr/>
                    <a:lstStyle/>
                    <a:p>
                      <a:r>
                        <a:rPr lang="en-US" sz="1600" dirty="0" err="1"/>
                        <a:t>Waktu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pemasakan</a:t>
                      </a:r>
                      <a:r>
                        <a:rPr lang="en-US" sz="1600" dirty="0"/>
                        <a:t> yang </a:t>
                      </a:r>
                      <a:r>
                        <a:rPr lang="en-US" sz="1600" dirty="0" err="1"/>
                        <a:t>pendek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jadi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lebih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efisien</a:t>
                      </a:r>
                      <a:endParaRPr lang="en-US" sz="16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T="45718" marB="45718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7749">
                <a:tc>
                  <a:txBody>
                    <a:bodyPr/>
                    <a:lstStyle/>
                    <a:p>
                      <a:r>
                        <a:rPr lang="en-US" sz="1600" dirty="0" err="1"/>
                        <a:t>Dapat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digunakan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pada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semua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jenis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bahan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baku</a:t>
                      </a:r>
                      <a:endParaRPr lang="en-US" sz="16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T="45718" marB="45718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6624">
                <a:tc>
                  <a:txBody>
                    <a:bodyPr/>
                    <a:lstStyle/>
                    <a:p>
                      <a:r>
                        <a:rPr lang="en-US" sz="1600" dirty="0" err="1"/>
                        <a:t>Kualitas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kertas</a:t>
                      </a:r>
                      <a:r>
                        <a:rPr lang="en-US" sz="1600" baseline="0" dirty="0"/>
                        <a:t> yang </a:t>
                      </a:r>
                      <a:r>
                        <a:rPr lang="en-US" sz="1600" baseline="0" dirty="0" err="1"/>
                        <a:t>dihasilkan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lebih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tinggi</a:t>
                      </a:r>
                      <a:endParaRPr lang="en-US" sz="16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T="45718" marB="45718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9" name="Title 1"/>
          <p:cNvSpPr>
            <a:spLocks noGrp="1"/>
          </p:cNvSpPr>
          <p:nvPr>
            <p:ph type="title"/>
          </p:nvPr>
        </p:nvSpPr>
        <p:spPr>
          <a:xfrm>
            <a:off x="254317" y="68784"/>
            <a:ext cx="8093365" cy="763525"/>
          </a:xfrm>
        </p:spPr>
        <p:txBody>
          <a:bodyPr>
            <a:normAutofit/>
          </a:bodyPr>
          <a:lstStyle/>
          <a:p>
            <a:r>
              <a:rPr lang="en-US" dirty="0" err="1" smtClean="0">
                <a:latin typeface="Berlin Sans FB Demi" panose="020E0802020502020306" pitchFamily="34" charset="0"/>
              </a:rPr>
              <a:t>Klasifikasi</a:t>
            </a:r>
            <a:endParaRPr lang="en-US" dirty="0">
              <a:latin typeface="Berlin Sans FB Demi" panose="020E0802020502020306" pitchFamily="34" charset="0"/>
            </a:endParaRPr>
          </a:p>
        </p:txBody>
      </p:sp>
      <p:grpSp>
        <p:nvGrpSpPr>
          <p:cNvPr id="48" name="Group 11"/>
          <p:cNvGrpSpPr/>
          <p:nvPr/>
        </p:nvGrpSpPr>
        <p:grpSpPr>
          <a:xfrm>
            <a:off x="910852" y="1581150"/>
            <a:ext cx="7436830" cy="3079228"/>
            <a:chOff x="1169988" y="1757363"/>
            <a:chExt cx="9756049" cy="4565811"/>
          </a:xfrm>
        </p:grpSpPr>
        <p:sp>
          <p:nvSpPr>
            <p:cNvPr id="1048620" name="Shape 171"/>
            <p:cNvSpPr>
              <a:spLocks noChangeArrowheads="1"/>
            </p:cNvSpPr>
            <p:nvPr/>
          </p:nvSpPr>
          <p:spPr bwMode="auto">
            <a:xfrm>
              <a:off x="7214462" y="1757363"/>
              <a:ext cx="3711575" cy="3810000"/>
            </a:xfrm>
            <a:prstGeom prst="ellipse">
              <a:avLst/>
            </a:prstGeom>
            <a:solidFill>
              <a:srgbClr val="92D050">
                <a:alpha val="26274"/>
              </a:srgbClr>
            </a:solidFill>
            <a:ln w="28575" cap="rnd">
              <a:solidFill>
                <a:srgbClr val="FFFFFF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4000" b="1">
                  <a:latin typeface="Source Sans Pro" panose="020B0503030403020204" pitchFamily="34" charset="0"/>
                  <a:ea typeface="Source Sans Pro" panose="020B0503030403020204" pitchFamily="34" charset="0"/>
                  <a:cs typeface="Source Sans Pro" panose="020B0503030403020204" pitchFamily="34" charset="0"/>
                  <a:sym typeface="Source Sans Pro" panose="020B0503030403020204" pitchFamily="34" charset="0"/>
                </a:rPr>
                <a:t>Sulfit</a:t>
              </a:r>
              <a:endParaRPr lang="en-US" altLang="en-US" b="1"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  <a:sym typeface="Source Sans Pro" panose="020B0503030403020204" pitchFamily="34" charset="0"/>
              </a:endParaRPr>
            </a:p>
          </p:txBody>
        </p:sp>
        <p:sp>
          <p:nvSpPr>
            <p:cNvPr id="1048621" name="Shape 169"/>
            <p:cNvSpPr>
              <a:spLocks noChangeArrowheads="1"/>
            </p:cNvSpPr>
            <p:nvPr/>
          </p:nvSpPr>
          <p:spPr bwMode="auto">
            <a:xfrm>
              <a:off x="4214813" y="1757363"/>
              <a:ext cx="3711575" cy="3810000"/>
            </a:xfrm>
            <a:prstGeom prst="ellipse">
              <a:avLst/>
            </a:prstGeom>
            <a:solidFill>
              <a:srgbClr val="0198AD">
                <a:alpha val="26274"/>
              </a:srgbClr>
            </a:solidFill>
            <a:ln w="28575" cap="rnd">
              <a:solidFill>
                <a:srgbClr val="FFFFFF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4000" b="1">
                  <a:latin typeface="Source Sans Pro" panose="020B0503030403020204" pitchFamily="34" charset="0"/>
                  <a:ea typeface="Source Sans Pro" panose="020B0503030403020204" pitchFamily="34" charset="0"/>
                  <a:cs typeface="Source Sans Pro" panose="020B0503030403020204" pitchFamily="34" charset="0"/>
                  <a:sym typeface="Source Sans Pro" panose="020B0503030403020204" pitchFamily="34" charset="0"/>
                </a:rPr>
                <a:t>Soda</a:t>
              </a:r>
            </a:p>
          </p:txBody>
        </p:sp>
        <p:sp>
          <p:nvSpPr>
            <p:cNvPr id="1048622" name="Shape 170"/>
            <p:cNvSpPr>
              <a:spLocks noChangeArrowheads="1"/>
            </p:cNvSpPr>
            <p:nvPr/>
          </p:nvSpPr>
          <p:spPr bwMode="auto">
            <a:xfrm>
              <a:off x="1169988" y="1757363"/>
              <a:ext cx="3713162" cy="3810000"/>
            </a:xfrm>
            <a:prstGeom prst="ellipse">
              <a:avLst/>
            </a:prstGeom>
            <a:solidFill>
              <a:srgbClr val="FF0000">
                <a:alpha val="26274"/>
              </a:srgbClr>
            </a:solidFill>
            <a:ln w="28575" cap="rnd">
              <a:solidFill>
                <a:srgbClr val="FFFFFF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4000" b="1">
                  <a:latin typeface="Source Sans Pro" panose="020B0503030403020204" pitchFamily="34" charset="0"/>
                  <a:ea typeface="Source Sans Pro" panose="020B0503030403020204" pitchFamily="34" charset="0"/>
                  <a:cs typeface="Source Sans Pro" panose="020B0503030403020204" pitchFamily="34" charset="0"/>
                  <a:sym typeface="Source Sans Pro" panose="020B0503030403020204" pitchFamily="34" charset="0"/>
                </a:rPr>
                <a:t>Sulfat</a:t>
              </a:r>
            </a:p>
          </p:txBody>
        </p:sp>
        <p:sp>
          <p:nvSpPr>
            <p:cNvPr id="1048623" name="Left Bracket 2"/>
            <p:cNvSpPr/>
            <p:nvPr/>
          </p:nvSpPr>
          <p:spPr>
            <a:xfrm rot="16200000">
              <a:off x="4260850" y="3900488"/>
              <a:ext cx="336550" cy="3333750"/>
            </a:xfrm>
            <a:prstGeom prst="leftBracket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/>
            </a:p>
          </p:txBody>
        </p:sp>
        <p:grpSp>
          <p:nvGrpSpPr>
            <p:cNvPr id="49" name="Group 14"/>
            <p:cNvGrpSpPr/>
            <p:nvPr/>
          </p:nvGrpSpPr>
          <p:grpSpPr bwMode="auto">
            <a:xfrm>
              <a:off x="8890000" y="5399088"/>
              <a:ext cx="412750" cy="336550"/>
              <a:chOff x="8889232" y="5328397"/>
              <a:chExt cx="413891" cy="477372"/>
            </a:xfrm>
          </p:grpSpPr>
          <p:cxnSp>
            <p:nvCxnSpPr>
              <p:cNvPr id="3145728" name="Straight Connector 10"/>
              <p:cNvCxnSpPr>
                <a:cxnSpLocks/>
              </p:cNvCxnSpPr>
              <p:nvPr/>
            </p:nvCxnSpPr>
            <p:spPr>
              <a:xfrm>
                <a:off x="9088219" y="5328397"/>
                <a:ext cx="0" cy="477372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45729" name="Straight Connector 12"/>
              <p:cNvCxnSpPr>
                <a:cxnSpLocks/>
              </p:cNvCxnSpPr>
              <p:nvPr/>
            </p:nvCxnSpPr>
            <p:spPr>
              <a:xfrm>
                <a:off x="8889232" y="5805769"/>
                <a:ext cx="413891" cy="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048624" name="TextBox 15"/>
            <p:cNvSpPr txBox="1">
              <a:spLocks noChangeArrowheads="1"/>
            </p:cNvSpPr>
            <p:nvPr/>
          </p:nvSpPr>
          <p:spPr bwMode="auto">
            <a:xfrm>
              <a:off x="4092575" y="5735638"/>
              <a:ext cx="773051" cy="587536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2000" b="1"/>
                <a:t>Basa</a:t>
              </a:r>
            </a:p>
          </p:txBody>
        </p:sp>
        <p:sp>
          <p:nvSpPr>
            <p:cNvPr id="1048625" name="TextBox 16"/>
            <p:cNvSpPr txBox="1">
              <a:spLocks noChangeArrowheads="1"/>
            </p:cNvSpPr>
            <p:nvPr/>
          </p:nvSpPr>
          <p:spPr bwMode="auto">
            <a:xfrm>
              <a:off x="8699500" y="5735638"/>
              <a:ext cx="889674" cy="587536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2000" b="1"/>
                <a:t>Asam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6" name="Title 1"/>
          <p:cNvSpPr>
            <a:spLocks noGrp="1"/>
          </p:cNvSpPr>
          <p:nvPr>
            <p:ph type="title"/>
          </p:nvPr>
        </p:nvSpPr>
        <p:spPr>
          <a:xfrm>
            <a:off x="254317" y="68784"/>
            <a:ext cx="8093365" cy="763525"/>
          </a:xfrm>
        </p:spPr>
        <p:txBody>
          <a:bodyPr>
            <a:normAutofit/>
          </a:bodyPr>
          <a:lstStyle/>
          <a:p>
            <a:r>
              <a:rPr lang="en-US" dirty="0" err="1" smtClean="0">
                <a:latin typeface="Berlin Sans FB Demi" panose="020E0802020502020306" pitchFamily="34" charset="0"/>
              </a:rPr>
              <a:t>Klasifikasi</a:t>
            </a:r>
            <a:endParaRPr lang="en-US" dirty="0">
              <a:latin typeface="Berlin Sans FB Demi" panose="020E0802020502020306" pitchFamily="34" charset="0"/>
            </a:endParaRPr>
          </a:p>
        </p:txBody>
      </p:sp>
      <p:sp>
        <p:nvSpPr>
          <p:cNvPr id="1048627" name="Content Placeholder 2"/>
          <p:cNvSpPr txBox="1"/>
          <p:nvPr/>
        </p:nvSpPr>
        <p:spPr>
          <a:xfrm>
            <a:off x="254317" y="1261165"/>
            <a:ext cx="8125364" cy="360598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833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altLang="zh-CN" b="1" dirty="0"/>
              <a:t>1</a:t>
            </a:r>
            <a:r>
              <a:rPr lang="en-US" altLang="zh-CN" b="1" dirty="0" smtClean="0"/>
              <a:t>. </a:t>
            </a:r>
            <a:r>
              <a:rPr lang="en-US" altLang="zh-CN" b="1" dirty="0" err="1" smtClean="0"/>
              <a:t>Metode</a:t>
            </a:r>
            <a:r>
              <a:rPr lang="en-US" altLang="zh-CN" b="1" dirty="0" smtClean="0"/>
              <a:t> </a:t>
            </a:r>
            <a:r>
              <a:rPr lang="en-US" altLang="zh-CN" b="1" dirty="0" err="1" smtClean="0"/>
              <a:t>Basa</a:t>
            </a:r>
            <a:r>
              <a:rPr lang="en-US" altLang="zh-CN" b="1" dirty="0" smtClean="0"/>
              <a:t> :</a:t>
            </a:r>
            <a:endParaRPr lang="x-none" b="1" dirty="0"/>
          </a:p>
          <a:p>
            <a:r>
              <a:rPr lang="en-US" altLang="zh-CN" b="1" dirty="0" smtClean="0"/>
              <a:t>Proses </a:t>
            </a:r>
            <a:r>
              <a:rPr lang="en-US" altLang="zh-CN" b="1" dirty="0"/>
              <a:t>soda</a:t>
            </a:r>
            <a:r>
              <a:rPr lang="en-US" altLang="zh-CN" dirty="0"/>
              <a:t> </a:t>
            </a:r>
            <a:r>
              <a:rPr lang="en-US" altLang="zh-CN" dirty="0" err="1"/>
              <a:t>yakni</a:t>
            </a:r>
            <a:r>
              <a:rPr lang="en-US" altLang="zh-CN" dirty="0"/>
              <a:t> </a:t>
            </a:r>
            <a:r>
              <a:rPr lang="en-US" altLang="zh-CN" dirty="0" err="1"/>
              <a:t>pembuatan</a:t>
            </a:r>
            <a:r>
              <a:rPr lang="en-US" altLang="zh-CN" dirty="0"/>
              <a:t> pulp </a:t>
            </a:r>
            <a:r>
              <a:rPr lang="en-US" altLang="zh-CN" dirty="0" err="1"/>
              <a:t>dengan</a:t>
            </a:r>
            <a:r>
              <a:rPr lang="en-US" altLang="zh-CN" dirty="0"/>
              <a:t> </a:t>
            </a:r>
            <a:r>
              <a:rPr lang="en-US" altLang="zh-CN" dirty="0" err="1" smtClean="0"/>
              <a:t>larutan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pemasak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NaOH</a:t>
            </a:r>
            <a:endParaRPr lang="x-none" dirty="0" smtClean="0"/>
          </a:p>
          <a:p>
            <a:r>
              <a:rPr lang="en-US" altLang="zh-CN" b="1" dirty="0" smtClean="0"/>
              <a:t>Proses </a:t>
            </a:r>
            <a:r>
              <a:rPr lang="en-US" altLang="zh-CN" b="1" dirty="0" err="1" smtClean="0"/>
              <a:t>sulfat</a:t>
            </a:r>
            <a:r>
              <a:rPr lang="en-US" altLang="zh-CN" b="1" dirty="0" smtClean="0"/>
              <a:t> </a:t>
            </a:r>
            <a:r>
              <a:rPr lang="en-US" altLang="zh-CN" dirty="0" err="1" smtClean="0"/>
              <a:t>yakni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pembuatan</a:t>
            </a:r>
            <a:r>
              <a:rPr lang="en-US" altLang="zh-CN" dirty="0" smtClean="0"/>
              <a:t> pulp </a:t>
            </a:r>
            <a:r>
              <a:rPr lang="en-US" altLang="zh-CN" dirty="0" err="1" smtClean="0"/>
              <a:t>dengan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larutan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pemasak</a:t>
            </a:r>
            <a:r>
              <a:rPr lang="en-US" altLang="zh-CN" dirty="0" smtClean="0"/>
              <a:t> Na</a:t>
            </a:r>
            <a:r>
              <a:rPr lang="en-US" altLang="zh-CN" sz="1900" dirty="0" smtClean="0"/>
              <a:t>2</a:t>
            </a:r>
            <a:r>
              <a:rPr lang="en-US" altLang="zh-CN" dirty="0" smtClean="0"/>
              <a:t>CO</a:t>
            </a:r>
            <a:r>
              <a:rPr lang="en-US" altLang="zh-CN" sz="1900" dirty="0" smtClean="0"/>
              <a:t>3</a:t>
            </a:r>
            <a:r>
              <a:rPr lang="en-US" altLang="zh-CN" sz="3300" dirty="0" smtClean="0"/>
              <a:t>,</a:t>
            </a:r>
            <a:r>
              <a:rPr lang="en-US" altLang="zh-CN" dirty="0"/>
              <a:t> </a:t>
            </a:r>
            <a:r>
              <a:rPr lang="en-US" altLang="zh-CN" dirty="0" err="1"/>
              <a:t>NaOH</a:t>
            </a:r>
            <a:r>
              <a:rPr lang="en-US" altLang="zh-CN" dirty="0" smtClean="0"/>
              <a:t>, </a:t>
            </a:r>
            <a:r>
              <a:rPr lang="en-US" altLang="zh-CN" dirty="0" err="1" smtClean="0"/>
              <a:t>dan</a:t>
            </a:r>
            <a:r>
              <a:rPr lang="en-US" altLang="zh-CN" dirty="0" smtClean="0"/>
              <a:t> Na</a:t>
            </a:r>
            <a:r>
              <a:rPr lang="en-US" altLang="zh-CN" sz="1900" dirty="0" smtClean="0"/>
              <a:t>2</a:t>
            </a:r>
            <a:r>
              <a:rPr lang="en-US" altLang="zh-CN" dirty="0" smtClean="0"/>
              <a:t>S</a:t>
            </a:r>
          </a:p>
          <a:p>
            <a:pPr marL="0" indent="0">
              <a:buNone/>
            </a:pPr>
            <a:endParaRPr lang="x-none" sz="3300" dirty="0" smtClean="0"/>
          </a:p>
          <a:p>
            <a:pPr marL="0" indent="0">
              <a:buNone/>
            </a:pPr>
            <a:r>
              <a:rPr lang="en-US" altLang="zh-CN" dirty="0" smtClean="0"/>
              <a:t> </a:t>
            </a:r>
            <a:r>
              <a:rPr lang="en-US" altLang="zh-CN" b="1" dirty="0"/>
              <a:t>2. </a:t>
            </a:r>
            <a:r>
              <a:rPr lang="en-US" altLang="zh-CN" b="1" dirty="0" err="1"/>
              <a:t>Metode</a:t>
            </a:r>
            <a:r>
              <a:rPr lang="en-US" altLang="zh-CN" b="1" dirty="0"/>
              <a:t> </a:t>
            </a:r>
            <a:r>
              <a:rPr lang="en-US" altLang="zh-CN" b="1" dirty="0" err="1" smtClean="0"/>
              <a:t>Asam</a:t>
            </a:r>
            <a:r>
              <a:rPr lang="en-US" altLang="zh-CN" b="1" dirty="0" smtClean="0"/>
              <a:t> :</a:t>
            </a:r>
            <a:endParaRPr lang="x-none" b="1" dirty="0"/>
          </a:p>
          <a:p>
            <a:r>
              <a:rPr lang="en-US" altLang="zh-CN" b="1" dirty="0"/>
              <a:t>P</a:t>
            </a:r>
            <a:r>
              <a:rPr lang="en-US" altLang="zh-CN" b="1" dirty="0" smtClean="0"/>
              <a:t>roses </a:t>
            </a:r>
            <a:r>
              <a:rPr lang="en-US" altLang="zh-CN" b="1" dirty="0" err="1" smtClean="0"/>
              <a:t>sulfit</a:t>
            </a:r>
            <a:r>
              <a:rPr lang="en-US" altLang="zh-CN" b="1" dirty="0" smtClean="0"/>
              <a:t>, </a:t>
            </a:r>
            <a:r>
              <a:rPr lang="en-US" altLang="zh-CN" dirty="0" err="1" smtClean="0"/>
              <a:t>menggunakan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larutan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pemasak</a:t>
            </a:r>
            <a:r>
              <a:rPr lang="en-US" altLang="zh-CN" dirty="0" smtClean="0"/>
              <a:t> SO</a:t>
            </a:r>
            <a:r>
              <a:rPr lang="en-US" altLang="zh-CN" sz="1700" dirty="0" smtClean="0"/>
              <a:t>2</a:t>
            </a:r>
            <a:r>
              <a:rPr lang="en-US" altLang="zh-CN" dirty="0"/>
              <a:t>, Ca(HSO</a:t>
            </a:r>
            <a:r>
              <a:rPr lang="en-US" altLang="zh-CN" sz="1700" dirty="0"/>
              <a:t>3</a:t>
            </a:r>
            <a:r>
              <a:rPr lang="en-US" altLang="zh-CN" dirty="0"/>
              <a:t>)</a:t>
            </a:r>
            <a:r>
              <a:rPr lang="en-US" altLang="zh-CN" sz="1500" dirty="0"/>
              <a:t>2</a:t>
            </a:r>
            <a:r>
              <a:rPr lang="en-US" altLang="zh-CN" dirty="0"/>
              <a:t> </a:t>
            </a:r>
            <a:r>
              <a:rPr lang="en-US" altLang="zh-CN" dirty="0" err="1"/>
              <a:t>dan</a:t>
            </a:r>
            <a:r>
              <a:rPr lang="en-US" altLang="zh-CN" dirty="0"/>
              <a:t> Mg(HS0</a:t>
            </a:r>
            <a:r>
              <a:rPr lang="en-US" altLang="zh-CN" sz="1700" dirty="0"/>
              <a:t>3</a:t>
            </a:r>
            <a:r>
              <a:rPr lang="en-US" altLang="zh-CN" dirty="0"/>
              <a:t>)</a:t>
            </a:r>
            <a:r>
              <a:rPr lang="en-US" altLang="zh-CN" sz="1700" dirty="0"/>
              <a:t>2</a:t>
            </a:r>
            <a:endParaRPr lang="x-none" dirty="0"/>
          </a:p>
          <a:p>
            <a:pPr marL="0" indent="0"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8" name="Title 1"/>
          <p:cNvSpPr txBox="1"/>
          <p:nvPr/>
        </p:nvSpPr>
        <p:spPr>
          <a:xfrm>
            <a:off x="254317" y="106884"/>
            <a:ext cx="8093365" cy="76352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smtClean="0">
                <a:solidFill>
                  <a:schemeClr val="bg1"/>
                </a:solidFill>
                <a:latin typeface="Berlin Sans FB Demi" panose="020E0802020502020306" pitchFamily="34" charset="0"/>
              </a:rPr>
              <a:t>1. Proses </a:t>
            </a:r>
            <a:r>
              <a:rPr lang="en-US" sz="3600" dirty="0" err="1" smtClean="0">
                <a:solidFill>
                  <a:schemeClr val="bg1"/>
                </a:solidFill>
                <a:latin typeface="Berlin Sans FB Demi" panose="020E0802020502020306" pitchFamily="34" charset="0"/>
              </a:rPr>
              <a:t>Sulfat</a:t>
            </a:r>
            <a:r>
              <a:rPr lang="en-US" sz="3600" dirty="0" smtClean="0">
                <a:solidFill>
                  <a:schemeClr val="bg1"/>
                </a:solidFill>
                <a:latin typeface="Berlin Sans FB Demi" panose="020E0802020502020306" pitchFamily="34" charset="0"/>
              </a:rPr>
              <a:t>/Kraft</a:t>
            </a:r>
            <a:endParaRPr lang="en-US" sz="3600" dirty="0">
              <a:solidFill>
                <a:schemeClr val="bg1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1048629" name="Content Placeholder 36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altLang="zh-CN" dirty="0" err="1" smtClean="0"/>
              <a:t>larutan</a:t>
            </a:r>
            <a:r>
              <a:rPr lang="en-US" altLang="zh-CN" dirty="0" smtClean="0"/>
              <a:t> </a:t>
            </a:r>
            <a:r>
              <a:rPr lang="en-US" altLang="zh-CN" dirty="0" err="1"/>
              <a:t>pemasak</a:t>
            </a:r>
            <a:r>
              <a:rPr lang="en-US" altLang="zh-CN" dirty="0"/>
              <a:t> Na</a:t>
            </a:r>
            <a:r>
              <a:rPr lang="en-US" altLang="zh-CN" sz="1600" dirty="0"/>
              <a:t>2</a:t>
            </a:r>
            <a:r>
              <a:rPr lang="en-US" altLang="zh-CN" dirty="0"/>
              <a:t>CO</a:t>
            </a:r>
            <a:r>
              <a:rPr lang="en-US" altLang="zh-CN" sz="1600" dirty="0"/>
              <a:t>3</a:t>
            </a:r>
            <a:r>
              <a:rPr lang="en-US" altLang="zh-CN" sz="4800" dirty="0"/>
              <a:t>,</a:t>
            </a:r>
            <a:r>
              <a:rPr lang="en-US" altLang="zh-CN" dirty="0"/>
              <a:t> </a:t>
            </a:r>
            <a:r>
              <a:rPr lang="en-US" altLang="zh-CN" dirty="0" err="1"/>
              <a:t>NaOH</a:t>
            </a:r>
            <a:r>
              <a:rPr lang="en-US" altLang="zh-CN" dirty="0"/>
              <a:t>, </a:t>
            </a:r>
            <a:r>
              <a:rPr lang="en-US" altLang="zh-CN" dirty="0" err="1"/>
              <a:t>dan</a:t>
            </a:r>
            <a:r>
              <a:rPr lang="en-US" altLang="zh-CN" dirty="0"/>
              <a:t> Na</a:t>
            </a:r>
            <a:r>
              <a:rPr lang="en-US" altLang="zh-CN" sz="1600" dirty="0"/>
              <a:t>2</a:t>
            </a:r>
            <a:r>
              <a:rPr lang="en-US" altLang="zh-CN" dirty="0"/>
              <a:t>S</a:t>
            </a:r>
          </a:p>
          <a:p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hampir</a:t>
            </a:r>
            <a:r>
              <a:rPr lang="en-US" dirty="0" smtClean="0"/>
              <a:t> </a:t>
            </a: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kayu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non </a:t>
            </a:r>
            <a:r>
              <a:rPr lang="en-US" dirty="0" err="1" smtClean="0"/>
              <a:t>kayu</a:t>
            </a:r>
            <a:r>
              <a:rPr lang="en-US" dirty="0" smtClean="0"/>
              <a:t>, </a:t>
            </a:r>
            <a:r>
              <a:rPr lang="en-US" dirty="0" err="1" smtClean="0"/>
              <a:t>baik</a:t>
            </a:r>
            <a:r>
              <a:rPr lang="en-US" dirty="0" smtClean="0"/>
              <a:t> </a:t>
            </a:r>
            <a:r>
              <a:rPr lang="en-US" dirty="0" err="1" smtClean="0"/>
              <a:t>kayu</a:t>
            </a:r>
            <a:r>
              <a:rPr lang="en-US" dirty="0" smtClean="0"/>
              <a:t> </a:t>
            </a:r>
            <a:r>
              <a:rPr lang="en-US" dirty="0" err="1" smtClean="0"/>
              <a:t>lunak</a:t>
            </a:r>
            <a:r>
              <a:rPr lang="en-US" dirty="0" smtClean="0"/>
              <a:t> </a:t>
            </a:r>
            <a:r>
              <a:rPr lang="en-US" dirty="0" err="1" smtClean="0"/>
              <a:t>ataupun</a:t>
            </a:r>
            <a:r>
              <a:rPr lang="en-US" dirty="0" smtClean="0"/>
              <a:t> </a:t>
            </a:r>
            <a:r>
              <a:rPr lang="en-US" dirty="0" err="1" smtClean="0"/>
              <a:t>keras</a:t>
            </a:r>
            <a:r>
              <a:rPr lang="en-US" dirty="0" smtClean="0"/>
              <a:t>.</a:t>
            </a:r>
          </a:p>
          <a:p>
            <a:r>
              <a:rPr lang="en-US" dirty="0" smtClean="0"/>
              <a:t>Pulp yang </a:t>
            </a:r>
            <a:r>
              <a:rPr lang="en-US" dirty="0" err="1" smtClean="0"/>
              <a:t>dihasilkan</a:t>
            </a:r>
            <a:r>
              <a:rPr lang="en-US" dirty="0" smtClean="0"/>
              <a:t> </a:t>
            </a:r>
            <a:r>
              <a:rPr lang="en-US" dirty="0" err="1" smtClean="0"/>
              <a:t>berwarna</a:t>
            </a:r>
            <a:r>
              <a:rPr lang="en-US" dirty="0" smtClean="0"/>
              <a:t> </a:t>
            </a:r>
            <a:r>
              <a:rPr lang="en-US" dirty="0" err="1" smtClean="0"/>
              <a:t>coklat</a:t>
            </a:r>
            <a:r>
              <a:rPr lang="en-US" dirty="0" smtClean="0"/>
              <a:t>, </a:t>
            </a:r>
            <a:r>
              <a:rPr lang="en-US" dirty="0" err="1" smtClean="0"/>
              <a:t>namun</a:t>
            </a:r>
            <a:r>
              <a:rPr lang="en-US" dirty="0" smtClean="0"/>
              <a:t> </a:t>
            </a:r>
            <a:r>
              <a:rPr lang="en-US" dirty="0" err="1" smtClean="0"/>
              <a:t>mudah</a:t>
            </a:r>
            <a:r>
              <a:rPr lang="en-US" dirty="0" smtClean="0"/>
              <a:t> </a:t>
            </a:r>
            <a:r>
              <a:rPr lang="en-US" dirty="0" err="1" smtClean="0"/>
              <a:t>diputihkan</a:t>
            </a:r>
            <a:r>
              <a:rPr lang="en-US" dirty="0" smtClean="0"/>
              <a:t> (bleaching)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kuat</a:t>
            </a:r>
            <a:r>
              <a:rPr lang="en-US" dirty="0" smtClean="0"/>
              <a:t>,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pembuatan</a:t>
            </a:r>
            <a:r>
              <a:rPr lang="en-US" dirty="0" smtClean="0"/>
              <a:t> </a:t>
            </a:r>
            <a:r>
              <a:rPr lang="en-US" dirty="0" err="1" smtClean="0"/>
              <a:t>kertas</a:t>
            </a:r>
            <a:r>
              <a:rPr lang="en-US" dirty="0" smtClean="0"/>
              <a:t> semen,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kemasan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3" name="Title 1"/>
          <p:cNvSpPr txBox="1"/>
          <p:nvPr/>
        </p:nvSpPr>
        <p:spPr>
          <a:xfrm>
            <a:off x="254317" y="106884"/>
            <a:ext cx="8093365" cy="76352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smtClean="0">
                <a:solidFill>
                  <a:schemeClr val="bg1"/>
                </a:solidFill>
                <a:latin typeface="Berlin Sans FB Demi" panose="020E0802020502020306" pitchFamily="34" charset="0"/>
              </a:rPr>
              <a:t>1. Proses </a:t>
            </a:r>
            <a:r>
              <a:rPr lang="en-US" sz="3600" dirty="0" err="1" smtClean="0">
                <a:solidFill>
                  <a:schemeClr val="bg1"/>
                </a:solidFill>
                <a:latin typeface="Berlin Sans FB Demi" panose="020E0802020502020306" pitchFamily="34" charset="0"/>
              </a:rPr>
              <a:t>Sulfat</a:t>
            </a:r>
            <a:r>
              <a:rPr lang="en-US" sz="3600" dirty="0" smtClean="0">
                <a:solidFill>
                  <a:schemeClr val="bg1"/>
                </a:solidFill>
                <a:latin typeface="Berlin Sans FB Demi" panose="020E0802020502020306" pitchFamily="34" charset="0"/>
              </a:rPr>
              <a:t>/Kraft</a:t>
            </a:r>
            <a:endParaRPr lang="en-US" sz="3600" dirty="0">
              <a:solidFill>
                <a:schemeClr val="bg1"/>
              </a:solidFill>
              <a:latin typeface="Berlin Sans FB Demi" panose="020E0802020502020306" pitchFamily="34" charset="0"/>
            </a:endParaRPr>
          </a:p>
        </p:txBody>
      </p:sp>
      <p:graphicFrame>
        <p:nvGraphicFramePr>
          <p:cNvPr id="4194305" name="Content Placeholder 3"/>
          <p:cNvGraphicFramePr>
            <a:graphicFrameLocks noGrp="1"/>
          </p:cNvGraphicFramePr>
          <p:nvPr>
            <p:ph idx="1"/>
          </p:nvPr>
        </p:nvGraphicFramePr>
        <p:xfrm>
          <a:off x="254317" y="1085850"/>
          <a:ext cx="8770937" cy="369357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838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5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294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790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No.</a:t>
                      </a:r>
                    </a:p>
                  </a:txBody>
                  <a:tcPr marL="76268" marR="76268" marT="45729" marB="4572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Keuntungan</a:t>
                      </a:r>
                      <a:endParaRPr lang="en-US" sz="2000" dirty="0"/>
                    </a:p>
                  </a:txBody>
                  <a:tcPr marL="76268" marR="76268" marT="45729" marB="4572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Kerugian</a:t>
                      </a:r>
                      <a:endParaRPr lang="en-US" sz="2000" dirty="0"/>
                    </a:p>
                  </a:txBody>
                  <a:tcPr marL="76268" marR="76268" marT="45729" marB="45729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8918">
                <a:tc>
                  <a:txBody>
                    <a:bodyPr/>
                    <a:lstStyle/>
                    <a:p>
                      <a:r>
                        <a:rPr lang="en-US" sz="1800" dirty="0"/>
                        <a:t>1.</a:t>
                      </a:r>
                    </a:p>
                  </a:txBody>
                  <a:tcPr marL="76268" marR="76268" marT="45729" marB="45729"/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Selektifitas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delignifikasi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lebih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tinggi</a:t>
                      </a:r>
                      <a:r>
                        <a:rPr lang="en-US" sz="1800" dirty="0"/>
                        <a:t>, </a:t>
                      </a:r>
                      <a:r>
                        <a:rPr lang="en-US" sz="1800" dirty="0" err="1"/>
                        <a:t>mampu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menyisihkan</a:t>
                      </a:r>
                      <a:r>
                        <a:rPr lang="en-US" sz="1800" dirty="0"/>
                        <a:t> 80% lignin </a:t>
                      </a:r>
                      <a:r>
                        <a:rPr lang="en-US" sz="1800" dirty="0" err="1"/>
                        <a:t>dalam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kayu</a:t>
                      </a:r>
                      <a:endParaRPr lang="en-US" sz="1800" dirty="0"/>
                    </a:p>
                  </a:txBody>
                  <a:tcPr marL="76268" marR="76268" marT="45729" marB="45729"/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Rendemen</a:t>
                      </a:r>
                      <a:r>
                        <a:rPr lang="en-US" sz="1800" dirty="0"/>
                        <a:t> pulp </a:t>
                      </a:r>
                      <a:r>
                        <a:rPr lang="en-US" sz="1800" dirty="0" err="1"/>
                        <a:t>rendah</a:t>
                      </a:r>
                      <a:r>
                        <a:rPr lang="en-US" sz="1800" dirty="0"/>
                        <a:t> (45-50%)</a:t>
                      </a:r>
                    </a:p>
                  </a:txBody>
                  <a:tcPr marL="76268" marR="76268" marT="45729" marB="4572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3420">
                <a:tc>
                  <a:txBody>
                    <a:bodyPr/>
                    <a:lstStyle/>
                    <a:p>
                      <a:r>
                        <a:rPr lang="en-US" sz="1800" dirty="0"/>
                        <a:t>2.</a:t>
                      </a:r>
                    </a:p>
                  </a:txBody>
                  <a:tcPr marL="76268" marR="76268" marT="45729" marB="45729"/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Sifat-sifat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kekuatan</a:t>
                      </a:r>
                      <a:r>
                        <a:rPr lang="en-US" sz="1800" dirty="0"/>
                        <a:t> pulp </a:t>
                      </a:r>
                      <a:r>
                        <a:rPr lang="en-US" sz="1800" dirty="0" err="1"/>
                        <a:t>lebih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 smtClean="0"/>
                        <a:t>baik</a:t>
                      </a:r>
                      <a:endParaRPr lang="en-US" sz="1800" dirty="0"/>
                    </a:p>
                  </a:txBody>
                  <a:tcPr marL="76268" marR="76268" marT="45729" marB="45729"/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Warna</a:t>
                      </a:r>
                      <a:r>
                        <a:rPr lang="en-US" sz="1800" baseline="0" dirty="0"/>
                        <a:t> pulp </a:t>
                      </a:r>
                      <a:r>
                        <a:rPr lang="en-US" sz="1800" baseline="0" dirty="0" err="1"/>
                        <a:t>gelap</a:t>
                      </a:r>
                      <a:endParaRPr lang="en-US" sz="1800" dirty="0"/>
                    </a:p>
                  </a:txBody>
                  <a:tcPr marL="76268" marR="76268" marT="45729" marB="4572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8918">
                <a:tc>
                  <a:txBody>
                    <a:bodyPr/>
                    <a:lstStyle/>
                    <a:p>
                      <a:r>
                        <a:rPr lang="en-US" sz="1800" dirty="0"/>
                        <a:t>3.</a:t>
                      </a:r>
                    </a:p>
                  </a:txBody>
                  <a:tcPr marL="76268" marR="76268" marT="45729" marB="45729"/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Pemulihan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bahan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kimia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lebih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sederhana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dan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ekonomis</a:t>
                      </a:r>
                      <a:endParaRPr lang="en-US" sz="1800" dirty="0"/>
                    </a:p>
                  </a:txBody>
                  <a:tcPr marL="76268" marR="76268" marT="45729" marB="45729"/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Memerlukan</a:t>
                      </a:r>
                      <a:r>
                        <a:rPr lang="en-US" sz="1800" dirty="0"/>
                        <a:t> proses bleaching yang </a:t>
                      </a:r>
                      <a:r>
                        <a:rPr lang="en-US" sz="1800" dirty="0" err="1"/>
                        <a:t>sangat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efisien</a:t>
                      </a:r>
                      <a:endParaRPr lang="en-US" sz="1800" dirty="0"/>
                    </a:p>
                  </a:txBody>
                  <a:tcPr marL="76268" marR="76268" marT="45729" marB="4572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8918">
                <a:tc>
                  <a:txBody>
                    <a:bodyPr/>
                    <a:lstStyle/>
                    <a:p>
                      <a:r>
                        <a:rPr lang="en-US" sz="1800" dirty="0"/>
                        <a:t>4.</a:t>
                      </a:r>
                    </a:p>
                  </a:txBody>
                  <a:tcPr marL="76268" marR="76268" marT="45729" marB="45729"/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Bahan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baku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 smtClean="0"/>
                        <a:t>bisa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/>
                        <a:t>dari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berbagai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jenis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kayu</a:t>
                      </a:r>
                      <a:r>
                        <a:rPr lang="en-US" sz="1800" dirty="0"/>
                        <a:t>, </a:t>
                      </a:r>
                      <a:r>
                        <a:rPr lang="en-US" sz="1800" dirty="0" err="1"/>
                        <a:t>termasuk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kayu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baseline="0" dirty="0" err="1"/>
                        <a:t>lunak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baseline="0" dirty="0" err="1"/>
                        <a:t>dan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baseline="0" dirty="0" err="1"/>
                        <a:t>kayu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baseline="0" dirty="0" err="1"/>
                        <a:t>keras</a:t>
                      </a:r>
                      <a:endParaRPr lang="en-US" sz="1800" dirty="0"/>
                    </a:p>
                  </a:txBody>
                  <a:tcPr marL="76268" marR="76268" marT="45729" marB="45729"/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Dapat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menimbulkan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pencemaran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seperti</a:t>
                      </a:r>
                      <a:r>
                        <a:rPr lang="en-US" sz="1800" dirty="0"/>
                        <a:t> gas </a:t>
                      </a:r>
                      <a:r>
                        <a:rPr lang="en-US" sz="1800" dirty="0" err="1"/>
                        <a:t>berbau</a:t>
                      </a:r>
                      <a:r>
                        <a:rPr lang="en-US" sz="1800" dirty="0"/>
                        <a:t> yang </a:t>
                      </a:r>
                      <a:r>
                        <a:rPr lang="en-US" sz="1800" dirty="0" err="1"/>
                        <a:t>disebabkan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oleh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belerang</a:t>
                      </a:r>
                      <a:endParaRPr lang="en-US" sz="1800" dirty="0"/>
                    </a:p>
                  </a:txBody>
                  <a:tcPr marL="76268" marR="76268" marT="45729" marB="4572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3"/>
          <p:cNvGrpSpPr/>
          <p:nvPr/>
        </p:nvGrpSpPr>
        <p:grpSpPr>
          <a:xfrm>
            <a:off x="768667" y="77182"/>
            <a:ext cx="7651433" cy="4987925"/>
            <a:chOff x="947738" y="306388"/>
            <a:chExt cx="9042171" cy="6453187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048637" name="Oval 4"/>
            <p:cNvSpPr/>
            <p:nvPr/>
          </p:nvSpPr>
          <p:spPr>
            <a:xfrm>
              <a:off x="3910013" y="306388"/>
              <a:ext cx="2411412" cy="57308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err="1"/>
                <a:t>Kayu</a:t>
              </a:r>
              <a:r>
                <a:rPr lang="en-US" sz="1400" dirty="0"/>
                <a:t> </a:t>
              </a:r>
            </a:p>
          </p:txBody>
        </p:sp>
        <p:sp>
          <p:nvSpPr>
            <p:cNvPr id="1048638" name="Down Arrow 5"/>
            <p:cNvSpPr/>
            <p:nvPr/>
          </p:nvSpPr>
          <p:spPr>
            <a:xfrm>
              <a:off x="5002213" y="879475"/>
              <a:ext cx="225425" cy="265113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400"/>
            </a:p>
          </p:txBody>
        </p:sp>
        <p:sp>
          <p:nvSpPr>
            <p:cNvPr id="1048639" name="Rectangle 6"/>
            <p:cNvSpPr/>
            <p:nvPr/>
          </p:nvSpPr>
          <p:spPr>
            <a:xfrm>
              <a:off x="3803650" y="1144588"/>
              <a:ext cx="2624138" cy="431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err="1"/>
                <a:t>Dipotong</a:t>
              </a:r>
              <a:r>
                <a:rPr lang="en-US" sz="1400" dirty="0"/>
                <a:t> </a:t>
              </a:r>
              <a:r>
                <a:rPr lang="en-US" sz="1400" dirty="0" err="1"/>
                <a:t>kecil</a:t>
              </a:r>
              <a:r>
                <a:rPr lang="en-US" sz="1400" dirty="0"/>
                <a:t> (chip)</a:t>
              </a:r>
            </a:p>
          </p:txBody>
        </p:sp>
        <p:sp>
          <p:nvSpPr>
            <p:cNvPr id="1048640" name="Down Arrow 7"/>
            <p:cNvSpPr/>
            <p:nvPr/>
          </p:nvSpPr>
          <p:spPr>
            <a:xfrm>
              <a:off x="4986338" y="1616075"/>
              <a:ext cx="225425" cy="265113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400"/>
            </a:p>
          </p:txBody>
        </p:sp>
        <p:sp>
          <p:nvSpPr>
            <p:cNvPr id="1048641" name="Rectangle 8"/>
            <p:cNvSpPr/>
            <p:nvPr/>
          </p:nvSpPr>
          <p:spPr>
            <a:xfrm>
              <a:off x="3803650" y="1879600"/>
              <a:ext cx="2624138" cy="32226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err="1"/>
                <a:t>Diayak</a:t>
              </a:r>
              <a:r>
                <a:rPr lang="en-US" sz="1400" dirty="0"/>
                <a:t> </a:t>
              </a:r>
            </a:p>
          </p:txBody>
        </p:sp>
        <p:sp>
          <p:nvSpPr>
            <p:cNvPr id="1048642" name="Down Arrow 9"/>
            <p:cNvSpPr/>
            <p:nvPr/>
          </p:nvSpPr>
          <p:spPr>
            <a:xfrm>
              <a:off x="4962525" y="2225675"/>
              <a:ext cx="225425" cy="265113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400"/>
            </a:p>
          </p:txBody>
        </p:sp>
        <p:sp>
          <p:nvSpPr>
            <p:cNvPr id="1048643" name="Rectangle 10"/>
            <p:cNvSpPr/>
            <p:nvPr/>
          </p:nvSpPr>
          <p:spPr>
            <a:xfrm>
              <a:off x="3803650" y="2508250"/>
              <a:ext cx="2524125" cy="4508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err="1"/>
                <a:t>Dipanaskan</a:t>
              </a:r>
              <a:r>
                <a:rPr lang="en-US" sz="1400" dirty="0"/>
                <a:t> </a:t>
              </a:r>
              <a:r>
                <a:rPr lang="en-US" sz="1400" dirty="0" err="1"/>
                <a:t>dan</a:t>
              </a:r>
              <a:r>
                <a:rPr lang="en-US" sz="1400" dirty="0"/>
                <a:t> </a:t>
              </a:r>
              <a:r>
                <a:rPr lang="en-US" sz="1400" dirty="0" err="1"/>
                <a:t>diaduk</a:t>
              </a:r>
              <a:r>
                <a:rPr lang="en-US" sz="1400" dirty="0"/>
                <a:t> </a:t>
              </a:r>
              <a:r>
                <a:rPr lang="en-US" sz="1400" dirty="0" err="1"/>
                <a:t>didalam</a:t>
              </a:r>
              <a:r>
                <a:rPr lang="en-US" sz="1400" dirty="0"/>
                <a:t> digester </a:t>
              </a:r>
            </a:p>
          </p:txBody>
        </p:sp>
        <p:sp>
          <p:nvSpPr>
            <p:cNvPr id="1048644" name="Right Arrow 11"/>
            <p:cNvSpPr/>
            <p:nvPr/>
          </p:nvSpPr>
          <p:spPr>
            <a:xfrm>
              <a:off x="6448425" y="2686050"/>
              <a:ext cx="384175" cy="28733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400"/>
            </a:p>
          </p:txBody>
        </p:sp>
        <p:sp>
          <p:nvSpPr>
            <p:cNvPr id="1048645" name="Rounded Rectangle 12"/>
            <p:cNvSpPr/>
            <p:nvPr/>
          </p:nvSpPr>
          <p:spPr>
            <a:xfrm>
              <a:off x="6813550" y="2622550"/>
              <a:ext cx="1100138" cy="57467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err="1"/>
                <a:t>Tekanan</a:t>
              </a:r>
              <a:r>
                <a:rPr lang="en-US" sz="1400" dirty="0"/>
                <a:t> 110 </a:t>
              </a:r>
              <a:r>
                <a:rPr lang="en-US" sz="1400" dirty="0" err="1"/>
                <a:t>lb</a:t>
              </a:r>
              <a:r>
                <a:rPr lang="en-US" sz="1400" dirty="0"/>
                <a:t>/in</a:t>
              </a:r>
            </a:p>
          </p:txBody>
        </p:sp>
        <p:sp>
          <p:nvSpPr>
            <p:cNvPr id="1048646" name="Down Arrow 13"/>
            <p:cNvSpPr/>
            <p:nvPr/>
          </p:nvSpPr>
          <p:spPr>
            <a:xfrm>
              <a:off x="4949825" y="2952750"/>
              <a:ext cx="225425" cy="265113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400"/>
            </a:p>
          </p:txBody>
        </p:sp>
        <p:sp>
          <p:nvSpPr>
            <p:cNvPr id="1048647" name="Rectangle 14"/>
            <p:cNvSpPr/>
            <p:nvPr/>
          </p:nvSpPr>
          <p:spPr>
            <a:xfrm>
              <a:off x="3749675" y="3230563"/>
              <a:ext cx="2624138" cy="57626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err="1"/>
                <a:t>Dicuci</a:t>
              </a:r>
              <a:r>
                <a:rPr lang="en-US" sz="1400" dirty="0"/>
                <a:t> di </a:t>
              </a:r>
              <a:r>
                <a:rPr lang="en-US" sz="1400" dirty="0" err="1"/>
                <a:t>dalam</a:t>
              </a:r>
              <a:r>
                <a:rPr lang="en-US" sz="1400" dirty="0"/>
                <a:t> </a:t>
              </a:r>
              <a:r>
                <a:rPr lang="en-US" sz="1400" dirty="0" err="1"/>
                <a:t>tanki</a:t>
              </a:r>
              <a:endParaRPr lang="en-US" sz="1400" dirty="0"/>
            </a:p>
          </p:txBody>
        </p:sp>
        <p:sp>
          <p:nvSpPr>
            <p:cNvPr id="1048648" name="Right Arrow 15"/>
            <p:cNvSpPr/>
            <p:nvPr/>
          </p:nvSpPr>
          <p:spPr>
            <a:xfrm>
              <a:off x="6380163" y="3400425"/>
              <a:ext cx="385762" cy="28733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400"/>
            </a:p>
          </p:txBody>
        </p:sp>
        <p:sp>
          <p:nvSpPr>
            <p:cNvPr id="1048649" name="Rounded Rectangle 16"/>
            <p:cNvSpPr/>
            <p:nvPr/>
          </p:nvSpPr>
          <p:spPr>
            <a:xfrm>
              <a:off x="6765925" y="3351213"/>
              <a:ext cx="1476375" cy="37465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/>
                <a:t>Liquor </a:t>
              </a:r>
            </a:p>
          </p:txBody>
        </p:sp>
        <p:sp>
          <p:nvSpPr>
            <p:cNvPr id="1048650" name="Down Arrow 17"/>
            <p:cNvSpPr/>
            <p:nvPr/>
          </p:nvSpPr>
          <p:spPr>
            <a:xfrm>
              <a:off x="4889500" y="3805238"/>
              <a:ext cx="225425" cy="26511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400"/>
            </a:p>
          </p:txBody>
        </p:sp>
        <p:sp>
          <p:nvSpPr>
            <p:cNvPr id="1048651" name="Rectangle 18"/>
            <p:cNvSpPr/>
            <p:nvPr/>
          </p:nvSpPr>
          <p:spPr>
            <a:xfrm>
              <a:off x="3770313" y="4049713"/>
              <a:ext cx="2624137" cy="3111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/>
                <a:t>Pulp </a:t>
              </a:r>
            </a:p>
          </p:txBody>
        </p:sp>
        <p:sp>
          <p:nvSpPr>
            <p:cNvPr id="1048652" name="Down Arrow 19"/>
            <p:cNvSpPr/>
            <p:nvPr/>
          </p:nvSpPr>
          <p:spPr>
            <a:xfrm>
              <a:off x="4903788" y="4322763"/>
              <a:ext cx="225425" cy="26511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400"/>
            </a:p>
          </p:txBody>
        </p:sp>
        <p:sp>
          <p:nvSpPr>
            <p:cNvPr id="1048653" name="Rectangle 20"/>
            <p:cNvSpPr/>
            <p:nvPr/>
          </p:nvSpPr>
          <p:spPr>
            <a:xfrm>
              <a:off x="3754438" y="4587875"/>
              <a:ext cx="2655887" cy="53022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err="1"/>
                <a:t>Dicuci</a:t>
              </a:r>
              <a:r>
                <a:rPr lang="en-US" sz="1400" dirty="0"/>
                <a:t> </a:t>
              </a:r>
              <a:r>
                <a:rPr lang="en-US" sz="1400" dirty="0" err="1"/>
                <a:t>dan</a:t>
              </a:r>
              <a:r>
                <a:rPr lang="en-US" sz="1400" dirty="0"/>
                <a:t> </a:t>
              </a:r>
              <a:r>
                <a:rPr lang="en-US" sz="1400" dirty="0" err="1"/>
                <a:t>disaring</a:t>
              </a:r>
              <a:r>
                <a:rPr lang="en-US" sz="1400" dirty="0"/>
                <a:t> </a:t>
              </a:r>
              <a:r>
                <a:rPr lang="en-US" sz="1400" dirty="0" err="1"/>
                <a:t>pada</a:t>
              </a:r>
              <a:r>
                <a:rPr lang="en-US" sz="1400" dirty="0"/>
                <a:t> </a:t>
              </a:r>
              <a:r>
                <a:rPr lang="en-US" sz="1400" dirty="0" err="1"/>
                <a:t>rotaty</a:t>
              </a:r>
              <a:r>
                <a:rPr lang="en-US" sz="1400" dirty="0"/>
                <a:t> drum filter </a:t>
              </a:r>
            </a:p>
          </p:txBody>
        </p:sp>
        <p:sp>
          <p:nvSpPr>
            <p:cNvPr id="1048654" name="Down Arrow 21"/>
            <p:cNvSpPr/>
            <p:nvPr/>
          </p:nvSpPr>
          <p:spPr>
            <a:xfrm>
              <a:off x="4849813" y="5118100"/>
              <a:ext cx="225425" cy="265113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400"/>
            </a:p>
          </p:txBody>
        </p:sp>
        <p:sp>
          <p:nvSpPr>
            <p:cNvPr id="1048655" name="Rectangle 22"/>
            <p:cNvSpPr/>
            <p:nvPr/>
          </p:nvSpPr>
          <p:spPr>
            <a:xfrm>
              <a:off x="3757613" y="5378450"/>
              <a:ext cx="2622550" cy="30956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err="1"/>
                <a:t>Diputihkan</a:t>
              </a:r>
              <a:r>
                <a:rPr lang="en-US" sz="1400" dirty="0"/>
                <a:t>  </a:t>
              </a:r>
            </a:p>
          </p:txBody>
        </p:sp>
        <p:sp>
          <p:nvSpPr>
            <p:cNvPr id="1048656" name="Left Arrow 23"/>
            <p:cNvSpPr/>
            <p:nvPr/>
          </p:nvSpPr>
          <p:spPr>
            <a:xfrm>
              <a:off x="6367463" y="5365750"/>
              <a:ext cx="354012" cy="309563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400"/>
            </a:p>
          </p:txBody>
        </p:sp>
        <p:sp>
          <p:nvSpPr>
            <p:cNvPr id="1048657" name="Oval 24"/>
            <p:cNvSpPr/>
            <p:nvPr/>
          </p:nvSpPr>
          <p:spPr>
            <a:xfrm>
              <a:off x="6791037" y="5252363"/>
              <a:ext cx="1543050" cy="53498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err="1"/>
                <a:t>Kalsium</a:t>
              </a:r>
              <a:r>
                <a:rPr lang="en-US" sz="1400" dirty="0"/>
                <a:t> </a:t>
              </a:r>
              <a:r>
                <a:rPr lang="en-US" sz="1400" dirty="0" err="1"/>
                <a:t>hipoklorit</a:t>
              </a:r>
              <a:r>
                <a:rPr lang="en-US" sz="1400" dirty="0"/>
                <a:t>  </a:t>
              </a:r>
            </a:p>
          </p:txBody>
        </p:sp>
        <p:sp>
          <p:nvSpPr>
            <p:cNvPr id="1048658" name="Down Arrow 25"/>
            <p:cNvSpPr/>
            <p:nvPr/>
          </p:nvSpPr>
          <p:spPr>
            <a:xfrm>
              <a:off x="4889500" y="5694363"/>
              <a:ext cx="225425" cy="26511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400"/>
            </a:p>
          </p:txBody>
        </p:sp>
        <p:sp>
          <p:nvSpPr>
            <p:cNvPr id="1048659" name="Rectangle 26"/>
            <p:cNvSpPr/>
            <p:nvPr/>
          </p:nvSpPr>
          <p:spPr>
            <a:xfrm>
              <a:off x="3743325" y="5933242"/>
              <a:ext cx="2624137" cy="30956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err="1"/>
                <a:t>Dinetralkan</a:t>
              </a:r>
              <a:r>
                <a:rPr lang="en-US" sz="1400" dirty="0"/>
                <a:t>   </a:t>
              </a:r>
            </a:p>
          </p:txBody>
        </p:sp>
        <p:sp>
          <p:nvSpPr>
            <p:cNvPr id="1048660" name="Oval 27"/>
            <p:cNvSpPr/>
            <p:nvPr/>
          </p:nvSpPr>
          <p:spPr>
            <a:xfrm>
              <a:off x="947738" y="5861050"/>
              <a:ext cx="2411412" cy="5365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err="1"/>
                <a:t>CaO</a:t>
              </a:r>
              <a:r>
                <a:rPr lang="en-US" sz="1400" dirty="0"/>
                <a:t> </a:t>
              </a:r>
              <a:r>
                <a:rPr lang="en-US" sz="1400" dirty="0" err="1"/>
                <a:t>atau</a:t>
              </a:r>
              <a:r>
                <a:rPr lang="en-US" sz="1400" dirty="0"/>
                <a:t> </a:t>
              </a:r>
              <a:r>
                <a:rPr lang="en-US" sz="1400" dirty="0" err="1"/>
                <a:t>NaoH</a:t>
              </a:r>
              <a:endParaRPr lang="en-US" sz="1400" dirty="0"/>
            </a:p>
          </p:txBody>
        </p:sp>
        <p:sp>
          <p:nvSpPr>
            <p:cNvPr id="1048661" name="Right Arrow 28"/>
            <p:cNvSpPr/>
            <p:nvPr/>
          </p:nvSpPr>
          <p:spPr>
            <a:xfrm>
              <a:off x="3359150" y="5984875"/>
              <a:ext cx="384175" cy="28892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400"/>
            </a:p>
          </p:txBody>
        </p:sp>
        <p:sp>
          <p:nvSpPr>
            <p:cNvPr id="1048662" name="Down Arrow 29"/>
            <p:cNvSpPr/>
            <p:nvPr/>
          </p:nvSpPr>
          <p:spPr>
            <a:xfrm>
              <a:off x="4932500" y="6225421"/>
              <a:ext cx="225425" cy="25082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400"/>
            </a:p>
          </p:txBody>
        </p:sp>
        <p:sp>
          <p:nvSpPr>
            <p:cNvPr id="1048663" name="Rectangle 30"/>
            <p:cNvSpPr/>
            <p:nvPr/>
          </p:nvSpPr>
          <p:spPr>
            <a:xfrm>
              <a:off x="3786325" y="6465888"/>
              <a:ext cx="2624137" cy="29368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err="1"/>
                <a:t>Dicuci</a:t>
              </a:r>
              <a:r>
                <a:rPr lang="en-US" sz="1400" dirty="0"/>
                <a:t>, </a:t>
              </a:r>
              <a:r>
                <a:rPr lang="en-US" sz="1400" dirty="0" err="1"/>
                <a:t>dikeringkan</a:t>
              </a:r>
              <a:r>
                <a:rPr lang="en-US" sz="1400" dirty="0"/>
                <a:t>    </a:t>
              </a:r>
            </a:p>
          </p:txBody>
        </p:sp>
        <p:sp>
          <p:nvSpPr>
            <p:cNvPr id="1048664" name="Right Arrow 31"/>
            <p:cNvSpPr/>
            <p:nvPr/>
          </p:nvSpPr>
          <p:spPr>
            <a:xfrm>
              <a:off x="8250238" y="3402013"/>
              <a:ext cx="384175" cy="28733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400"/>
            </a:p>
          </p:txBody>
        </p:sp>
        <p:sp>
          <p:nvSpPr>
            <p:cNvPr id="1048665" name="Rectangle 32"/>
            <p:cNvSpPr/>
            <p:nvPr/>
          </p:nvSpPr>
          <p:spPr>
            <a:xfrm>
              <a:off x="8626475" y="3341688"/>
              <a:ext cx="1363434" cy="38417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/>
                <a:t>Recovery 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836</Words>
  <Application>Microsoft Office PowerPoint</Application>
  <PresentationFormat>On-screen Show (16:9)</PresentationFormat>
  <Paragraphs>139</Paragraphs>
  <Slides>19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宋体</vt:lpstr>
      <vt:lpstr>Arial</vt:lpstr>
      <vt:lpstr>Arial Narrow</vt:lpstr>
      <vt:lpstr>Berlin Sans FB Demi</vt:lpstr>
      <vt:lpstr>Calibri</vt:lpstr>
      <vt:lpstr>Source Sans Pro</vt:lpstr>
      <vt:lpstr>Office Theme</vt:lpstr>
      <vt:lpstr>Pembuatan Pulp Secara Kimia</vt:lpstr>
      <vt:lpstr>Pengertian</vt:lpstr>
      <vt:lpstr>PowerPoint Presentation</vt:lpstr>
      <vt:lpstr>PowerPoint Presentation</vt:lpstr>
      <vt:lpstr>Klasifikasi</vt:lpstr>
      <vt:lpstr>Klasifikasi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2017-08-01T01:40:51Z</dcterms:created>
  <dcterms:modified xsi:type="dcterms:W3CDTF">2022-08-12T01:30:14Z</dcterms:modified>
</cp:coreProperties>
</file>