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6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086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2404110"/>
            <a:ext cx="7477601" cy="16663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Pengertian Reformasi Sektor Publik</a:t>
            </a:r>
            <a:endParaRPr lang="en-US" sz="5249" dirty="0"/>
          </a:p>
        </p:txBody>
      </p:sp>
      <p:sp>
        <p:nvSpPr>
          <p:cNvPr id="6" name="Text 3"/>
          <p:cNvSpPr/>
          <p:nvPr/>
        </p:nvSpPr>
        <p:spPr>
          <a:xfrm>
            <a:off x="833199" y="4403765"/>
            <a:ext cx="74776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Reformasi sektor publik merujuk pada serangkaian upaya untuk meningkatkan efektivitas, transparansi, dan akuntabilitas lembaga-lembaga pemerintah. Hal ini melibatkan restrukturisasi kebijakan, proses, dan sistem yang mengarah pada pelayanan publik yang lebih baik.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483894" y="607576"/>
            <a:ext cx="9320213" cy="137707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22"/>
              </a:lnSpc>
              <a:buNone/>
            </a:pPr>
            <a:r>
              <a:rPr lang="en-US" sz="4338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Latar Belakang Reformasi Sektor Publik</a:t>
            </a:r>
            <a:endParaRPr lang="en-US" sz="4338" dirty="0"/>
          </a:p>
        </p:txBody>
      </p:sp>
      <p:sp>
        <p:nvSpPr>
          <p:cNvPr id="6" name="Shape 3"/>
          <p:cNvSpPr/>
          <p:nvPr/>
        </p:nvSpPr>
        <p:spPr>
          <a:xfrm>
            <a:off x="4792385" y="2315170"/>
            <a:ext cx="44053" cy="5306854"/>
          </a:xfrm>
          <a:prstGeom prst="rect">
            <a:avLst/>
          </a:prstGeom>
          <a:solidFill>
            <a:srgbClr val="CDCDCA"/>
          </a:solidFill>
          <a:ln/>
        </p:spPr>
      </p:sp>
      <p:sp>
        <p:nvSpPr>
          <p:cNvPr id="7" name="Shape 4"/>
          <p:cNvSpPr/>
          <p:nvPr/>
        </p:nvSpPr>
        <p:spPr>
          <a:xfrm>
            <a:off x="5062299" y="2713077"/>
            <a:ext cx="771168" cy="44053"/>
          </a:xfrm>
          <a:prstGeom prst="rect">
            <a:avLst/>
          </a:prstGeom>
          <a:solidFill>
            <a:srgbClr val="CDCDCA"/>
          </a:solidFill>
          <a:ln/>
        </p:spPr>
      </p:sp>
      <p:sp>
        <p:nvSpPr>
          <p:cNvPr id="8" name="Shape 5"/>
          <p:cNvSpPr/>
          <p:nvPr/>
        </p:nvSpPr>
        <p:spPr>
          <a:xfrm>
            <a:off x="4566523" y="2487335"/>
            <a:ext cx="495776" cy="495776"/>
          </a:xfrm>
          <a:prstGeom prst="roundRect">
            <a:avLst>
              <a:gd name="adj" fmla="val 26669"/>
            </a:avLst>
          </a:prstGeom>
          <a:solidFill>
            <a:srgbClr val="E1DBD0"/>
          </a:solidFill>
          <a:ln/>
        </p:spPr>
      </p:sp>
      <p:sp>
        <p:nvSpPr>
          <p:cNvPr id="9" name="Text 6"/>
          <p:cNvSpPr/>
          <p:nvPr/>
        </p:nvSpPr>
        <p:spPr>
          <a:xfrm>
            <a:off x="4718566" y="2528649"/>
            <a:ext cx="191691" cy="41314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53"/>
              </a:lnSpc>
              <a:buNone/>
            </a:pPr>
            <a:r>
              <a:rPr lang="en-US" sz="2603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</a:t>
            </a:r>
            <a:endParaRPr lang="en-US" sz="2603" dirty="0"/>
          </a:p>
        </p:txBody>
      </p:sp>
      <p:sp>
        <p:nvSpPr>
          <p:cNvPr id="10" name="Text 7"/>
          <p:cNvSpPr/>
          <p:nvPr/>
        </p:nvSpPr>
        <p:spPr>
          <a:xfrm>
            <a:off x="6026348" y="2535436"/>
            <a:ext cx="2754511" cy="34432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11"/>
              </a:lnSpc>
              <a:buNone/>
            </a:pPr>
            <a:r>
              <a:rPr lang="en-US" sz="2169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Penyebab</a:t>
            </a:r>
            <a:endParaRPr lang="en-US" sz="2169" dirty="0"/>
          </a:p>
        </p:txBody>
      </p:sp>
      <p:sp>
        <p:nvSpPr>
          <p:cNvPr id="11" name="Text 8"/>
          <p:cNvSpPr/>
          <p:nvPr/>
        </p:nvSpPr>
        <p:spPr>
          <a:xfrm>
            <a:off x="6026348" y="3011924"/>
            <a:ext cx="7777758" cy="705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76"/>
              </a:lnSpc>
              <a:buNone/>
            </a:pPr>
            <a:r>
              <a:rPr lang="en-US" sz="1735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Kurangnya akuntabilitas, korupsi, dan ketidakmampuan lembaga publik dalam memenuhi kebutuhan masyarakat.</a:t>
            </a:r>
            <a:endParaRPr lang="en-US" sz="1735" dirty="0"/>
          </a:p>
        </p:txBody>
      </p:sp>
      <p:sp>
        <p:nvSpPr>
          <p:cNvPr id="12" name="Shape 9"/>
          <p:cNvSpPr/>
          <p:nvPr/>
        </p:nvSpPr>
        <p:spPr>
          <a:xfrm>
            <a:off x="5062299" y="4555450"/>
            <a:ext cx="771168" cy="44053"/>
          </a:xfrm>
          <a:prstGeom prst="rect">
            <a:avLst/>
          </a:prstGeom>
          <a:solidFill>
            <a:srgbClr val="CDCDCA"/>
          </a:solidFill>
          <a:ln/>
        </p:spPr>
      </p:sp>
      <p:sp>
        <p:nvSpPr>
          <p:cNvPr id="13" name="Shape 10"/>
          <p:cNvSpPr/>
          <p:nvPr/>
        </p:nvSpPr>
        <p:spPr>
          <a:xfrm>
            <a:off x="4566523" y="4329708"/>
            <a:ext cx="495776" cy="495776"/>
          </a:xfrm>
          <a:prstGeom prst="roundRect">
            <a:avLst>
              <a:gd name="adj" fmla="val 26669"/>
            </a:avLst>
          </a:prstGeom>
          <a:solidFill>
            <a:srgbClr val="E1DBD0"/>
          </a:solidFill>
          <a:ln/>
        </p:spPr>
      </p:sp>
      <p:sp>
        <p:nvSpPr>
          <p:cNvPr id="14" name="Text 11"/>
          <p:cNvSpPr/>
          <p:nvPr/>
        </p:nvSpPr>
        <p:spPr>
          <a:xfrm>
            <a:off x="4718566" y="4371023"/>
            <a:ext cx="191691" cy="41314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53"/>
              </a:lnSpc>
              <a:buNone/>
            </a:pPr>
            <a:r>
              <a:rPr lang="en-US" sz="2603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2</a:t>
            </a:r>
            <a:endParaRPr lang="en-US" sz="2603" dirty="0"/>
          </a:p>
        </p:txBody>
      </p:sp>
      <p:sp>
        <p:nvSpPr>
          <p:cNvPr id="15" name="Text 12"/>
          <p:cNvSpPr/>
          <p:nvPr/>
        </p:nvSpPr>
        <p:spPr>
          <a:xfrm>
            <a:off x="6026348" y="4377809"/>
            <a:ext cx="2754511" cy="34432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11"/>
              </a:lnSpc>
              <a:buNone/>
            </a:pPr>
            <a:r>
              <a:rPr lang="en-US" sz="2169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Dampak</a:t>
            </a:r>
            <a:endParaRPr lang="en-US" sz="2169" dirty="0"/>
          </a:p>
        </p:txBody>
      </p:sp>
      <p:sp>
        <p:nvSpPr>
          <p:cNvPr id="16" name="Text 13"/>
          <p:cNvSpPr/>
          <p:nvPr/>
        </p:nvSpPr>
        <p:spPr>
          <a:xfrm>
            <a:off x="6026348" y="4854297"/>
            <a:ext cx="7777758" cy="705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76"/>
              </a:lnSpc>
              <a:buNone/>
            </a:pPr>
            <a:r>
              <a:rPr lang="en-US" sz="1735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Terhambatnya pembangunan, ketidakmerataan pelayanan, dan rendahnya kepercayaan masyarakat.</a:t>
            </a:r>
            <a:endParaRPr lang="en-US" sz="1735" dirty="0"/>
          </a:p>
        </p:txBody>
      </p:sp>
      <p:sp>
        <p:nvSpPr>
          <p:cNvPr id="17" name="Shape 14"/>
          <p:cNvSpPr/>
          <p:nvPr/>
        </p:nvSpPr>
        <p:spPr>
          <a:xfrm>
            <a:off x="5062299" y="6397823"/>
            <a:ext cx="771168" cy="44053"/>
          </a:xfrm>
          <a:prstGeom prst="rect">
            <a:avLst/>
          </a:prstGeom>
          <a:solidFill>
            <a:srgbClr val="CDCDCA"/>
          </a:solidFill>
          <a:ln/>
        </p:spPr>
      </p:sp>
      <p:sp>
        <p:nvSpPr>
          <p:cNvPr id="18" name="Shape 15"/>
          <p:cNvSpPr/>
          <p:nvPr/>
        </p:nvSpPr>
        <p:spPr>
          <a:xfrm>
            <a:off x="4566523" y="6172081"/>
            <a:ext cx="495776" cy="495776"/>
          </a:xfrm>
          <a:prstGeom prst="roundRect">
            <a:avLst>
              <a:gd name="adj" fmla="val 26669"/>
            </a:avLst>
          </a:prstGeom>
          <a:solidFill>
            <a:srgbClr val="E1DBD0"/>
          </a:solidFill>
          <a:ln/>
        </p:spPr>
      </p:sp>
      <p:sp>
        <p:nvSpPr>
          <p:cNvPr id="19" name="Text 16"/>
          <p:cNvSpPr/>
          <p:nvPr/>
        </p:nvSpPr>
        <p:spPr>
          <a:xfrm>
            <a:off x="4718566" y="6213396"/>
            <a:ext cx="191691" cy="41314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53"/>
              </a:lnSpc>
              <a:buNone/>
            </a:pPr>
            <a:r>
              <a:rPr lang="en-US" sz="2603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3</a:t>
            </a:r>
            <a:endParaRPr lang="en-US" sz="2603" dirty="0"/>
          </a:p>
        </p:txBody>
      </p:sp>
      <p:sp>
        <p:nvSpPr>
          <p:cNvPr id="20" name="Text 17"/>
          <p:cNvSpPr/>
          <p:nvPr/>
        </p:nvSpPr>
        <p:spPr>
          <a:xfrm>
            <a:off x="6026348" y="6220182"/>
            <a:ext cx="2762131" cy="34432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11"/>
              </a:lnSpc>
              <a:buNone/>
            </a:pPr>
            <a:r>
              <a:rPr lang="en-US" sz="2169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Perubahan Kebutuhan</a:t>
            </a:r>
            <a:endParaRPr lang="en-US" sz="2169" dirty="0"/>
          </a:p>
        </p:txBody>
      </p:sp>
      <p:sp>
        <p:nvSpPr>
          <p:cNvPr id="21" name="Text 18"/>
          <p:cNvSpPr/>
          <p:nvPr/>
        </p:nvSpPr>
        <p:spPr>
          <a:xfrm>
            <a:off x="6026348" y="6696670"/>
            <a:ext cx="7777758" cy="705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76"/>
              </a:lnSpc>
              <a:buNone/>
            </a:pPr>
            <a:r>
              <a:rPr lang="en-US" sz="1735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Kebutuhan masyarakat yang semakin kompleks dan dinamis memerlukan adaptasi lembaga publik.</a:t>
            </a:r>
            <a:endParaRPr lang="en-US" sz="173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7749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037993" y="3913703"/>
            <a:ext cx="7790498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Tujuan Reformasi Sektor Publik</a:t>
            </a:r>
            <a:endParaRPr lang="en-US" sz="4374" dirty="0"/>
          </a:p>
        </p:txBody>
      </p:sp>
      <p:sp>
        <p:nvSpPr>
          <p:cNvPr id="6" name="Shape 3"/>
          <p:cNvSpPr/>
          <p:nvPr/>
        </p:nvSpPr>
        <p:spPr>
          <a:xfrm>
            <a:off x="2037993" y="5114925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1DBD0"/>
          </a:solidFill>
          <a:ln/>
        </p:spPr>
      </p:sp>
      <p:sp>
        <p:nvSpPr>
          <p:cNvPr id="7" name="Text 4"/>
          <p:cNvSpPr/>
          <p:nvPr/>
        </p:nvSpPr>
        <p:spPr>
          <a:xfrm>
            <a:off x="2191226" y="5156597"/>
            <a:ext cx="19335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</a:t>
            </a:r>
            <a:endParaRPr lang="en-US" sz="2624" dirty="0"/>
          </a:p>
        </p:txBody>
      </p:sp>
      <p:sp>
        <p:nvSpPr>
          <p:cNvPr id="8" name="Text 5"/>
          <p:cNvSpPr/>
          <p:nvPr/>
        </p:nvSpPr>
        <p:spPr>
          <a:xfrm>
            <a:off x="2760107" y="5191244"/>
            <a:ext cx="2647950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Peningkatan Pelayanan</a:t>
            </a:r>
            <a:endParaRPr lang="en-US" sz="2187" dirty="0"/>
          </a:p>
        </p:txBody>
      </p:sp>
      <p:sp>
        <p:nvSpPr>
          <p:cNvPr id="9" name="Text 6"/>
          <p:cNvSpPr/>
          <p:nvPr/>
        </p:nvSpPr>
        <p:spPr>
          <a:xfrm>
            <a:off x="2760107" y="6018848"/>
            <a:ext cx="2647950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Meningkatkan efisiensi dan kualitas pelayanan publik kepada masyarakat.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5630228" y="5114925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1DBD0"/>
          </a:solidFill>
          <a:ln/>
        </p:spPr>
      </p:sp>
      <p:sp>
        <p:nvSpPr>
          <p:cNvPr id="11" name="Text 8"/>
          <p:cNvSpPr/>
          <p:nvPr/>
        </p:nvSpPr>
        <p:spPr>
          <a:xfrm>
            <a:off x="5783461" y="5156597"/>
            <a:ext cx="19335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2</a:t>
            </a:r>
            <a:endParaRPr lang="en-US" sz="2624" dirty="0"/>
          </a:p>
        </p:txBody>
      </p:sp>
      <p:sp>
        <p:nvSpPr>
          <p:cNvPr id="12" name="Text 9"/>
          <p:cNvSpPr/>
          <p:nvPr/>
        </p:nvSpPr>
        <p:spPr>
          <a:xfrm>
            <a:off x="6352342" y="5191244"/>
            <a:ext cx="264795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Transparansi</a:t>
            </a:r>
            <a:endParaRPr lang="en-US" sz="2187" dirty="0"/>
          </a:p>
        </p:txBody>
      </p:sp>
      <p:sp>
        <p:nvSpPr>
          <p:cNvPr id="13" name="Text 10"/>
          <p:cNvSpPr/>
          <p:nvPr/>
        </p:nvSpPr>
        <p:spPr>
          <a:xfrm>
            <a:off x="6352342" y="5671661"/>
            <a:ext cx="2647950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Membuka akses informasi publik untuk memastikan kejelasan dan akuntabilitas.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9222462" y="5114925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1DBD0"/>
          </a:solidFill>
          <a:ln/>
        </p:spPr>
      </p:sp>
      <p:sp>
        <p:nvSpPr>
          <p:cNvPr id="15" name="Text 12"/>
          <p:cNvSpPr/>
          <p:nvPr/>
        </p:nvSpPr>
        <p:spPr>
          <a:xfrm>
            <a:off x="9375696" y="5156597"/>
            <a:ext cx="19335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3</a:t>
            </a:r>
            <a:endParaRPr lang="en-US" sz="2624" dirty="0"/>
          </a:p>
        </p:txBody>
      </p:sp>
      <p:sp>
        <p:nvSpPr>
          <p:cNvPr id="16" name="Text 13"/>
          <p:cNvSpPr/>
          <p:nvPr/>
        </p:nvSpPr>
        <p:spPr>
          <a:xfrm>
            <a:off x="9944576" y="5191244"/>
            <a:ext cx="264795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Kemandirian</a:t>
            </a:r>
            <a:endParaRPr lang="en-US" sz="2187" dirty="0"/>
          </a:p>
        </p:txBody>
      </p:sp>
      <p:sp>
        <p:nvSpPr>
          <p:cNvPr id="17" name="Text 14"/>
          <p:cNvSpPr/>
          <p:nvPr/>
        </p:nvSpPr>
        <p:spPr>
          <a:xfrm>
            <a:off x="9944576" y="5671661"/>
            <a:ext cx="2647950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Meningkatkan kapasitas dan kemampuan lembaga publik untuk mandiri dan berinovasi.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2549962"/>
            <a:ext cx="10325219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Tantangan dalam Reformasi Sektor Publik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3688675"/>
            <a:ext cx="5166122" cy="1990963"/>
          </a:xfrm>
          <a:prstGeom prst="roundRect">
            <a:avLst>
              <a:gd name="adj" fmla="val 6696"/>
            </a:avLst>
          </a:prstGeom>
          <a:solidFill>
            <a:srgbClr val="E1DBD0"/>
          </a:solidFill>
          <a:ln/>
        </p:spPr>
      </p:sp>
      <p:sp>
        <p:nvSpPr>
          <p:cNvPr id="6" name="Text 4"/>
          <p:cNvSpPr/>
          <p:nvPr/>
        </p:nvSpPr>
        <p:spPr>
          <a:xfrm>
            <a:off x="2260163" y="3910846"/>
            <a:ext cx="3712607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Perubahan Budaya Organisasi</a:t>
            </a:r>
            <a:endParaRPr lang="en-US" sz="2187" dirty="0"/>
          </a:p>
        </p:txBody>
      </p:sp>
      <p:sp>
        <p:nvSpPr>
          <p:cNvPr id="7" name="Text 5"/>
          <p:cNvSpPr/>
          <p:nvPr/>
        </p:nvSpPr>
        <p:spPr>
          <a:xfrm>
            <a:off x="2260163" y="4391263"/>
            <a:ext cx="472178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Mengatasi resistensi terhadap perubahan dan menciptakan budaya kerja yang responsif dan terbuka.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6285" y="3688675"/>
            <a:ext cx="5166122" cy="1990963"/>
          </a:xfrm>
          <a:prstGeom prst="roundRect">
            <a:avLst>
              <a:gd name="adj" fmla="val 6696"/>
            </a:avLst>
          </a:prstGeom>
          <a:solidFill>
            <a:srgbClr val="E1DBD0"/>
          </a:solidFill>
          <a:ln/>
        </p:spPr>
      </p:sp>
      <p:sp>
        <p:nvSpPr>
          <p:cNvPr id="9" name="Text 7"/>
          <p:cNvSpPr/>
          <p:nvPr/>
        </p:nvSpPr>
        <p:spPr>
          <a:xfrm>
            <a:off x="7648456" y="3910846"/>
            <a:ext cx="2983706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Kompleksitas Kebijakan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7648456" y="4391263"/>
            <a:ext cx="472178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Menghadapi kompleksitas dalam penerapan kebijakan yang sesuai dengan kebutuhan dan peraturan.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2047280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Strategi dan Pendekatan dalam Reformasi Sektor Publik</a:t>
            </a:r>
            <a:endParaRPr lang="en-US" sz="4374" dirty="0"/>
          </a:p>
        </p:txBody>
      </p:sp>
      <p:sp>
        <p:nvSpPr>
          <p:cNvPr id="5" name="Text 3"/>
          <p:cNvSpPr/>
          <p:nvPr/>
        </p:nvSpPr>
        <p:spPr>
          <a:xfrm>
            <a:off x="2037993" y="3991451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Partisipatif</a:t>
            </a:r>
            <a:endParaRPr lang="en-US" sz="2187" dirty="0"/>
          </a:p>
        </p:txBody>
      </p:sp>
      <p:sp>
        <p:nvSpPr>
          <p:cNvPr id="6" name="Text 4"/>
          <p:cNvSpPr/>
          <p:nvPr/>
        </p:nvSpPr>
        <p:spPr>
          <a:xfrm>
            <a:off x="2037993" y="4560808"/>
            <a:ext cx="3156347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Melibatkan partisipasi masyarakat dalam pengambilan keputusan dan pemantauan.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5743932" y="3991451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Inovatif</a:t>
            </a:r>
            <a:endParaRPr lang="en-US" sz="2187" dirty="0"/>
          </a:p>
        </p:txBody>
      </p:sp>
      <p:sp>
        <p:nvSpPr>
          <p:cNvPr id="8" name="Text 6"/>
          <p:cNvSpPr/>
          <p:nvPr/>
        </p:nvSpPr>
        <p:spPr>
          <a:xfrm>
            <a:off x="5743932" y="4560808"/>
            <a:ext cx="3156347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Mendorong inovasi teknologi dan pendekatan baru dalam memberikan pelayanan publik.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9449872" y="3991451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Kolaboratif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9449872" y="4560808"/>
            <a:ext cx="3156347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Bekerja sama dengan sektor swasta dan LSM untuk meningkatkan efisiensi dan dampak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>
              <a:alpha val="8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2037993" y="934760"/>
            <a:ext cx="9499759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Implementasi Reformasi Sektor Publik</a:t>
            </a:r>
            <a:endParaRPr lang="en-US" sz="4374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993" y="1962388"/>
            <a:ext cx="1110972" cy="177748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82221" y="2184559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Perencanaan</a:t>
            </a:r>
            <a:endParaRPr lang="en-US" sz="2187" dirty="0"/>
          </a:p>
        </p:txBody>
      </p:sp>
      <p:sp>
        <p:nvSpPr>
          <p:cNvPr id="9" name="Text 5"/>
          <p:cNvSpPr/>
          <p:nvPr/>
        </p:nvSpPr>
        <p:spPr>
          <a:xfrm>
            <a:off x="3482221" y="2664976"/>
            <a:ext cx="9110186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Penyusunan perencanaan implementasi reformasi sektor publik yang komprehensif dan terstruktur.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7993" y="3739872"/>
            <a:ext cx="1110972" cy="177748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482221" y="3962043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Penerapan</a:t>
            </a:r>
            <a:endParaRPr lang="en-US" sz="2187" dirty="0"/>
          </a:p>
        </p:txBody>
      </p:sp>
      <p:sp>
        <p:nvSpPr>
          <p:cNvPr id="12" name="Text 7"/>
          <p:cNvSpPr/>
          <p:nvPr/>
        </p:nvSpPr>
        <p:spPr>
          <a:xfrm>
            <a:off x="3482221" y="4442460"/>
            <a:ext cx="9110186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Pelaksanaan kebijakan dan program reformasi dengan ketelitian dan keterbukaan.</a:t>
            </a:r>
            <a:endParaRPr lang="en-US" sz="17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7993" y="5517356"/>
            <a:ext cx="1110972" cy="177748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3482221" y="5739527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Monitoring</a:t>
            </a:r>
            <a:endParaRPr lang="en-US" sz="2187" dirty="0"/>
          </a:p>
        </p:txBody>
      </p:sp>
      <p:sp>
        <p:nvSpPr>
          <p:cNvPr id="15" name="Text 9"/>
          <p:cNvSpPr/>
          <p:nvPr/>
        </p:nvSpPr>
        <p:spPr>
          <a:xfrm>
            <a:off x="3482221" y="6219944"/>
            <a:ext cx="9110186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Pemantauan dan evaluasi secara berkelanjutan terhadap hasil dan dampak perubahan.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1676638"/>
            <a:ext cx="8231267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Manfaat Reformasi Sektor Publik</a:t>
            </a:r>
            <a:endParaRPr lang="en-US" sz="4374" dirty="0"/>
          </a:p>
        </p:txBody>
      </p:sp>
      <p:sp>
        <p:nvSpPr>
          <p:cNvPr id="6" name="Shape 3"/>
          <p:cNvSpPr/>
          <p:nvPr/>
        </p:nvSpPr>
        <p:spPr>
          <a:xfrm>
            <a:off x="833199" y="2704267"/>
            <a:ext cx="4542115" cy="1990963"/>
          </a:xfrm>
          <a:prstGeom prst="roundRect">
            <a:avLst>
              <a:gd name="adj" fmla="val 6696"/>
            </a:avLst>
          </a:prstGeom>
          <a:solidFill>
            <a:srgbClr val="E1DBD0"/>
          </a:solidFill>
          <a:ln/>
        </p:spPr>
      </p:sp>
      <p:sp>
        <p:nvSpPr>
          <p:cNvPr id="7" name="Text 4"/>
          <p:cNvSpPr/>
          <p:nvPr/>
        </p:nvSpPr>
        <p:spPr>
          <a:xfrm>
            <a:off x="1055370" y="2926437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Peningkatan Kualitas</a:t>
            </a:r>
            <a:endParaRPr lang="en-US" sz="2187" dirty="0"/>
          </a:p>
        </p:txBody>
      </p:sp>
      <p:sp>
        <p:nvSpPr>
          <p:cNvPr id="8" name="Text 5"/>
          <p:cNvSpPr/>
          <p:nvPr/>
        </p:nvSpPr>
        <p:spPr>
          <a:xfrm>
            <a:off x="1055370" y="3406854"/>
            <a:ext cx="4097774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Peningkatan kualitas layanan dan kehidupan masyarakat melalui akses lebih baik pada pelayanan publik berkualitas.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5597485" y="2704267"/>
            <a:ext cx="4542115" cy="1990963"/>
          </a:xfrm>
          <a:prstGeom prst="roundRect">
            <a:avLst>
              <a:gd name="adj" fmla="val 6696"/>
            </a:avLst>
          </a:prstGeom>
          <a:solidFill>
            <a:srgbClr val="E1DBD0"/>
          </a:solidFill>
          <a:ln/>
        </p:spPr>
      </p:sp>
      <p:sp>
        <p:nvSpPr>
          <p:cNvPr id="10" name="Text 7"/>
          <p:cNvSpPr/>
          <p:nvPr/>
        </p:nvSpPr>
        <p:spPr>
          <a:xfrm>
            <a:off x="5819656" y="2926437"/>
            <a:ext cx="2937629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Efisiensi dan Efektivitas</a:t>
            </a:r>
            <a:endParaRPr lang="en-US" sz="2187" dirty="0"/>
          </a:p>
        </p:txBody>
      </p:sp>
      <p:sp>
        <p:nvSpPr>
          <p:cNvPr id="11" name="Text 8"/>
          <p:cNvSpPr/>
          <p:nvPr/>
        </p:nvSpPr>
        <p:spPr>
          <a:xfrm>
            <a:off x="5819656" y="3406854"/>
            <a:ext cx="4097774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Peningkatan efisiensi dalam pengelolaan sumber daya dan pencapaian tujuan secara lebih efektif.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833199" y="4917400"/>
            <a:ext cx="9306401" cy="1635562"/>
          </a:xfrm>
          <a:prstGeom prst="roundRect">
            <a:avLst>
              <a:gd name="adj" fmla="val 8151"/>
            </a:avLst>
          </a:prstGeom>
          <a:solidFill>
            <a:srgbClr val="E1DBD0"/>
          </a:solidFill>
          <a:ln/>
        </p:spPr>
      </p:sp>
      <p:sp>
        <p:nvSpPr>
          <p:cNvPr id="13" name="Text 10"/>
          <p:cNvSpPr/>
          <p:nvPr/>
        </p:nvSpPr>
        <p:spPr>
          <a:xfrm>
            <a:off x="1055370" y="5139571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Akuntabilitas</a:t>
            </a:r>
            <a:endParaRPr lang="en-US" sz="2187" dirty="0"/>
          </a:p>
        </p:txBody>
      </p:sp>
      <p:sp>
        <p:nvSpPr>
          <p:cNvPr id="14" name="Text 11"/>
          <p:cNvSpPr/>
          <p:nvPr/>
        </p:nvSpPr>
        <p:spPr>
          <a:xfrm>
            <a:off x="1055370" y="5619988"/>
            <a:ext cx="8862060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Penegakan integritas, transparansi, dan akuntabilitas dalam pengelolaan keuangan dan kebijakan publik.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2524958"/>
            <a:ext cx="7404973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Kesimpulan dan Rekomendasi</a:t>
            </a:r>
            <a:endParaRPr lang="en-US" sz="4374" dirty="0"/>
          </a:p>
        </p:txBody>
      </p:sp>
      <p:sp>
        <p:nvSpPr>
          <p:cNvPr id="6" name="Shape 3"/>
          <p:cNvSpPr/>
          <p:nvPr/>
        </p:nvSpPr>
        <p:spPr>
          <a:xfrm>
            <a:off x="833199" y="3726180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1DBD0"/>
          </a:solidFill>
          <a:ln/>
        </p:spPr>
      </p:sp>
      <p:sp>
        <p:nvSpPr>
          <p:cNvPr id="7" name="Text 4"/>
          <p:cNvSpPr/>
          <p:nvPr/>
        </p:nvSpPr>
        <p:spPr>
          <a:xfrm>
            <a:off x="986433" y="3767852"/>
            <a:ext cx="19335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</a:t>
            </a:r>
            <a:endParaRPr lang="en-US" sz="2624" dirty="0"/>
          </a:p>
        </p:txBody>
      </p:sp>
      <p:sp>
        <p:nvSpPr>
          <p:cNvPr id="8" name="Text 5"/>
          <p:cNvSpPr/>
          <p:nvPr/>
        </p:nvSpPr>
        <p:spPr>
          <a:xfrm>
            <a:off x="1555313" y="3802499"/>
            <a:ext cx="2946916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Peran Aktif Masyarakat</a:t>
            </a:r>
            <a:endParaRPr lang="en-US" sz="2187" dirty="0"/>
          </a:p>
        </p:txBody>
      </p:sp>
      <p:sp>
        <p:nvSpPr>
          <p:cNvPr id="9" name="Text 6"/>
          <p:cNvSpPr/>
          <p:nvPr/>
        </p:nvSpPr>
        <p:spPr>
          <a:xfrm>
            <a:off x="1555313" y="4282916"/>
            <a:ext cx="38200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Perlu adanya kepedulian dan partisipasi aktif masyarakat dalam memperjuangkan reformasi sektor publik.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5597485" y="3726180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E1DBD0"/>
          </a:solidFill>
          <a:ln/>
        </p:spPr>
      </p:sp>
      <p:sp>
        <p:nvSpPr>
          <p:cNvPr id="11" name="Text 8"/>
          <p:cNvSpPr/>
          <p:nvPr/>
        </p:nvSpPr>
        <p:spPr>
          <a:xfrm>
            <a:off x="5750719" y="3767852"/>
            <a:ext cx="193358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2</a:t>
            </a:r>
            <a:endParaRPr lang="en-US" sz="2624" dirty="0"/>
          </a:p>
        </p:txBody>
      </p:sp>
      <p:sp>
        <p:nvSpPr>
          <p:cNvPr id="12" name="Text 9"/>
          <p:cNvSpPr/>
          <p:nvPr/>
        </p:nvSpPr>
        <p:spPr>
          <a:xfrm>
            <a:off x="6319599" y="3802499"/>
            <a:ext cx="3101697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82824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Pemantauan Independen</a:t>
            </a:r>
            <a:endParaRPr lang="en-US" sz="2187" dirty="0"/>
          </a:p>
        </p:txBody>
      </p:sp>
      <p:sp>
        <p:nvSpPr>
          <p:cNvPr id="13" name="Text 10"/>
          <p:cNvSpPr/>
          <p:nvPr/>
        </p:nvSpPr>
        <p:spPr>
          <a:xfrm>
            <a:off x="6319599" y="4282916"/>
            <a:ext cx="38200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4A4A4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Kehadiran lembaga pemantau independen yang berkualitas dan efektif dalam melindungi kepentingan publik.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343</Words>
  <Application>Microsoft Office PowerPoint</Application>
  <PresentationFormat>Custom</PresentationFormat>
  <Paragraphs>63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Lato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vina karmilasari</cp:lastModifiedBy>
  <cp:revision>2</cp:revision>
  <dcterms:created xsi:type="dcterms:W3CDTF">2024-03-20T03:49:09Z</dcterms:created>
  <dcterms:modified xsi:type="dcterms:W3CDTF">2024-03-20T03:55:51Z</dcterms:modified>
</cp:coreProperties>
</file>