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AFEA2269-E747-4F62-8483-145BE14F123B}" type="datetimeFigureOut">
              <a:rPr lang="id-ID" smtClean="0"/>
              <a:pPr/>
              <a:t>04/10/2020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0F1CA8F-DC6F-4AB5-87F4-9D5E102ECF8E}" type="slidenum">
              <a:rPr lang="id-ID" smtClean="0"/>
              <a:pPr/>
              <a:t>‹#›</a:t>
            </a:fld>
            <a:endParaRPr lang="id-ID"/>
          </a:p>
        </p:txBody>
      </p: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FEA2269-E747-4F62-8483-145BE14F123B}" type="datetimeFigureOut">
              <a:rPr lang="id-ID" smtClean="0"/>
              <a:pPr/>
              <a:t>04/10/2020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0F1CA8F-DC6F-4AB5-87F4-9D5E102ECF8E}" type="slidenum">
              <a:rPr lang="id-ID" smtClean="0"/>
              <a:pPr/>
              <a:t>‹#›</a:t>
            </a:fld>
            <a:endParaRPr lang="id-ID"/>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FEA2269-E747-4F62-8483-145BE14F123B}" type="datetimeFigureOut">
              <a:rPr lang="id-ID" smtClean="0"/>
              <a:pPr/>
              <a:t>04/10/2020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0F1CA8F-DC6F-4AB5-87F4-9D5E102ECF8E}" type="slidenum">
              <a:rPr lang="id-ID" smtClean="0"/>
              <a:pPr/>
              <a:t>‹#›</a:t>
            </a:fld>
            <a:endParaRPr lang="id-ID"/>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FEA2269-E747-4F62-8483-145BE14F123B}" type="datetimeFigureOut">
              <a:rPr lang="id-ID" smtClean="0"/>
              <a:pPr/>
              <a:t>04/10/2020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0F1CA8F-DC6F-4AB5-87F4-9D5E102ECF8E}" type="slidenum">
              <a:rPr lang="id-ID" smtClean="0"/>
              <a:pPr/>
              <a:t>‹#›</a:t>
            </a:fld>
            <a:endParaRPr lang="id-ID"/>
          </a:p>
        </p:txBody>
      </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EA2269-E747-4F62-8483-145BE14F123B}" type="datetimeFigureOut">
              <a:rPr lang="id-ID" smtClean="0"/>
              <a:pPr/>
              <a:t>04/10/2020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0F1CA8F-DC6F-4AB5-87F4-9D5E102ECF8E}" type="slidenum">
              <a:rPr lang="id-ID" smtClean="0"/>
              <a:pPr/>
              <a:t>‹#›</a:t>
            </a:fld>
            <a:endParaRPr lang="id-ID"/>
          </a:p>
        </p:txBody>
      </p:sp>
    </p:spTree>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AFEA2269-E747-4F62-8483-145BE14F123B}" type="datetimeFigureOut">
              <a:rPr lang="id-ID" smtClean="0"/>
              <a:pPr/>
              <a:t>04/10/2020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0F1CA8F-DC6F-4AB5-87F4-9D5E102ECF8E}" type="slidenum">
              <a:rPr lang="id-ID" smtClean="0"/>
              <a:pPr/>
              <a:t>‹#›</a:t>
            </a:fld>
            <a:endParaRPr lang="id-ID"/>
          </a:p>
        </p:txBody>
      </p:sp>
    </p:spTree>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AFEA2269-E747-4F62-8483-145BE14F123B}" type="datetimeFigureOut">
              <a:rPr lang="id-ID" smtClean="0"/>
              <a:pPr/>
              <a:t>04/10/2020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0F1CA8F-DC6F-4AB5-87F4-9D5E102ECF8E}" type="slidenum">
              <a:rPr lang="id-ID" smtClean="0"/>
              <a:pPr/>
              <a:t>‹#›</a:t>
            </a:fld>
            <a:endParaRPr lang="id-ID"/>
          </a:p>
        </p:txBody>
      </p:sp>
    </p:spTree>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AFEA2269-E747-4F62-8483-145BE14F123B}" type="datetimeFigureOut">
              <a:rPr lang="id-ID" smtClean="0"/>
              <a:pPr/>
              <a:t>04/10/2020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0F1CA8F-DC6F-4AB5-87F4-9D5E102ECF8E}" type="slidenum">
              <a:rPr lang="id-ID" smtClean="0"/>
              <a:pPr/>
              <a:t>‹#›</a:t>
            </a:fld>
            <a:endParaRPr lang="id-ID"/>
          </a:p>
        </p:txBody>
      </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EA2269-E747-4F62-8483-145BE14F123B}" type="datetimeFigureOut">
              <a:rPr lang="id-ID" smtClean="0"/>
              <a:pPr/>
              <a:t>04/10/2020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0F1CA8F-DC6F-4AB5-87F4-9D5E102ECF8E}" type="slidenum">
              <a:rPr lang="id-ID" smtClean="0"/>
              <a:pPr/>
              <a:t>‹#›</a:t>
            </a:fld>
            <a:endParaRPr lang="id-ID"/>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EA2269-E747-4F62-8483-145BE14F123B}" type="datetimeFigureOut">
              <a:rPr lang="id-ID" smtClean="0"/>
              <a:pPr/>
              <a:t>04/10/2020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0F1CA8F-DC6F-4AB5-87F4-9D5E102ECF8E}" type="slidenum">
              <a:rPr lang="id-ID" smtClean="0"/>
              <a:pPr/>
              <a:t>‹#›</a:t>
            </a:fld>
            <a:endParaRPr lang="id-ID"/>
          </a:p>
        </p:txBody>
      </p:sp>
    </p:spTree>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EA2269-E747-4F62-8483-145BE14F123B}" type="datetimeFigureOut">
              <a:rPr lang="id-ID" smtClean="0"/>
              <a:pPr/>
              <a:t>04/10/2020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0F1CA8F-DC6F-4AB5-87F4-9D5E102ECF8E}" type="slidenum">
              <a:rPr lang="id-ID" smtClean="0"/>
              <a:pPr/>
              <a:t>‹#›</a:t>
            </a:fld>
            <a:endParaRPr lang="id-ID"/>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EA2269-E747-4F62-8483-145BE14F123B}" type="datetimeFigureOut">
              <a:rPr lang="id-ID" smtClean="0"/>
              <a:pPr/>
              <a:t>04/10/2020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F1CA8F-DC6F-4AB5-87F4-9D5E102ECF8E}"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push dir="u"/>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0" y="5000636"/>
            <a:ext cx="9144000" cy="1446550"/>
          </a:xfrm>
          <a:prstGeom prst="rect">
            <a:avLst/>
          </a:prstGeom>
          <a:solidFill>
            <a:srgbClr val="FFFF00">
              <a:alpha val="58039"/>
            </a:srgbClr>
          </a:solidFill>
        </p:spPr>
        <p:txBody>
          <a:bodyPr wrap="square">
            <a:spAutoFit/>
          </a:bodyPr>
          <a:lstStyle/>
          <a:p>
            <a:r>
              <a:rPr lang="id-ID" sz="8800" dirty="0" smtClean="0">
                <a:latin typeface="Bernard MT Condensed" pitchFamily="18" charset="0"/>
              </a:rPr>
              <a:t>    AKUNTANSI </a:t>
            </a:r>
            <a:r>
              <a:rPr lang="id-ID" sz="8800" dirty="0" smtClean="0">
                <a:solidFill>
                  <a:schemeClr val="tx1"/>
                </a:solidFill>
                <a:latin typeface="Bernard MT Condensed" pitchFamily="18" charset="0"/>
              </a:rPr>
              <a:t>SEWA</a:t>
            </a:r>
          </a:p>
        </p:txBody>
      </p:sp>
      <p:sp>
        <p:nvSpPr>
          <p:cNvPr id="11" name="TextBox 10"/>
          <p:cNvSpPr txBox="1"/>
          <p:nvPr/>
        </p:nvSpPr>
        <p:spPr>
          <a:xfrm>
            <a:off x="142844" y="214290"/>
            <a:ext cx="4692182" cy="1446550"/>
          </a:xfrm>
          <a:prstGeom prst="rect">
            <a:avLst/>
          </a:prstGeom>
          <a:noFill/>
        </p:spPr>
        <p:txBody>
          <a:bodyPr wrap="none" rtlCol="0">
            <a:spAutoFit/>
          </a:bodyPr>
          <a:lstStyle/>
          <a:p>
            <a:r>
              <a:rPr lang="id-ID" sz="4400" dirty="0" smtClean="0">
                <a:latin typeface="Bernard MT Condensed" pitchFamily="18" charset="0"/>
              </a:rPr>
              <a:t>AKUNTANSI KEUANGAN</a:t>
            </a:r>
          </a:p>
          <a:p>
            <a:r>
              <a:rPr lang="id-ID" sz="4400" dirty="0" smtClean="0">
                <a:latin typeface="Bernard MT Condensed" pitchFamily="18" charset="0"/>
              </a:rPr>
              <a:t>MENENGAH</a:t>
            </a:r>
            <a:endParaRPr lang="id-ID" sz="4400" dirty="0">
              <a:latin typeface="Bernard MT Condensed" pitchFamily="18"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slide(fromBottom)">
                                      <p:cBhvr>
                                        <p:cTn id="7" dur="500"/>
                                        <p:tgtEl>
                                          <p:spTgt spid="11">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11">
                                            <p:txEl>
                                              <p:pRg st="1" end="1"/>
                                            </p:txEl>
                                          </p:spTgt>
                                        </p:tgtEl>
                                        <p:attrNameLst>
                                          <p:attrName>style.visibility</p:attrName>
                                        </p:attrNameLst>
                                      </p:cBhvr>
                                      <p:to>
                                        <p:strVal val="visible"/>
                                      </p:to>
                                    </p:set>
                                    <p:animEffect transition="in" filter="slide(fromBottom)">
                                      <p:cBhvr>
                                        <p:cTn id="10" dur="500"/>
                                        <p:tgtEl>
                                          <p:spTgt spid="1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0"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800" decel="100000"/>
                                        <p:tgtEl>
                                          <p:spTgt spid="5"/>
                                        </p:tgtEl>
                                      </p:cBhvr>
                                    </p:animEffect>
                                    <p:anim calcmode="lin" valueType="num">
                                      <p:cBhvr>
                                        <p:cTn id="16" dur="800" decel="100000" fill="hold"/>
                                        <p:tgtEl>
                                          <p:spTgt spid="5"/>
                                        </p:tgtEl>
                                        <p:attrNameLst>
                                          <p:attrName>style.rotation</p:attrName>
                                        </p:attrNameLst>
                                      </p:cBhvr>
                                      <p:tavLst>
                                        <p:tav tm="0">
                                          <p:val>
                                            <p:fltVal val="-90"/>
                                          </p:val>
                                        </p:tav>
                                        <p:tav tm="100000">
                                          <p:val>
                                            <p:fltVal val="0"/>
                                          </p:val>
                                        </p:tav>
                                      </p:tavLst>
                                    </p:anim>
                                    <p:anim calcmode="lin" valueType="num">
                                      <p:cBhvr>
                                        <p:cTn id="17" dur="800" decel="100000" fill="hold"/>
                                        <p:tgtEl>
                                          <p:spTgt spid="5"/>
                                        </p:tgtEl>
                                        <p:attrNameLst>
                                          <p:attrName>ppt_x</p:attrName>
                                        </p:attrNameLst>
                                      </p:cBhvr>
                                      <p:tavLst>
                                        <p:tav tm="0">
                                          <p:val>
                                            <p:strVal val="#ppt_x+0.4"/>
                                          </p:val>
                                        </p:tav>
                                        <p:tav tm="100000">
                                          <p:val>
                                            <p:strVal val="#ppt_x-0.05"/>
                                          </p:val>
                                        </p:tav>
                                      </p:tavLst>
                                    </p:anim>
                                    <p:anim calcmode="lin" valueType="num">
                                      <p:cBhvr>
                                        <p:cTn id="18" dur="800" decel="100000" fill="hold"/>
                                        <p:tgtEl>
                                          <p:spTgt spid="5"/>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Rounded Rectangle 3"/>
          <p:cNvSpPr/>
          <p:nvPr/>
        </p:nvSpPr>
        <p:spPr>
          <a:xfrm>
            <a:off x="2214546" y="214290"/>
            <a:ext cx="4572032" cy="642942"/>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800" dirty="0" smtClean="0">
                <a:solidFill>
                  <a:schemeClr val="tx1"/>
                </a:solidFill>
                <a:latin typeface="Bodoni MT Poster Compressed" pitchFamily="18" charset="0"/>
              </a:rPr>
              <a:t>Akuntansi  sewa bagi lessor</a:t>
            </a:r>
            <a:endParaRPr lang="id-ID" sz="4800" dirty="0">
              <a:solidFill>
                <a:schemeClr val="tx1"/>
              </a:solidFill>
              <a:latin typeface="Bodoni MT Poster Compressed" pitchFamily="18" charset="0"/>
            </a:endParaRPr>
          </a:p>
        </p:txBody>
      </p:sp>
      <p:sp>
        <p:nvSpPr>
          <p:cNvPr id="5" name="Flowchart: Terminator 4"/>
          <p:cNvSpPr/>
          <p:nvPr/>
        </p:nvSpPr>
        <p:spPr>
          <a:xfrm>
            <a:off x="142844" y="1285860"/>
            <a:ext cx="3643338" cy="785818"/>
          </a:xfrm>
          <a:prstGeom prst="flowChartTerminator">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dirty="0" smtClean="0">
                <a:latin typeface="Bodoni MT Poster Compressed" pitchFamily="18" charset="0"/>
              </a:rPr>
              <a:t>   Pengakuan piutang</a:t>
            </a:r>
            <a:endParaRPr lang="id-ID" sz="4400" dirty="0">
              <a:latin typeface="Bodoni MT Poster Compressed" pitchFamily="18" charset="0"/>
            </a:endParaRPr>
          </a:p>
        </p:txBody>
      </p:sp>
      <p:sp>
        <p:nvSpPr>
          <p:cNvPr id="6" name="Oval 5"/>
          <p:cNvSpPr/>
          <p:nvPr/>
        </p:nvSpPr>
        <p:spPr>
          <a:xfrm>
            <a:off x="-32" y="1214422"/>
            <a:ext cx="714380" cy="85725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b="1" dirty="0" smtClean="0"/>
              <a:t>1</a:t>
            </a:r>
            <a:endParaRPr lang="id-ID" sz="4000" b="1" dirty="0"/>
          </a:p>
        </p:txBody>
      </p:sp>
      <p:sp>
        <p:nvSpPr>
          <p:cNvPr id="7" name="Rectangle 6"/>
          <p:cNvSpPr/>
          <p:nvPr/>
        </p:nvSpPr>
        <p:spPr>
          <a:xfrm>
            <a:off x="500034" y="2143116"/>
            <a:ext cx="7858180" cy="1015663"/>
          </a:xfrm>
          <a:prstGeom prst="rect">
            <a:avLst/>
          </a:prstGeom>
        </p:spPr>
        <p:txBody>
          <a:bodyPr wrap="square">
            <a:spAutoFit/>
          </a:bodyPr>
          <a:lstStyle/>
          <a:p>
            <a:r>
              <a:rPr lang="id-ID" sz="2000" dirty="0" smtClean="0">
                <a:latin typeface="Comic Sans MS" pitchFamily="66" charset="0"/>
              </a:rPr>
              <a:t>Dalam sewa pembiayaan, pada awal masa sewa lessor mengakui piutang sewa sebesar nilai investasi bersih, yaitu investasi kotor yang didiskontokan dengan tingkat bunga implisit</a:t>
            </a:r>
            <a:endParaRPr lang="id-ID" sz="2000" dirty="0">
              <a:latin typeface="Comic Sans MS" pitchFamily="66" charset="0"/>
            </a:endParaRPr>
          </a:p>
        </p:txBody>
      </p:sp>
      <p:sp>
        <p:nvSpPr>
          <p:cNvPr id="6149" name="Rectangle 5"/>
          <p:cNvSpPr>
            <a:spLocks noChangeArrowheads="1"/>
          </p:cNvSpPr>
          <p:nvPr/>
        </p:nvSpPr>
        <p:spPr bwMode="auto">
          <a:xfrm>
            <a:off x="500034" y="3286124"/>
            <a:ext cx="7929618"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Contoh:</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Nilai wajar aset pada awal masa sewa adalah Rp100.000.000 yang sama dengan nilai investasi bersih. Jurnal yang di catat lessor adalah sebagai berikut:</a:t>
            </a:r>
            <a:endParaRPr kumimoji="0" lang="id-ID" sz="2000" b="0" i="0" u="none" strike="noStrike" cap="none" normalizeH="0" baseline="0" dirty="0" smtClean="0">
              <a:ln>
                <a:noFill/>
              </a:ln>
              <a:solidFill>
                <a:schemeClr val="tx1"/>
              </a:solidFill>
              <a:effectLst/>
              <a:latin typeface="Comic Sans MS" pitchFamily="66" charset="0"/>
              <a:cs typeface="Arial" pitchFamily="34" charset="0"/>
            </a:endParaRPr>
          </a:p>
        </p:txBody>
      </p:sp>
      <p:sp>
        <p:nvSpPr>
          <p:cNvPr id="13" name="Rounded Rectangle 12"/>
          <p:cNvSpPr/>
          <p:nvPr/>
        </p:nvSpPr>
        <p:spPr>
          <a:xfrm>
            <a:off x="642910" y="4714884"/>
            <a:ext cx="7500990" cy="785818"/>
          </a:xfrm>
          <a:prstGeom prst="round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2790825" algn="l"/>
              </a:tabLst>
            </a:pPr>
            <a:r>
              <a:rPr lang="id-ID" sz="2000" dirty="0" smtClean="0">
                <a:latin typeface="Comic Sans MS" pitchFamily="66" charset="0"/>
              </a:rPr>
              <a:t>piutang sewa pembiayaan	Rp 100.000.000     </a:t>
            </a:r>
          </a:p>
          <a:p>
            <a:pPr>
              <a:tabLst>
                <a:tab pos="2790825" algn="l"/>
              </a:tabLst>
            </a:pPr>
            <a:r>
              <a:rPr lang="id-ID" sz="2000" dirty="0" smtClean="0">
                <a:latin typeface="Comic Sans MS" pitchFamily="66" charset="0"/>
              </a:rPr>
              <a:t>       Aset			Rp 100.000.000</a:t>
            </a:r>
            <a:endParaRPr lang="id-ID" sz="2000" dirty="0">
              <a:latin typeface="Comic Sans MS" pitchFamily="66"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strips(downLeft)">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slide(fromBottom)">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slide(fromBottom)">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6149"/>
                                        </p:tgtEl>
                                        <p:attrNameLst>
                                          <p:attrName>style.visibility</p:attrName>
                                        </p:attrNameLst>
                                      </p:cBhvr>
                                      <p:to>
                                        <p:strVal val="visible"/>
                                      </p:to>
                                    </p:set>
                                    <p:animEffect transition="in" filter="slide(fromBottom)">
                                      <p:cBhvr>
                                        <p:cTn id="28" dur="500"/>
                                        <p:tgtEl>
                                          <p:spTgt spid="6149"/>
                                        </p:tgtEl>
                                      </p:cBhvr>
                                    </p:animEffect>
                                  </p:childTnLst>
                                </p:cTn>
                              </p:par>
                            </p:childTnLst>
                          </p:cTn>
                        </p:par>
                      </p:childTnLst>
                    </p:cTn>
                  </p:par>
                  <p:par>
                    <p:cTn id="29" fill="hold">
                      <p:stCondLst>
                        <p:cond delay="indefinite"/>
                      </p:stCondLst>
                      <p:childTnLst>
                        <p:par>
                          <p:cTn id="30" fill="hold">
                            <p:stCondLst>
                              <p:cond delay="0"/>
                            </p:stCondLst>
                            <p:childTnLst>
                              <p:par>
                                <p:cTn id="31" presetID="12" presetClass="entr" presetSubtype="4"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slide(fromBottom)">
                                      <p:cBhvr>
                                        <p:cTn id="3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p:bldP spid="6149" grpId="0"/>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5" name="Rounded Rectangle 4"/>
          <p:cNvSpPr/>
          <p:nvPr/>
        </p:nvSpPr>
        <p:spPr>
          <a:xfrm>
            <a:off x="1928794" y="214290"/>
            <a:ext cx="5429288" cy="642942"/>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800" dirty="0" smtClean="0">
                <a:solidFill>
                  <a:schemeClr val="tx1"/>
                </a:solidFill>
                <a:latin typeface="Bodoni MT Poster Compressed" pitchFamily="18" charset="0"/>
              </a:rPr>
              <a:t>TRANSAKSI JUAL DAN SEWA BALIK</a:t>
            </a:r>
            <a:endParaRPr lang="id-ID" sz="4800" dirty="0">
              <a:solidFill>
                <a:schemeClr val="tx1"/>
              </a:solidFill>
              <a:latin typeface="Bodoni MT Poster Compressed" pitchFamily="18" charset="0"/>
            </a:endParaRPr>
          </a:p>
        </p:txBody>
      </p:sp>
      <p:sp>
        <p:nvSpPr>
          <p:cNvPr id="6" name="Rectangle 5"/>
          <p:cNvSpPr/>
          <p:nvPr/>
        </p:nvSpPr>
        <p:spPr>
          <a:xfrm>
            <a:off x="500034" y="1071546"/>
            <a:ext cx="8286808" cy="1938992"/>
          </a:xfrm>
          <a:prstGeom prst="rect">
            <a:avLst/>
          </a:prstGeom>
        </p:spPr>
        <p:txBody>
          <a:bodyPr wrap="square">
            <a:spAutoFit/>
          </a:bodyPr>
          <a:lstStyle/>
          <a:p>
            <a:r>
              <a:rPr lang="id-ID" sz="2000" dirty="0" smtClean="0">
                <a:latin typeface="Comic Sans MS" pitchFamily="66" charset="0"/>
              </a:rPr>
              <a:t>Tujuan dilakukannya transaksi ini oleh lessee adalah untuk pendanaan tanpa harus kehilangan manfaat dari aset operasionalnya. Ketika menjual aset, lessee mendapatkan dana sebesar nilai aset yang dijual dan masih dapat memanfaatkan sisa dana tersebut atas jumlah yang belum dibayarkan sebagai pembayaran sewa kepada lessor.</a:t>
            </a:r>
            <a:endParaRPr lang="id-ID" sz="2000" dirty="0">
              <a:latin typeface="Comic Sans MS" pitchFamily="66" charset="0"/>
            </a:endParaRPr>
          </a:p>
        </p:txBody>
      </p:sp>
      <p:sp>
        <p:nvSpPr>
          <p:cNvPr id="7" name="Rounded Rectangle 6"/>
          <p:cNvSpPr/>
          <p:nvPr/>
        </p:nvSpPr>
        <p:spPr>
          <a:xfrm>
            <a:off x="1285852" y="3500438"/>
            <a:ext cx="1857388" cy="1643074"/>
          </a:xfrm>
          <a:prstGeom prst="round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600" dirty="0" smtClean="0">
                <a:latin typeface="Comic Sans MS" pitchFamily="66" charset="0"/>
              </a:rPr>
              <a:t>Lesse</a:t>
            </a:r>
            <a:endParaRPr lang="id-ID" sz="3600" dirty="0">
              <a:latin typeface="Comic Sans MS" pitchFamily="66" charset="0"/>
            </a:endParaRPr>
          </a:p>
        </p:txBody>
      </p:sp>
      <p:sp>
        <p:nvSpPr>
          <p:cNvPr id="8" name="Rounded Rectangle 7"/>
          <p:cNvSpPr/>
          <p:nvPr/>
        </p:nvSpPr>
        <p:spPr>
          <a:xfrm>
            <a:off x="6143636" y="3429000"/>
            <a:ext cx="1857388" cy="1643074"/>
          </a:xfrm>
          <a:prstGeom prst="round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600" dirty="0" smtClean="0">
                <a:latin typeface="Comic Sans MS" pitchFamily="66" charset="0"/>
              </a:rPr>
              <a:t>Lessor</a:t>
            </a:r>
            <a:endParaRPr lang="id-ID" sz="3600" dirty="0">
              <a:latin typeface="Comic Sans MS" pitchFamily="66" charset="0"/>
            </a:endParaRPr>
          </a:p>
        </p:txBody>
      </p:sp>
      <p:sp>
        <p:nvSpPr>
          <p:cNvPr id="9" name="Right Arrow 8"/>
          <p:cNvSpPr/>
          <p:nvPr/>
        </p:nvSpPr>
        <p:spPr>
          <a:xfrm>
            <a:off x="3500430" y="3643314"/>
            <a:ext cx="2500330" cy="642942"/>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(1) Menjual asset</a:t>
            </a:r>
            <a:endParaRPr lang="id-ID" dirty="0"/>
          </a:p>
        </p:txBody>
      </p:sp>
      <p:sp>
        <p:nvSpPr>
          <p:cNvPr id="10" name="Right Arrow 9"/>
          <p:cNvSpPr/>
          <p:nvPr/>
        </p:nvSpPr>
        <p:spPr>
          <a:xfrm flipH="1">
            <a:off x="3500430" y="4429132"/>
            <a:ext cx="2428892" cy="642942"/>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(2) Menyewakan asset</a:t>
            </a:r>
            <a:endParaRPr lang="id-ID" dirty="0"/>
          </a:p>
        </p:txBody>
      </p:sp>
      <p:sp>
        <p:nvSpPr>
          <p:cNvPr id="11" name="TextBox 10"/>
          <p:cNvSpPr txBox="1"/>
          <p:nvPr/>
        </p:nvSpPr>
        <p:spPr>
          <a:xfrm>
            <a:off x="2285984" y="5214950"/>
            <a:ext cx="4700326" cy="400110"/>
          </a:xfrm>
          <a:prstGeom prst="rect">
            <a:avLst/>
          </a:prstGeom>
          <a:noFill/>
        </p:spPr>
        <p:txBody>
          <a:bodyPr wrap="none" rtlCol="0">
            <a:spAutoFit/>
          </a:bodyPr>
          <a:lstStyle/>
          <a:p>
            <a:r>
              <a:rPr lang="id-ID" sz="2000" b="1" dirty="0" smtClean="0">
                <a:latin typeface="Comic Sans MS" pitchFamily="66" charset="0"/>
              </a:rPr>
              <a:t>Skema transaksi jual dan sewa balik</a:t>
            </a:r>
            <a:endParaRPr lang="id-ID" sz="2000" b="1" dirty="0">
              <a:latin typeface="Comic Sans MS" pitchFamily="66"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slide(fromBottom)">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slide(fromBottom)">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slide(fromBottom)">
                                      <p:cBhvr>
                                        <p:cTn id="29" dur="500"/>
                                        <p:tgtEl>
                                          <p:spTgt spid="9"/>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slide(fromBottom)">
                                      <p:cBhvr>
                                        <p:cTn id="34" dur="5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12" presetClass="entr" presetSubtype="4"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slide(fromBottom)">
                                      <p:cBhvr>
                                        <p:cTn id="3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animBg="1"/>
      <p:bldP spid="8" grpId="0" animBg="1"/>
      <p:bldP spid="9" grpId="0" animBg="1"/>
      <p:bldP spid="10" grpId="0" animBg="1"/>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Flowchart: Terminator 3"/>
          <p:cNvSpPr/>
          <p:nvPr/>
        </p:nvSpPr>
        <p:spPr>
          <a:xfrm>
            <a:off x="500034" y="285728"/>
            <a:ext cx="3357586" cy="785818"/>
          </a:xfrm>
          <a:prstGeom prst="flowChartTerminator">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dirty="0" smtClean="0">
                <a:latin typeface="Bodoni MT Poster Compressed" pitchFamily="18" charset="0"/>
              </a:rPr>
              <a:t>Sewa pembiayaan</a:t>
            </a:r>
            <a:endParaRPr lang="id-ID" sz="4400" dirty="0">
              <a:latin typeface="Bodoni MT Poster Compressed" pitchFamily="18" charset="0"/>
            </a:endParaRPr>
          </a:p>
        </p:txBody>
      </p:sp>
      <p:sp>
        <p:nvSpPr>
          <p:cNvPr id="5" name="Oval 4"/>
          <p:cNvSpPr/>
          <p:nvPr/>
        </p:nvSpPr>
        <p:spPr>
          <a:xfrm>
            <a:off x="214282" y="214290"/>
            <a:ext cx="714380" cy="85725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b="1" dirty="0" smtClean="0"/>
              <a:t>X</a:t>
            </a:r>
            <a:endParaRPr lang="id-ID" sz="4000" b="1" dirty="0"/>
          </a:p>
        </p:txBody>
      </p:sp>
      <p:sp>
        <p:nvSpPr>
          <p:cNvPr id="4097" name="Rectangle 1"/>
          <p:cNvSpPr>
            <a:spLocks noChangeArrowheads="1"/>
          </p:cNvSpPr>
          <p:nvPr/>
        </p:nvSpPr>
        <p:spPr bwMode="auto">
          <a:xfrm>
            <a:off x="428596" y="1357298"/>
            <a:ext cx="785818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Lessee (Penjual)</a:t>
            </a:r>
            <a:endParaRPr kumimoji="0" lang="id-ID" sz="2000"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Jika suatu transaksi jual dan sewa balik merupakan sewa pembiayaan, maka selisih lebih hasil penjualan dari jumlah tercatat tidak dapat diakui segera sebagai pendapatan oleh penjual (lessee), tetapi ditangguhkan dan diamortisasi selama masa sewa.</a:t>
            </a:r>
          </a:p>
          <a:p>
            <a:pPr marL="0" marR="0" lvl="0" indent="0" algn="l" defTabSz="914400" rtl="0" eaLnBrk="0" fontAlgn="base" latinLnBrk="0" hangingPunct="0">
              <a:lnSpc>
                <a:spcPct val="100000"/>
              </a:lnSpc>
              <a:spcBef>
                <a:spcPct val="0"/>
              </a:spcBef>
              <a:spcAft>
                <a:spcPct val="0"/>
              </a:spcAft>
              <a:buClrTx/>
              <a:buSzTx/>
              <a:buFontTx/>
              <a:buNone/>
              <a:tabLst/>
            </a:pPr>
            <a:endParaRPr lang="id-ID" sz="2000" dirty="0" smtClean="0">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d-ID" sz="2000"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Lessor (pembeli)</a:t>
            </a:r>
            <a:endParaRPr kumimoji="0" lang="id-ID" sz="2000"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Pengakuan piutang sewa pembiayaan pada lessor juga mengacu kepada ketentuan dalam sewa pembiayaan pada pembahasan sebelumnya, yaitu sebesar nilai wajar aset.</a:t>
            </a:r>
            <a:endParaRPr kumimoji="0" lang="id-ID" sz="2000" b="0" i="0" u="none" strike="noStrike" cap="none" normalizeH="0" baseline="0" dirty="0" smtClean="0">
              <a:ln>
                <a:noFill/>
              </a:ln>
              <a:solidFill>
                <a:schemeClr val="tx1"/>
              </a:solidFill>
              <a:effectLst/>
              <a:latin typeface="Comic Sans MS" pitchFamily="66"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lide(fromBottom)">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4097">
                                            <p:txEl>
                                              <p:pRg st="0" end="0"/>
                                            </p:txEl>
                                          </p:spTgt>
                                        </p:tgtEl>
                                        <p:attrNameLst>
                                          <p:attrName>style.visibility</p:attrName>
                                        </p:attrNameLst>
                                      </p:cBhvr>
                                      <p:to>
                                        <p:strVal val="visible"/>
                                      </p:to>
                                    </p:set>
                                    <p:animEffect transition="in" filter="slide(fromBottom)">
                                      <p:cBhvr>
                                        <p:cTn id="17" dur="500"/>
                                        <p:tgtEl>
                                          <p:spTgt spid="4097">
                                            <p:txEl>
                                              <p:pRg st="0" end="0"/>
                                            </p:txEl>
                                          </p:spTgt>
                                        </p:tgtEl>
                                      </p:cBhvr>
                                    </p:animEffect>
                                  </p:childTnLst>
                                </p:cTn>
                              </p:par>
                              <p:par>
                                <p:cTn id="18" presetID="12" presetClass="entr" presetSubtype="4" fill="hold" nodeType="withEffect">
                                  <p:stCondLst>
                                    <p:cond delay="0"/>
                                  </p:stCondLst>
                                  <p:childTnLst>
                                    <p:set>
                                      <p:cBhvr>
                                        <p:cTn id="19" dur="1" fill="hold">
                                          <p:stCondLst>
                                            <p:cond delay="0"/>
                                          </p:stCondLst>
                                        </p:cTn>
                                        <p:tgtEl>
                                          <p:spTgt spid="4097">
                                            <p:txEl>
                                              <p:pRg st="1" end="1"/>
                                            </p:txEl>
                                          </p:spTgt>
                                        </p:tgtEl>
                                        <p:attrNameLst>
                                          <p:attrName>style.visibility</p:attrName>
                                        </p:attrNameLst>
                                      </p:cBhvr>
                                      <p:to>
                                        <p:strVal val="visible"/>
                                      </p:to>
                                    </p:set>
                                    <p:animEffect transition="in" filter="slide(fromBottom)">
                                      <p:cBhvr>
                                        <p:cTn id="20" dur="500"/>
                                        <p:tgtEl>
                                          <p:spTgt spid="4097">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4097">
                                            <p:txEl>
                                              <p:pRg st="4" end="4"/>
                                            </p:txEl>
                                          </p:spTgt>
                                        </p:tgtEl>
                                        <p:attrNameLst>
                                          <p:attrName>style.visibility</p:attrName>
                                        </p:attrNameLst>
                                      </p:cBhvr>
                                      <p:to>
                                        <p:strVal val="visible"/>
                                      </p:to>
                                    </p:set>
                                    <p:animEffect transition="in" filter="slide(fromBottom)">
                                      <p:cBhvr>
                                        <p:cTn id="25" dur="500"/>
                                        <p:tgtEl>
                                          <p:spTgt spid="4097">
                                            <p:txEl>
                                              <p:pRg st="4" end="4"/>
                                            </p:txEl>
                                          </p:spTgt>
                                        </p:tgtEl>
                                      </p:cBhvr>
                                    </p:animEffect>
                                  </p:childTnLst>
                                </p:cTn>
                              </p:par>
                              <p:par>
                                <p:cTn id="26" presetID="12" presetClass="entr" presetSubtype="4" fill="hold" nodeType="withEffect">
                                  <p:stCondLst>
                                    <p:cond delay="0"/>
                                  </p:stCondLst>
                                  <p:childTnLst>
                                    <p:set>
                                      <p:cBhvr>
                                        <p:cTn id="27" dur="1" fill="hold">
                                          <p:stCondLst>
                                            <p:cond delay="0"/>
                                          </p:stCondLst>
                                        </p:cTn>
                                        <p:tgtEl>
                                          <p:spTgt spid="4097">
                                            <p:txEl>
                                              <p:pRg st="5" end="5"/>
                                            </p:txEl>
                                          </p:spTgt>
                                        </p:tgtEl>
                                        <p:attrNameLst>
                                          <p:attrName>style.visibility</p:attrName>
                                        </p:attrNameLst>
                                      </p:cBhvr>
                                      <p:to>
                                        <p:strVal val="visible"/>
                                      </p:to>
                                    </p:set>
                                    <p:animEffect transition="in" filter="slide(fromBottom)">
                                      <p:cBhvr>
                                        <p:cTn id="28" dur="500"/>
                                        <p:tgtEl>
                                          <p:spTgt spid="409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Flowchart: Terminator 3"/>
          <p:cNvSpPr/>
          <p:nvPr/>
        </p:nvSpPr>
        <p:spPr>
          <a:xfrm>
            <a:off x="142844" y="142852"/>
            <a:ext cx="4929222" cy="785818"/>
          </a:xfrm>
          <a:prstGeom prst="flowChartTerminator">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fontAlgn="base">
              <a:spcBef>
                <a:spcPct val="0"/>
              </a:spcBef>
              <a:spcAft>
                <a:spcPct val="0"/>
              </a:spcAft>
            </a:pPr>
            <a:r>
              <a:rPr lang="id-ID" sz="4400" dirty="0" smtClean="0">
                <a:latin typeface="Bodoni MT Poster Compressed" pitchFamily="18" charset="0"/>
                <a:ea typeface="Calibri" pitchFamily="34" charset="0"/>
                <a:cs typeface="Times New Roman" pitchFamily="18" charset="0"/>
              </a:rPr>
              <a:t>     Analisis laporan keuangan  </a:t>
            </a:r>
          </a:p>
        </p:txBody>
      </p:sp>
      <p:sp>
        <p:nvSpPr>
          <p:cNvPr id="5" name="Oval 4"/>
          <p:cNvSpPr/>
          <p:nvPr/>
        </p:nvSpPr>
        <p:spPr>
          <a:xfrm>
            <a:off x="-32" y="71414"/>
            <a:ext cx="714380" cy="85725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b="1" dirty="0" smtClean="0"/>
              <a:t>X</a:t>
            </a:r>
            <a:endParaRPr lang="id-ID" sz="4000" b="1" dirty="0"/>
          </a:p>
        </p:txBody>
      </p:sp>
      <p:sp>
        <p:nvSpPr>
          <p:cNvPr id="3073" name="Rectangle 1"/>
          <p:cNvSpPr>
            <a:spLocks noChangeArrowheads="1"/>
          </p:cNvSpPr>
          <p:nvPr/>
        </p:nvSpPr>
        <p:spPr bwMode="auto">
          <a:xfrm>
            <a:off x="500034" y="1285860"/>
            <a:ext cx="8215370" cy="39395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5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Perlakuan akuntansi atas sewa pembiayaan dan sewa operasi memiliki dampak yang berbeda terhadap penyajian Laporan Keuangan. Pada sewa pembiayaan, lessee mengakui aset sekaligus liabilitas sewa sehingga berdampak terhadap komposisi di Laporan Posisi Keuangan. Sementara, pada sewa operasi, lessee tidak mengakui aset maupun laibilitas sewa di Laporan Posisi Keuangan. Lessee hanya mengakui beban atas pembayaran sewa. Istilah ini disebut juga sebagai off-balance sheet financing.</a:t>
            </a:r>
            <a:endParaRPr kumimoji="0" lang="id-ID" sz="2500" b="0" i="0" u="none" strike="noStrike" cap="none" normalizeH="0" baseline="0" dirty="0" smtClean="0">
              <a:ln>
                <a:noFill/>
              </a:ln>
              <a:solidFill>
                <a:schemeClr val="tx1"/>
              </a:solidFill>
              <a:effectLst/>
              <a:latin typeface="Comic Sans MS" pitchFamily="66"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lide(fromBottom)">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073"/>
                                        </p:tgtEl>
                                        <p:attrNameLst>
                                          <p:attrName>style.visibility</p:attrName>
                                        </p:attrNameLst>
                                      </p:cBhvr>
                                      <p:to>
                                        <p:strVal val="visible"/>
                                      </p:to>
                                    </p:set>
                                    <p:animEffect transition="in" filter="slide(fromBottom)">
                                      <p:cBhvr>
                                        <p:cTn id="17" dur="500"/>
                                        <p:tgtEl>
                                          <p:spTgt spid="3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3073"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0034" y="2500314"/>
            <a:ext cx="8229600" cy="1143000"/>
          </a:xfrm>
        </p:spPr>
        <p:txBody>
          <a:bodyPr>
            <a:noAutofit/>
          </a:bodyPr>
          <a:lstStyle/>
          <a:p>
            <a:r>
              <a:rPr lang="id-ID" sz="8800" dirty="0" smtClean="0">
                <a:latin typeface="Comic Sans MS" pitchFamily="66" charset="0"/>
              </a:rPr>
              <a:t>Terimakasih</a:t>
            </a:r>
            <a:endParaRPr lang="id-ID" sz="8800" dirty="0">
              <a:latin typeface="Comic Sans MS" pitchFamily="66" charset="0"/>
            </a:endParaRPr>
          </a:p>
        </p:txBody>
      </p:sp>
    </p:spTree>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Flowchart: Terminator 3"/>
          <p:cNvSpPr/>
          <p:nvPr/>
        </p:nvSpPr>
        <p:spPr>
          <a:xfrm>
            <a:off x="500034" y="285728"/>
            <a:ext cx="3357586" cy="785818"/>
          </a:xfrm>
          <a:prstGeom prst="flowChartTerminator">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dirty="0" smtClean="0">
                <a:latin typeface="Bodoni MT Poster Compressed" pitchFamily="18" charset="0"/>
              </a:rPr>
              <a:t>Pengertian sewa</a:t>
            </a:r>
            <a:endParaRPr lang="id-ID" sz="4400" dirty="0">
              <a:latin typeface="Bodoni MT Poster Compressed" pitchFamily="18" charset="0"/>
            </a:endParaRPr>
          </a:p>
        </p:txBody>
      </p:sp>
      <p:sp>
        <p:nvSpPr>
          <p:cNvPr id="5" name="Oval 4"/>
          <p:cNvSpPr/>
          <p:nvPr/>
        </p:nvSpPr>
        <p:spPr>
          <a:xfrm>
            <a:off x="214282" y="214290"/>
            <a:ext cx="714380" cy="85725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b="1" dirty="0" smtClean="0"/>
              <a:t>1</a:t>
            </a:r>
            <a:endParaRPr lang="id-ID" sz="4000" b="1" dirty="0"/>
          </a:p>
        </p:txBody>
      </p:sp>
      <p:sp>
        <p:nvSpPr>
          <p:cNvPr id="6" name="Rectangle 5"/>
          <p:cNvSpPr/>
          <p:nvPr/>
        </p:nvSpPr>
        <p:spPr>
          <a:xfrm>
            <a:off x="642910" y="1357298"/>
            <a:ext cx="8072494" cy="3416320"/>
          </a:xfrm>
          <a:prstGeom prst="rect">
            <a:avLst/>
          </a:prstGeom>
        </p:spPr>
        <p:txBody>
          <a:bodyPr wrap="square">
            <a:spAutoFit/>
          </a:bodyPr>
          <a:lstStyle/>
          <a:p>
            <a:r>
              <a:rPr lang="id-ID" sz="3600" dirty="0" smtClean="0">
                <a:latin typeface="Comic Sans MS" pitchFamily="66" charset="0"/>
              </a:rPr>
              <a:t>Sewa adalah perjanjian antara lessee (penyewa) dengan lessor (pemberi sewa) di mana lessee diberikan hak oleh lessor untuk menggunakan aset milik lessor pada periode yang telah disepakati. </a:t>
            </a:r>
            <a:endParaRPr lang="id-ID" sz="3600" dirty="0">
              <a:latin typeface="Comic Sans MS" pitchFamily="66"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lide(fromBottom)">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slide(fromBottom)">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Flowchart: Terminator 3"/>
          <p:cNvSpPr/>
          <p:nvPr/>
        </p:nvSpPr>
        <p:spPr>
          <a:xfrm>
            <a:off x="500034" y="285728"/>
            <a:ext cx="3357586" cy="785818"/>
          </a:xfrm>
          <a:prstGeom prst="flowChartTerminator">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dirty="0" smtClean="0">
                <a:latin typeface="Bodoni MT Poster Compressed" pitchFamily="18" charset="0"/>
              </a:rPr>
              <a:t>Keunggulan sewa</a:t>
            </a:r>
            <a:endParaRPr lang="id-ID" sz="4400" dirty="0">
              <a:latin typeface="Bodoni MT Poster Compressed" pitchFamily="18" charset="0"/>
            </a:endParaRPr>
          </a:p>
        </p:txBody>
      </p:sp>
      <p:sp>
        <p:nvSpPr>
          <p:cNvPr id="5" name="Oval 4"/>
          <p:cNvSpPr/>
          <p:nvPr/>
        </p:nvSpPr>
        <p:spPr>
          <a:xfrm>
            <a:off x="214282" y="214290"/>
            <a:ext cx="714380" cy="85725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b="1" dirty="0" smtClean="0"/>
              <a:t>2</a:t>
            </a:r>
            <a:endParaRPr lang="id-ID" sz="4000" b="1" dirty="0"/>
          </a:p>
        </p:txBody>
      </p:sp>
      <p:sp>
        <p:nvSpPr>
          <p:cNvPr id="6" name="TextBox 5"/>
          <p:cNvSpPr txBox="1"/>
          <p:nvPr/>
        </p:nvSpPr>
        <p:spPr>
          <a:xfrm>
            <a:off x="857224" y="1357298"/>
            <a:ext cx="7929618" cy="1015663"/>
          </a:xfrm>
          <a:prstGeom prst="rect">
            <a:avLst/>
          </a:prstGeom>
          <a:noFill/>
        </p:spPr>
        <p:txBody>
          <a:bodyPr wrap="square" rtlCol="0">
            <a:spAutoFit/>
          </a:bodyPr>
          <a:lstStyle/>
          <a:p>
            <a:r>
              <a:rPr lang="id-ID" sz="2000" dirty="0" smtClean="0">
                <a:latin typeface="Comic Sans MS" pitchFamily="66" charset="0"/>
              </a:rPr>
              <a:t>Jiika dibandingkan antara sewa dengan membeli tunai melalui utang bank, maka sewa memiliki beberapa keuntungan sebagai berikut:</a:t>
            </a:r>
            <a:endParaRPr lang="id-ID" sz="2000" dirty="0">
              <a:latin typeface="Comic Sans MS" pitchFamily="66" charset="0"/>
            </a:endParaRPr>
          </a:p>
        </p:txBody>
      </p:sp>
      <p:sp>
        <p:nvSpPr>
          <p:cNvPr id="13313" name="Rectangle 1"/>
          <p:cNvSpPr>
            <a:spLocks noChangeArrowheads="1"/>
          </p:cNvSpPr>
          <p:nvPr/>
        </p:nvSpPr>
        <p:spPr bwMode="auto">
          <a:xfrm>
            <a:off x="857224" y="2614610"/>
            <a:ext cx="7072362" cy="24006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1" fontAlgn="base" latinLnBrk="0" hangingPunct="1">
              <a:spcBef>
                <a:spcPct val="0"/>
              </a:spcBef>
              <a:spcAft>
                <a:spcPts val="200"/>
              </a:spcAft>
              <a:buClrTx/>
              <a:buSzTx/>
              <a:buFont typeface="+mj-lt"/>
              <a:buAutoNum type="arabicPeriod"/>
              <a:tabLst/>
            </a:pPr>
            <a:r>
              <a:rPr kumimoji="0" lang="id-ID"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Pendanaan 100%.</a:t>
            </a:r>
          </a:p>
          <a:p>
            <a:pPr marL="457200" marR="0" lvl="0" indent="-457200" algn="l" defTabSz="914400" rtl="0" eaLnBrk="1" fontAlgn="base" latinLnBrk="0" hangingPunct="1">
              <a:spcBef>
                <a:spcPct val="0"/>
              </a:spcBef>
              <a:spcAft>
                <a:spcPts val="200"/>
              </a:spcAft>
              <a:buClrTx/>
              <a:buSzTx/>
              <a:buFont typeface="+mj-lt"/>
              <a:buAutoNum type="arabicPeriod"/>
              <a:tabLst/>
            </a:pPr>
            <a:r>
              <a:rPr kumimoji="0" lang="id-ID"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ingkat Bunga Tetap.</a:t>
            </a:r>
            <a:endParaRPr lang="id-ID" sz="2000" dirty="0" smtClean="0">
              <a:latin typeface="Comic Sans MS" pitchFamily="66" charset="0"/>
              <a:ea typeface="Calibri" pitchFamily="34" charset="0"/>
              <a:cs typeface="Arial" pitchFamily="34" charset="0"/>
            </a:endParaRPr>
          </a:p>
          <a:p>
            <a:pPr marL="457200" marR="0" lvl="0" indent="-457200" algn="l" defTabSz="914400" rtl="0" eaLnBrk="1" fontAlgn="base" latinLnBrk="0" hangingPunct="1">
              <a:spcBef>
                <a:spcPct val="0"/>
              </a:spcBef>
              <a:spcAft>
                <a:spcPts val="200"/>
              </a:spcAft>
              <a:buClrTx/>
              <a:buSzTx/>
              <a:buFont typeface="+mj-lt"/>
              <a:buAutoNum type="arabicPeriod"/>
              <a:tabLst/>
            </a:pPr>
            <a:r>
              <a:rPr kumimoji="0" lang="id-ID"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Perlindungan Terhadap Keusangan.</a:t>
            </a:r>
            <a:endParaRPr lang="id-ID" sz="2000" dirty="0" smtClean="0">
              <a:latin typeface="Comic Sans MS" pitchFamily="66" charset="0"/>
              <a:ea typeface="Calibri" pitchFamily="34" charset="0"/>
              <a:cs typeface="Arial" pitchFamily="34" charset="0"/>
            </a:endParaRPr>
          </a:p>
          <a:p>
            <a:pPr marL="457200" marR="0" lvl="0" indent="-457200" algn="l" defTabSz="914400" rtl="0" eaLnBrk="1" fontAlgn="base" latinLnBrk="0" hangingPunct="1">
              <a:spcBef>
                <a:spcPct val="0"/>
              </a:spcBef>
              <a:spcAft>
                <a:spcPts val="200"/>
              </a:spcAft>
              <a:buClrTx/>
              <a:buSzTx/>
              <a:buFont typeface="+mj-lt"/>
              <a:buAutoNum type="arabicPeriod"/>
              <a:tabLst/>
            </a:pPr>
            <a:r>
              <a:rPr kumimoji="0" lang="id-ID"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Fleksibel.</a:t>
            </a:r>
            <a:endParaRPr lang="id-ID" sz="2000" dirty="0" smtClean="0">
              <a:latin typeface="Comic Sans MS" pitchFamily="66" charset="0"/>
              <a:ea typeface="Calibri" pitchFamily="34" charset="0"/>
              <a:cs typeface="Arial" pitchFamily="34" charset="0"/>
            </a:endParaRPr>
          </a:p>
          <a:p>
            <a:pPr marL="457200" marR="0" lvl="0" indent="-457200" algn="l" defTabSz="914400" rtl="0" eaLnBrk="1" fontAlgn="base" latinLnBrk="0" hangingPunct="1">
              <a:spcBef>
                <a:spcPct val="0"/>
              </a:spcBef>
              <a:spcAft>
                <a:spcPts val="200"/>
              </a:spcAft>
              <a:buClrTx/>
              <a:buSzTx/>
              <a:buFont typeface="+mj-lt"/>
              <a:buAutoNum type="arabicPeriod"/>
              <a:tabLst/>
            </a:pPr>
            <a:r>
              <a:rPr kumimoji="0" lang="id-ID"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Bunga Lebih Rendah.</a:t>
            </a:r>
            <a:endParaRPr lang="id-ID" sz="2000" dirty="0" smtClean="0">
              <a:latin typeface="Comic Sans MS" pitchFamily="66" charset="0"/>
              <a:ea typeface="Calibri" pitchFamily="34" charset="0"/>
              <a:cs typeface="Arial" pitchFamily="34" charset="0"/>
            </a:endParaRPr>
          </a:p>
          <a:p>
            <a:pPr marL="457200" marR="0" lvl="0" indent="-457200" algn="l" defTabSz="914400" rtl="0" eaLnBrk="1" fontAlgn="base" latinLnBrk="0" hangingPunct="1">
              <a:spcBef>
                <a:spcPct val="0"/>
              </a:spcBef>
              <a:spcAft>
                <a:spcPts val="200"/>
              </a:spcAft>
              <a:buClrTx/>
              <a:buSzTx/>
              <a:buFont typeface="+mj-lt"/>
              <a:buAutoNum type="arabicPeriod"/>
              <a:tabLst/>
            </a:pPr>
            <a:r>
              <a:rPr kumimoji="0" lang="id-ID"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Keuntungan Pajak.</a:t>
            </a:r>
            <a:endParaRPr lang="id-ID" sz="2000" dirty="0" smtClean="0">
              <a:latin typeface="Comic Sans MS" pitchFamily="66" charset="0"/>
              <a:ea typeface="Calibri" pitchFamily="34" charset="0"/>
              <a:cs typeface="Arial" pitchFamily="34" charset="0"/>
            </a:endParaRPr>
          </a:p>
          <a:p>
            <a:pPr marL="457200" marR="0" lvl="0" indent="-457200" algn="l" defTabSz="914400" rtl="0" eaLnBrk="1" fontAlgn="base" latinLnBrk="0" hangingPunct="1">
              <a:spcBef>
                <a:spcPct val="0"/>
              </a:spcBef>
              <a:spcAft>
                <a:spcPts val="200"/>
              </a:spcAft>
              <a:buClrTx/>
              <a:buSzTx/>
              <a:buFont typeface="+mj-lt"/>
              <a:buAutoNum type="arabicPeriod"/>
              <a:tabLst/>
            </a:pPr>
            <a:r>
              <a:rPr kumimoji="0" lang="id-ID"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Pembiayaan off-balance sheet.</a:t>
            </a:r>
            <a:endParaRPr kumimoji="0" lang="id-ID" sz="3200" b="0" i="0" u="none" strike="noStrike" cap="none" normalizeH="0" baseline="0" dirty="0" smtClean="0">
              <a:ln>
                <a:noFill/>
              </a:ln>
              <a:solidFill>
                <a:schemeClr val="tx1"/>
              </a:solidFill>
              <a:effectLst/>
              <a:latin typeface="Comic Sans MS" pitchFamily="66"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lide(fromBottom)">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slide(fromBottom)">
                                      <p:cBhvr>
                                        <p:cTn id="17" dur="5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13313">
                                            <p:txEl>
                                              <p:pRg st="0" end="0"/>
                                            </p:txEl>
                                          </p:spTgt>
                                        </p:tgtEl>
                                        <p:attrNameLst>
                                          <p:attrName>style.visibility</p:attrName>
                                        </p:attrNameLst>
                                      </p:cBhvr>
                                      <p:to>
                                        <p:strVal val="visible"/>
                                      </p:to>
                                    </p:set>
                                    <p:animEffect transition="in" filter="slide(fromBottom)">
                                      <p:cBhvr>
                                        <p:cTn id="22" dur="500"/>
                                        <p:tgtEl>
                                          <p:spTgt spid="1331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13313">
                                            <p:txEl>
                                              <p:pRg st="1" end="1"/>
                                            </p:txEl>
                                          </p:spTgt>
                                        </p:tgtEl>
                                        <p:attrNameLst>
                                          <p:attrName>style.visibility</p:attrName>
                                        </p:attrNameLst>
                                      </p:cBhvr>
                                      <p:to>
                                        <p:strVal val="visible"/>
                                      </p:to>
                                    </p:set>
                                    <p:animEffect transition="in" filter="slide(fromBottom)">
                                      <p:cBhvr>
                                        <p:cTn id="27" dur="500"/>
                                        <p:tgtEl>
                                          <p:spTgt spid="1331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13313">
                                            <p:txEl>
                                              <p:pRg st="2" end="2"/>
                                            </p:txEl>
                                          </p:spTgt>
                                        </p:tgtEl>
                                        <p:attrNameLst>
                                          <p:attrName>style.visibility</p:attrName>
                                        </p:attrNameLst>
                                      </p:cBhvr>
                                      <p:to>
                                        <p:strVal val="visible"/>
                                      </p:to>
                                    </p:set>
                                    <p:animEffect transition="in" filter="slide(fromBottom)">
                                      <p:cBhvr>
                                        <p:cTn id="32" dur="500"/>
                                        <p:tgtEl>
                                          <p:spTgt spid="1331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13313">
                                            <p:txEl>
                                              <p:pRg st="3" end="3"/>
                                            </p:txEl>
                                          </p:spTgt>
                                        </p:tgtEl>
                                        <p:attrNameLst>
                                          <p:attrName>style.visibility</p:attrName>
                                        </p:attrNameLst>
                                      </p:cBhvr>
                                      <p:to>
                                        <p:strVal val="visible"/>
                                      </p:to>
                                    </p:set>
                                    <p:animEffect transition="in" filter="slide(fromBottom)">
                                      <p:cBhvr>
                                        <p:cTn id="37" dur="500"/>
                                        <p:tgtEl>
                                          <p:spTgt spid="1331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nodeType="clickEffect">
                                  <p:stCondLst>
                                    <p:cond delay="0"/>
                                  </p:stCondLst>
                                  <p:childTnLst>
                                    <p:set>
                                      <p:cBhvr>
                                        <p:cTn id="41" dur="1" fill="hold">
                                          <p:stCondLst>
                                            <p:cond delay="0"/>
                                          </p:stCondLst>
                                        </p:cTn>
                                        <p:tgtEl>
                                          <p:spTgt spid="13313">
                                            <p:txEl>
                                              <p:pRg st="4" end="4"/>
                                            </p:txEl>
                                          </p:spTgt>
                                        </p:tgtEl>
                                        <p:attrNameLst>
                                          <p:attrName>style.visibility</p:attrName>
                                        </p:attrNameLst>
                                      </p:cBhvr>
                                      <p:to>
                                        <p:strVal val="visible"/>
                                      </p:to>
                                    </p:set>
                                    <p:animEffect transition="in" filter="slide(fromBottom)">
                                      <p:cBhvr>
                                        <p:cTn id="42" dur="500"/>
                                        <p:tgtEl>
                                          <p:spTgt spid="1331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nodeType="clickEffect">
                                  <p:stCondLst>
                                    <p:cond delay="0"/>
                                  </p:stCondLst>
                                  <p:childTnLst>
                                    <p:set>
                                      <p:cBhvr>
                                        <p:cTn id="46" dur="1" fill="hold">
                                          <p:stCondLst>
                                            <p:cond delay="0"/>
                                          </p:stCondLst>
                                        </p:cTn>
                                        <p:tgtEl>
                                          <p:spTgt spid="13313">
                                            <p:txEl>
                                              <p:pRg st="5" end="5"/>
                                            </p:txEl>
                                          </p:spTgt>
                                        </p:tgtEl>
                                        <p:attrNameLst>
                                          <p:attrName>style.visibility</p:attrName>
                                        </p:attrNameLst>
                                      </p:cBhvr>
                                      <p:to>
                                        <p:strVal val="visible"/>
                                      </p:to>
                                    </p:set>
                                    <p:animEffect transition="in" filter="slide(fromBottom)">
                                      <p:cBhvr>
                                        <p:cTn id="47" dur="500"/>
                                        <p:tgtEl>
                                          <p:spTgt spid="13313">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nodeType="clickEffect">
                                  <p:stCondLst>
                                    <p:cond delay="0"/>
                                  </p:stCondLst>
                                  <p:childTnLst>
                                    <p:set>
                                      <p:cBhvr>
                                        <p:cTn id="51" dur="1" fill="hold">
                                          <p:stCondLst>
                                            <p:cond delay="0"/>
                                          </p:stCondLst>
                                        </p:cTn>
                                        <p:tgtEl>
                                          <p:spTgt spid="13313">
                                            <p:txEl>
                                              <p:pRg st="6" end="6"/>
                                            </p:txEl>
                                          </p:spTgt>
                                        </p:tgtEl>
                                        <p:attrNameLst>
                                          <p:attrName>style.visibility</p:attrName>
                                        </p:attrNameLst>
                                      </p:cBhvr>
                                      <p:to>
                                        <p:strVal val="visible"/>
                                      </p:to>
                                    </p:set>
                                    <p:animEffect transition="in" filter="slide(fromBottom)">
                                      <p:cBhvr>
                                        <p:cTn id="52" dur="500"/>
                                        <p:tgtEl>
                                          <p:spTgt spid="1331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Flowchart: Terminator 3"/>
          <p:cNvSpPr/>
          <p:nvPr/>
        </p:nvSpPr>
        <p:spPr>
          <a:xfrm>
            <a:off x="357158" y="285728"/>
            <a:ext cx="5643602" cy="785818"/>
          </a:xfrm>
          <a:prstGeom prst="flowChartTerminator">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dirty="0" smtClean="0">
                <a:latin typeface="Bodoni MT Poster Compressed" pitchFamily="18" charset="0"/>
              </a:rPr>
              <a:t>Perkembangan sewa di indonesia</a:t>
            </a:r>
            <a:endParaRPr lang="id-ID" sz="4400" dirty="0">
              <a:latin typeface="Bodoni MT Poster Compressed" pitchFamily="18" charset="0"/>
            </a:endParaRPr>
          </a:p>
        </p:txBody>
      </p:sp>
      <p:sp>
        <p:nvSpPr>
          <p:cNvPr id="5" name="Oval 4"/>
          <p:cNvSpPr/>
          <p:nvPr/>
        </p:nvSpPr>
        <p:spPr>
          <a:xfrm>
            <a:off x="214282" y="214290"/>
            <a:ext cx="714380" cy="85725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b="1" dirty="0" smtClean="0"/>
              <a:t>3</a:t>
            </a:r>
            <a:endParaRPr lang="id-ID" sz="4000" b="1" dirty="0"/>
          </a:p>
        </p:txBody>
      </p:sp>
      <p:sp>
        <p:nvSpPr>
          <p:cNvPr id="6" name="Rectangle 5"/>
          <p:cNvSpPr/>
          <p:nvPr/>
        </p:nvSpPr>
        <p:spPr>
          <a:xfrm>
            <a:off x="928662" y="1571612"/>
            <a:ext cx="7215238" cy="3108543"/>
          </a:xfrm>
          <a:prstGeom prst="rect">
            <a:avLst/>
          </a:prstGeom>
        </p:spPr>
        <p:txBody>
          <a:bodyPr wrap="square">
            <a:spAutoFit/>
          </a:bodyPr>
          <a:lstStyle/>
          <a:p>
            <a:r>
              <a:rPr lang="id-ID" sz="2800" dirty="0" smtClean="0">
                <a:latin typeface="Comic Sans MS" pitchFamily="66" charset="0"/>
              </a:rPr>
              <a:t>Sewa (leasing) sebagai salah satu bentuk pembiayaan mulai berkembang di Indonesia pada tahun 1947 setelah terbitnya surat keputusan bersama (SKB) tiga menteri yaitu Menteri Keuangan, Menteri Perindustrian, dan Menteri Perdagangan. </a:t>
            </a:r>
            <a:endParaRPr lang="id-ID" sz="2800" dirty="0">
              <a:latin typeface="Comic Sans MS" pitchFamily="66"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lide(fromBottom)">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slide(fromBottom)">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Flowchart: Terminator 3"/>
          <p:cNvSpPr/>
          <p:nvPr/>
        </p:nvSpPr>
        <p:spPr>
          <a:xfrm>
            <a:off x="357158" y="285728"/>
            <a:ext cx="4929222" cy="785818"/>
          </a:xfrm>
          <a:prstGeom prst="flowChartTerminator">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dirty="0" smtClean="0">
                <a:latin typeface="Bodoni MT Poster Compressed" pitchFamily="18" charset="0"/>
              </a:rPr>
              <a:t>Kriteria sewa pembayaran</a:t>
            </a:r>
            <a:endParaRPr lang="id-ID" sz="4400" dirty="0">
              <a:latin typeface="Bodoni MT Poster Compressed" pitchFamily="18" charset="0"/>
            </a:endParaRPr>
          </a:p>
        </p:txBody>
      </p:sp>
      <p:sp>
        <p:nvSpPr>
          <p:cNvPr id="5" name="Oval 4"/>
          <p:cNvSpPr/>
          <p:nvPr/>
        </p:nvSpPr>
        <p:spPr>
          <a:xfrm>
            <a:off x="214282" y="214290"/>
            <a:ext cx="714380" cy="85725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b="1" dirty="0" smtClean="0"/>
              <a:t>4</a:t>
            </a:r>
            <a:endParaRPr lang="id-ID" sz="4000" b="1" dirty="0"/>
          </a:p>
        </p:txBody>
      </p:sp>
      <p:sp>
        <p:nvSpPr>
          <p:cNvPr id="11265" name="Rectangle 1"/>
          <p:cNvSpPr>
            <a:spLocks noChangeArrowheads="1"/>
          </p:cNvSpPr>
          <p:nvPr/>
        </p:nvSpPr>
        <p:spPr bwMode="auto">
          <a:xfrm>
            <a:off x="500034" y="1357298"/>
            <a:ext cx="8286808"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1" fontAlgn="base" latinLnBrk="0" hangingPunct="1">
              <a:lnSpc>
                <a:spcPct val="100000"/>
              </a:lnSpc>
              <a:spcBef>
                <a:spcPct val="0"/>
              </a:spcBef>
              <a:spcAft>
                <a:spcPct val="0"/>
              </a:spcAft>
              <a:buClrTx/>
              <a:buSzTx/>
              <a:buFont typeface="+mj-lt"/>
              <a:buAutoNum type="arabicPeriod"/>
              <a:tabLst/>
            </a:pPr>
            <a:r>
              <a:rPr kumimoji="0" lang="id-ID"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Perjanjian sewa menyatakan adanya pengalihan kepemilikan aset kepada lessee pada akhir masa sewa.</a:t>
            </a:r>
          </a:p>
          <a:p>
            <a:pPr marL="457200" marR="0" lvl="0" indent="-457200" algn="l" defTabSz="914400" rtl="0" eaLnBrk="1" fontAlgn="base" latinLnBrk="0" hangingPunct="1">
              <a:lnSpc>
                <a:spcPct val="100000"/>
              </a:lnSpc>
              <a:spcBef>
                <a:spcPct val="0"/>
              </a:spcBef>
              <a:spcAft>
                <a:spcPct val="0"/>
              </a:spcAft>
              <a:buClrTx/>
              <a:buSzTx/>
              <a:buFont typeface="+mj-lt"/>
              <a:buAutoNum type="arabicPeriod"/>
              <a:tabLst/>
            </a:pPr>
            <a:endParaRPr lang="id-ID" dirty="0" smtClean="0">
              <a:latin typeface="Comic Sans MS" pitchFamily="66" charset="0"/>
              <a:ea typeface="Calibri" pitchFamily="34" charset="0"/>
              <a:cs typeface="Arial" pitchFamily="34" charset="0"/>
            </a:endParaRPr>
          </a:p>
          <a:p>
            <a:pPr marL="457200" marR="0" lvl="0" indent="-457200" algn="l" defTabSz="914400" rtl="0" eaLnBrk="1" fontAlgn="base" latinLnBrk="0" hangingPunct="1">
              <a:lnSpc>
                <a:spcPct val="100000"/>
              </a:lnSpc>
              <a:spcBef>
                <a:spcPct val="0"/>
              </a:spcBef>
              <a:spcAft>
                <a:spcPct val="0"/>
              </a:spcAft>
              <a:buClrTx/>
              <a:buSzTx/>
              <a:buFont typeface="+mj-lt"/>
              <a:buAutoNum type="arabicPeriod"/>
              <a:tabLst/>
            </a:pPr>
            <a:r>
              <a:rPr kumimoji="0" lang="id-ID"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Lessee memiliki opsi untuk membeli aset pada harga yang cukup rendah dibandingkan nilai wajar pada tanggal opsi mulai dapat dilaksanakan, sehingga pada awal sewa dapat dipastikan bahwa opsi akan dilaksanakan.</a:t>
            </a:r>
          </a:p>
          <a:p>
            <a:pPr marL="457200" marR="0" lvl="0" indent="-457200" algn="l" defTabSz="914400" rtl="0" eaLnBrk="1" fontAlgn="base" latinLnBrk="0" hangingPunct="1">
              <a:lnSpc>
                <a:spcPct val="100000"/>
              </a:lnSpc>
              <a:spcBef>
                <a:spcPct val="0"/>
              </a:spcBef>
              <a:spcAft>
                <a:spcPct val="0"/>
              </a:spcAft>
              <a:buClrTx/>
              <a:buSzTx/>
              <a:buFont typeface="+mj-lt"/>
              <a:buAutoNum type="arabicPeriod"/>
              <a:tabLst/>
            </a:pPr>
            <a:endParaRPr lang="id-ID" dirty="0" smtClean="0">
              <a:latin typeface="Comic Sans MS" pitchFamily="66" charset="0"/>
              <a:ea typeface="Calibri" pitchFamily="34" charset="0"/>
              <a:cs typeface="Arial" pitchFamily="34" charset="0"/>
            </a:endParaRPr>
          </a:p>
          <a:p>
            <a:pPr marL="457200" marR="0" lvl="0" indent="-457200" algn="l" defTabSz="914400" rtl="0" eaLnBrk="1" fontAlgn="base" latinLnBrk="0" hangingPunct="1">
              <a:lnSpc>
                <a:spcPct val="100000"/>
              </a:lnSpc>
              <a:spcBef>
                <a:spcPct val="0"/>
              </a:spcBef>
              <a:spcAft>
                <a:spcPct val="0"/>
              </a:spcAft>
              <a:buClrTx/>
              <a:buSzTx/>
              <a:buFont typeface="+mj-lt"/>
              <a:buAutoNum type="arabicPeriod"/>
              <a:tabLst/>
            </a:pPr>
            <a:r>
              <a:rPr kumimoji="0" lang="id-ID"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Masa sewa mencakup sebagian besar umur ekonomis aset meskipun hak milik tidak dialihkan.</a:t>
            </a:r>
          </a:p>
          <a:p>
            <a:pPr marL="457200" marR="0" lvl="0" indent="-457200" algn="l" defTabSz="914400" rtl="0" eaLnBrk="1" fontAlgn="base" latinLnBrk="0" hangingPunct="1">
              <a:lnSpc>
                <a:spcPct val="100000"/>
              </a:lnSpc>
              <a:spcBef>
                <a:spcPct val="0"/>
              </a:spcBef>
              <a:spcAft>
                <a:spcPct val="0"/>
              </a:spcAft>
              <a:buClrTx/>
              <a:buSzTx/>
              <a:buFont typeface="+mj-lt"/>
              <a:buAutoNum type="arabicPeriod"/>
              <a:tabLst/>
            </a:pPr>
            <a:endParaRPr lang="id-ID" dirty="0" smtClean="0">
              <a:latin typeface="Comic Sans MS" pitchFamily="66" charset="0"/>
              <a:ea typeface="Calibri" pitchFamily="34" charset="0"/>
              <a:cs typeface="Arial" pitchFamily="34" charset="0"/>
            </a:endParaRPr>
          </a:p>
          <a:p>
            <a:pPr marL="457200" marR="0" lvl="0" indent="-457200" algn="l" defTabSz="914400" rtl="0" eaLnBrk="1" fontAlgn="base" latinLnBrk="0" hangingPunct="1">
              <a:lnSpc>
                <a:spcPct val="100000"/>
              </a:lnSpc>
              <a:spcBef>
                <a:spcPct val="0"/>
              </a:spcBef>
              <a:spcAft>
                <a:spcPct val="0"/>
              </a:spcAft>
              <a:buClrTx/>
              <a:buSzTx/>
              <a:buFont typeface="+mj-lt"/>
              <a:buAutoNum type="arabicPeriod"/>
              <a:tabLst/>
            </a:pPr>
            <a:r>
              <a:rPr kumimoji="0" lang="id-ID"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Pada awal sewa, nilai kini dari jumlah pembayaran sewa minimum secara substansial mendekati nilai wajar aset sewaan.</a:t>
            </a:r>
          </a:p>
          <a:p>
            <a:pPr marL="457200" marR="0" lvl="0" indent="-457200" algn="l" defTabSz="914400" rtl="0" eaLnBrk="1" fontAlgn="base" latinLnBrk="0" hangingPunct="1">
              <a:lnSpc>
                <a:spcPct val="100000"/>
              </a:lnSpc>
              <a:spcBef>
                <a:spcPct val="0"/>
              </a:spcBef>
              <a:spcAft>
                <a:spcPct val="0"/>
              </a:spcAft>
              <a:buClrTx/>
              <a:buSzTx/>
              <a:buFont typeface="+mj-lt"/>
              <a:buAutoNum type="arabicPeriod"/>
              <a:tabLst/>
            </a:pPr>
            <a:endParaRPr lang="id-ID" dirty="0" smtClean="0">
              <a:latin typeface="Comic Sans MS" pitchFamily="66" charset="0"/>
              <a:ea typeface="Calibri" pitchFamily="34" charset="0"/>
              <a:cs typeface="Arial" pitchFamily="34" charset="0"/>
            </a:endParaRPr>
          </a:p>
          <a:p>
            <a:pPr marL="457200" marR="0" lvl="0" indent="-457200" algn="l" defTabSz="914400" rtl="0" eaLnBrk="1" fontAlgn="base" latinLnBrk="0" hangingPunct="1">
              <a:lnSpc>
                <a:spcPct val="100000"/>
              </a:lnSpc>
              <a:spcBef>
                <a:spcPct val="0"/>
              </a:spcBef>
              <a:spcAft>
                <a:spcPct val="0"/>
              </a:spcAft>
              <a:buClrTx/>
              <a:buSzTx/>
              <a:buFont typeface="+mj-lt"/>
              <a:buAutoNum type="arabicPeriod"/>
              <a:tabLst/>
            </a:pPr>
            <a:r>
              <a:rPr kumimoji="0" lang="id-ID"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Aset sewaan besifat khusus dan hanya lessee yang dapat menggunakannya tanpa perlu modifikasi secara material.</a:t>
            </a:r>
            <a:endParaRPr kumimoji="0" lang="id-ID" sz="2800" b="0" i="0" u="none" strike="noStrike" cap="none" normalizeH="0" baseline="0" dirty="0" smtClean="0">
              <a:ln>
                <a:noFill/>
              </a:ln>
              <a:solidFill>
                <a:schemeClr val="tx1"/>
              </a:solidFill>
              <a:effectLst/>
              <a:latin typeface="Comic Sans MS" pitchFamily="66"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lide(fromBottom)">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11265">
                                            <p:txEl>
                                              <p:pRg st="0" end="0"/>
                                            </p:txEl>
                                          </p:spTgt>
                                        </p:tgtEl>
                                        <p:attrNameLst>
                                          <p:attrName>style.visibility</p:attrName>
                                        </p:attrNameLst>
                                      </p:cBhvr>
                                      <p:to>
                                        <p:strVal val="visible"/>
                                      </p:to>
                                    </p:set>
                                    <p:animEffect transition="in" filter="slide(fromBottom)">
                                      <p:cBhvr>
                                        <p:cTn id="17" dur="500"/>
                                        <p:tgtEl>
                                          <p:spTgt spid="1126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11265">
                                            <p:txEl>
                                              <p:pRg st="2" end="2"/>
                                            </p:txEl>
                                          </p:spTgt>
                                        </p:tgtEl>
                                        <p:attrNameLst>
                                          <p:attrName>style.visibility</p:attrName>
                                        </p:attrNameLst>
                                      </p:cBhvr>
                                      <p:to>
                                        <p:strVal val="visible"/>
                                      </p:to>
                                    </p:set>
                                    <p:animEffect transition="in" filter="slide(fromBottom)">
                                      <p:cBhvr>
                                        <p:cTn id="22" dur="500"/>
                                        <p:tgtEl>
                                          <p:spTgt spid="1126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11265">
                                            <p:txEl>
                                              <p:pRg st="4" end="4"/>
                                            </p:txEl>
                                          </p:spTgt>
                                        </p:tgtEl>
                                        <p:attrNameLst>
                                          <p:attrName>style.visibility</p:attrName>
                                        </p:attrNameLst>
                                      </p:cBhvr>
                                      <p:to>
                                        <p:strVal val="visible"/>
                                      </p:to>
                                    </p:set>
                                    <p:animEffect transition="in" filter="slide(fromBottom)">
                                      <p:cBhvr>
                                        <p:cTn id="27" dur="500"/>
                                        <p:tgtEl>
                                          <p:spTgt spid="1126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11265">
                                            <p:txEl>
                                              <p:pRg st="6" end="6"/>
                                            </p:txEl>
                                          </p:spTgt>
                                        </p:tgtEl>
                                        <p:attrNameLst>
                                          <p:attrName>style.visibility</p:attrName>
                                        </p:attrNameLst>
                                      </p:cBhvr>
                                      <p:to>
                                        <p:strVal val="visible"/>
                                      </p:to>
                                    </p:set>
                                    <p:animEffect transition="in" filter="slide(fromBottom)">
                                      <p:cBhvr>
                                        <p:cTn id="32" dur="500"/>
                                        <p:tgtEl>
                                          <p:spTgt spid="1126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11265">
                                            <p:txEl>
                                              <p:pRg st="8" end="8"/>
                                            </p:txEl>
                                          </p:spTgt>
                                        </p:tgtEl>
                                        <p:attrNameLst>
                                          <p:attrName>style.visibility</p:attrName>
                                        </p:attrNameLst>
                                      </p:cBhvr>
                                      <p:to>
                                        <p:strVal val="visible"/>
                                      </p:to>
                                    </p:set>
                                    <p:animEffect transition="in" filter="slide(fromBottom)">
                                      <p:cBhvr>
                                        <p:cTn id="37" dur="500"/>
                                        <p:tgtEl>
                                          <p:spTgt spid="1126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Rounded Rectangle 3"/>
          <p:cNvSpPr/>
          <p:nvPr/>
        </p:nvSpPr>
        <p:spPr>
          <a:xfrm>
            <a:off x="2214546" y="214290"/>
            <a:ext cx="4572032" cy="642942"/>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800" dirty="0" smtClean="0">
                <a:solidFill>
                  <a:schemeClr val="tx1"/>
                </a:solidFill>
                <a:latin typeface="Bodoni MT Poster Compressed" pitchFamily="18" charset="0"/>
              </a:rPr>
              <a:t>Akuntansi  sewa untuk lesse</a:t>
            </a:r>
            <a:endParaRPr lang="id-ID" sz="4800" dirty="0">
              <a:solidFill>
                <a:schemeClr val="tx1"/>
              </a:solidFill>
              <a:latin typeface="Bodoni MT Poster Compressed" pitchFamily="18" charset="0"/>
            </a:endParaRPr>
          </a:p>
        </p:txBody>
      </p:sp>
      <p:sp>
        <p:nvSpPr>
          <p:cNvPr id="5" name="Flowchart: Terminator 4"/>
          <p:cNvSpPr/>
          <p:nvPr/>
        </p:nvSpPr>
        <p:spPr>
          <a:xfrm>
            <a:off x="142844" y="1285860"/>
            <a:ext cx="4929222" cy="785818"/>
          </a:xfrm>
          <a:prstGeom prst="flowChartTerminator">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dirty="0" smtClean="0">
                <a:latin typeface="Bodoni MT Poster Compressed" pitchFamily="18" charset="0"/>
              </a:rPr>
              <a:t>   Pengakuan aset dan liabiliitas</a:t>
            </a:r>
            <a:endParaRPr lang="id-ID" sz="4400" dirty="0">
              <a:latin typeface="Bodoni MT Poster Compressed" pitchFamily="18" charset="0"/>
            </a:endParaRPr>
          </a:p>
        </p:txBody>
      </p:sp>
      <p:sp>
        <p:nvSpPr>
          <p:cNvPr id="6" name="Oval 5"/>
          <p:cNvSpPr/>
          <p:nvPr/>
        </p:nvSpPr>
        <p:spPr>
          <a:xfrm>
            <a:off x="-32" y="1214422"/>
            <a:ext cx="714380" cy="85725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b="1" dirty="0" smtClean="0"/>
              <a:t>1</a:t>
            </a:r>
            <a:endParaRPr lang="id-ID" sz="4000" b="1" dirty="0"/>
          </a:p>
        </p:txBody>
      </p:sp>
      <p:sp>
        <p:nvSpPr>
          <p:cNvPr id="7" name="Rectangle 6"/>
          <p:cNvSpPr/>
          <p:nvPr/>
        </p:nvSpPr>
        <p:spPr>
          <a:xfrm>
            <a:off x="571472" y="2571744"/>
            <a:ext cx="7715304" cy="2246769"/>
          </a:xfrm>
          <a:prstGeom prst="rect">
            <a:avLst/>
          </a:prstGeom>
        </p:spPr>
        <p:txBody>
          <a:bodyPr wrap="square">
            <a:spAutoFit/>
          </a:bodyPr>
          <a:lstStyle/>
          <a:p>
            <a:r>
              <a:rPr lang="id-ID" sz="2800" dirty="0" smtClean="0">
                <a:latin typeface="Comic Sans MS" pitchFamily="66" charset="0"/>
              </a:rPr>
              <a:t>Pada sewa pembiayaan, lessee mengakui aset dan laibilitas di awal masa sewa sebesar nilai terendah antara nilai wajar aset sewaan atau sebesar nilai kini dari pembayaran sewa minimum</a:t>
            </a:r>
            <a:endParaRPr lang="id-ID" sz="2800" dirty="0">
              <a:latin typeface="Comic Sans MS" pitchFamily="66"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strips(downLeft)">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slide(fromBottom)">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slide(fromBottom)">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10" name="Flowchart: Terminator 9"/>
          <p:cNvSpPr/>
          <p:nvPr/>
        </p:nvSpPr>
        <p:spPr>
          <a:xfrm>
            <a:off x="500034" y="285728"/>
            <a:ext cx="3357586" cy="785818"/>
          </a:xfrm>
          <a:prstGeom prst="flowChartTerminator">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dirty="0" smtClean="0">
                <a:latin typeface="Bodoni MT Poster Compressed" pitchFamily="18" charset="0"/>
              </a:rPr>
              <a:t>Contoh soal</a:t>
            </a:r>
            <a:endParaRPr lang="id-ID" sz="4400" dirty="0">
              <a:latin typeface="Bodoni MT Poster Compressed" pitchFamily="18" charset="0"/>
            </a:endParaRPr>
          </a:p>
        </p:txBody>
      </p:sp>
      <p:sp>
        <p:nvSpPr>
          <p:cNvPr id="11" name="Oval 10"/>
          <p:cNvSpPr/>
          <p:nvPr/>
        </p:nvSpPr>
        <p:spPr>
          <a:xfrm>
            <a:off x="214282" y="214290"/>
            <a:ext cx="714380" cy="85725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b="1" dirty="0" smtClean="0"/>
              <a:t>;)</a:t>
            </a:r>
            <a:endParaRPr lang="id-ID" sz="4000" b="1" dirty="0"/>
          </a:p>
        </p:txBody>
      </p:sp>
      <p:sp>
        <p:nvSpPr>
          <p:cNvPr id="12" name="Rectangle 11"/>
          <p:cNvSpPr/>
          <p:nvPr/>
        </p:nvSpPr>
        <p:spPr>
          <a:xfrm>
            <a:off x="857224" y="1357298"/>
            <a:ext cx="7786742" cy="707886"/>
          </a:xfrm>
          <a:prstGeom prst="rect">
            <a:avLst/>
          </a:prstGeom>
        </p:spPr>
        <p:txBody>
          <a:bodyPr wrap="square">
            <a:spAutoFit/>
          </a:bodyPr>
          <a:lstStyle/>
          <a:p>
            <a:r>
              <a:rPr lang="id-ID" sz="2000" dirty="0" smtClean="0">
                <a:latin typeface="Comic Sans MS" pitchFamily="66" charset="0"/>
              </a:rPr>
              <a:t>Jika nilai wajar aset adalah Rp 100.000.000 dan nilai kini pembayaran sewa minimum adalah Rp97.000.000</a:t>
            </a:r>
            <a:endParaRPr lang="id-ID" sz="2000" dirty="0">
              <a:latin typeface="Comic Sans MS" pitchFamily="66" charset="0"/>
            </a:endParaRPr>
          </a:p>
        </p:txBody>
      </p:sp>
      <p:sp>
        <p:nvSpPr>
          <p:cNvPr id="9223" name="Rectangle 7"/>
          <p:cNvSpPr>
            <a:spLocks noChangeArrowheads="1"/>
          </p:cNvSpPr>
          <p:nvPr/>
        </p:nvSpPr>
        <p:spPr bwMode="auto">
          <a:xfrm>
            <a:off x="857224" y="2143116"/>
            <a:ext cx="7572428"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maka jurnal yang dicatat lessee pada awal masa sewa adalah sebagai berikut:</a:t>
            </a:r>
            <a:endParaRPr kumimoji="0" lang="id-ID" sz="2000" b="0" i="0" u="none" strike="noStrike" cap="none" normalizeH="0" baseline="0" dirty="0" smtClean="0">
              <a:ln>
                <a:noFill/>
              </a:ln>
              <a:solidFill>
                <a:schemeClr val="tx1"/>
              </a:solidFill>
              <a:effectLst/>
              <a:latin typeface="Comic Sans MS" pitchFamily="66" charset="0"/>
              <a:cs typeface="Arial" pitchFamily="34" charset="0"/>
            </a:endParaRPr>
          </a:p>
        </p:txBody>
      </p:sp>
      <p:sp>
        <p:nvSpPr>
          <p:cNvPr id="14" name="Rounded Rectangle 13"/>
          <p:cNvSpPr/>
          <p:nvPr/>
        </p:nvSpPr>
        <p:spPr>
          <a:xfrm>
            <a:off x="928662" y="2928934"/>
            <a:ext cx="7500990" cy="785818"/>
          </a:xfrm>
          <a:prstGeom prst="round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2790825" algn="l"/>
              </a:tabLst>
            </a:pPr>
            <a:r>
              <a:rPr lang="id-ID" sz="2000" dirty="0" smtClean="0">
                <a:latin typeface="Comic Sans MS" pitchFamily="66" charset="0"/>
              </a:rPr>
              <a:t>Aset sewa pembiayaan		  Rp 97.000.000     </a:t>
            </a:r>
          </a:p>
          <a:p>
            <a:pPr>
              <a:tabLst>
                <a:tab pos="2790825" algn="l"/>
              </a:tabLst>
            </a:pPr>
            <a:r>
              <a:rPr lang="id-ID" sz="2000" dirty="0" smtClean="0">
                <a:latin typeface="Comic Sans MS" pitchFamily="66" charset="0"/>
              </a:rPr>
              <a:t>       liabilitas sewa pembiayaan		Rp 97.000.000</a:t>
            </a:r>
            <a:endParaRPr lang="id-ID" sz="2000" dirty="0">
              <a:latin typeface="Comic Sans MS" pitchFamily="66" charset="0"/>
            </a:endParaRPr>
          </a:p>
        </p:txBody>
      </p:sp>
      <p:sp>
        <p:nvSpPr>
          <p:cNvPr id="9227"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9228" name="Rectangle 12"/>
          <p:cNvSpPr>
            <a:spLocks noChangeArrowheads="1"/>
          </p:cNvSpPr>
          <p:nvPr/>
        </p:nvSpPr>
        <p:spPr bwMode="auto">
          <a:xfrm>
            <a:off x="857224" y="3913535"/>
            <a:ext cx="7715272"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Jika nilai wajar aset adalah Rp97.000.000 dan lessee sudah membayar uang muka sebesar Rp10.000.000, maka jurnalnya adalah sebagai berikut:</a:t>
            </a:r>
            <a:endParaRPr kumimoji="0" lang="id-ID" sz="2000" b="0" i="0" u="none" strike="noStrike" cap="none" normalizeH="0" baseline="0" dirty="0" smtClean="0">
              <a:ln>
                <a:noFill/>
              </a:ln>
              <a:solidFill>
                <a:schemeClr val="tx1"/>
              </a:solidFill>
              <a:effectLst/>
              <a:latin typeface="Comic Sans MS" pitchFamily="66" charset="0"/>
              <a:cs typeface="Arial" pitchFamily="34" charset="0"/>
            </a:endParaRPr>
          </a:p>
        </p:txBody>
      </p:sp>
      <p:sp>
        <p:nvSpPr>
          <p:cNvPr id="20" name="Rounded Rectangle 19"/>
          <p:cNvSpPr/>
          <p:nvPr/>
        </p:nvSpPr>
        <p:spPr>
          <a:xfrm>
            <a:off x="928662" y="5000636"/>
            <a:ext cx="7500990" cy="1285884"/>
          </a:xfrm>
          <a:prstGeom prst="round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2790825" algn="l"/>
              </a:tabLst>
            </a:pPr>
            <a:r>
              <a:rPr lang="id-ID" sz="2000" dirty="0" smtClean="0">
                <a:latin typeface="Comic Sans MS" pitchFamily="66" charset="0"/>
              </a:rPr>
              <a:t>Aset sewa pembiayaan		  Rp 97.000.000  </a:t>
            </a:r>
          </a:p>
          <a:p>
            <a:pPr>
              <a:tabLst>
                <a:tab pos="2790825" algn="l"/>
              </a:tabLst>
            </a:pPr>
            <a:r>
              <a:rPr lang="id-ID" sz="2000" dirty="0" smtClean="0">
                <a:latin typeface="Comic Sans MS" pitchFamily="66" charset="0"/>
              </a:rPr>
              <a:t>       uang muka sewa   			Rp 10.000.000</a:t>
            </a:r>
          </a:p>
          <a:p>
            <a:pPr>
              <a:tabLst>
                <a:tab pos="2790825" algn="l"/>
              </a:tabLst>
            </a:pPr>
            <a:r>
              <a:rPr lang="id-ID" sz="2000" dirty="0" smtClean="0">
                <a:latin typeface="Comic Sans MS" pitchFamily="66" charset="0"/>
              </a:rPr>
              <a:t>       liabilitas sewa pembiayaan		Rp 87.000.000</a:t>
            </a:r>
            <a:endParaRPr lang="id-ID" sz="2000" dirty="0">
              <a:latin typeface="Comic Sans MS" pitchFamily="66"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strips(downLeft)">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slide(fromBottom)">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slide(fromBottom)">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9223"/>
                                        </p:tgtEl>
                                        <p:attrNameLst>
                                          <p:attrName>style.visibility</p:attrName>
                                        </p:attrNameLst>
                                      </p:cBhvr>
                                      <p:to>
                                        <p:strVal val="visible"/>
                                      </p:to>
                                    </p:set>
                                    <p:animEffect transition="in" filter="slide(fromBottom)">
                                      <p:cBhvr>
                                        <p:cTn id="22" dur="500"/>
                                        <p:tgtEl>
                                          <p:spTgt spid="9223"/>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slide(fromBottom)">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9228"/>
                                        </p:tgtEl>
                                        <p:attrNameLst>
                                          <p:attrName>style.visibility</p:attrName>
                                        </p:attrNameLst>
                                      </p:cBhvr>
                                      <p:to>
                                        <p:strVal val="visible"/>
                                      </p:to>
                                    </p:set>
                                    <p:animEffect transition="in" filter="slide(fromBottom)">
                                      <p:cBhvr>
                                        <p:cTn id="32" dur="500"/>
                                        <p:tgtEl>
                                          <p:spTgt spid="9228"/>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slide(fromBottom)">
                                      <p:cBhvr>
                                        <p:cTn id="3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p:bldP spid="9223" grpId="0"/>
      <p:bldP spid="14" grpId="0" animBg="1"/>
      <p:bldP spid="9228" grpId="0"/>
      <p:bldP spid="2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Flowchart: Terminator 3"/>
          <p:cNvSpPr/>
          <p:nvPr/>
        </p:nvSpPr>
        <p:spPr>
          <a:xfrm>
            <a:off x="500034" y="285728"/>
            <a:ext cx="3357586" cy="785818"/>
          </a:xfrm>
          <a:prstGeom prst="flowChartTerminator">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dirty="0" smtClean="0">
                <a:latin typeface="Bodoni MT Poster Compressed" pitchFamily="18" charset="0"/>
              </a:rPr>
              <a:t>Sewa operasi </a:t>
            </a:r>
            <a:endParaRPr lang="id-ID" sz="4400" dirty="0">
              <a:latin typeface="Bodoni MT Poster Compressed" pitchFamily="18" charset="0"/>
            </a:endParaRPr>
          </a:p>
        </p:txBody>
      </p:sp>
      <p:sp>
        <p:nvSpPr>
          <p:cNvPr id="5" name="Oval 4"/>
          <p:cNvSpPr/>
          <p:nvPr/>
        </p:nvSpPr>
        <p:spPr>
          <a:xfrm>
            <a:off x="214282" y="214290"/>
            <a:ext cx="714380" cy="85725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b="1" dirty="0" smtClean="0"/>
              <a:t>X</a:t>
            </a:r>
            <a:endParaRPr lang="id-ID" sz="4000" b="1" dirty="0"/>
          </a:p>
        </p:txBody>
      </p:sp>
      <p:sp>
        <p:nvSpPr>
          <p:cNvPr id="8193" name="Rectangle 1"/>
          <p:cNvSpPr>
            <a:spLocks noChangeArrowheads="1"/>
          </p:cNvSpPr>
          <p:nvPr/>
        </p:nvSpPr>
        <p:spPr bwMode="auto">
          <a:xfrm>
            <a:off x="714348" y="1285860"/>
            <a:ext cx="7929618"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1" fontAlgn="base" latinLnBrk="0" hangingPunct="1">
              <a:lnSpc>
                <a:spcPct val="100000"/>
              </a:lnSpc>
              <a:spcBef>
                <a:spcPct val="0"/>
              </a:spcBef>
              <a:spcAft>
                <a:spcPct val="0"/>
              </a:spcAft>
              <a:buClrTx/>
              <a:buSzTx/>
              <a:buFont typeface="+mj-lt"/>
              <a:buAutoNum type="arabicPeriod"/>
              <a:tabLst/>
            </a:pPr>
            <a:r>
              <a:rPr kumimoji="0" lang="id-ID"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Pengakuan Beban</a:t>
            </a:r>
            <a:endParaRPr lang="id-ID" sz="2400" dirty="0" smtClean="0">
              <a:latin typeface="Comic Sans MS" pitchFamily="66" charset="0"/>
              <a:ea typeface="Calibri" pitchFamily="34" charset="0"/>
              <a:cs typeface="Arial" pitchFamily="34" charset="0"/>
            </a:endParaRPr>
          </a:p>
          <a:p>
            <a:pPr marL="457200" marR="0" lvl="0" indent="-457200" algn="l" defTabSz="914400" rtl="0" eaLnBrk="1" fontAlgn="base" latinLnBrk="0" hangingPunct="1">
              <a:lnSpc>
                <a:spcPct val="100000"/>
              </a:lnSpc>
              <a:spcBef>
                <a:spcPct val="0"/>
              </a:spcBef>
              <a:spcAft>
                <a:spcPct val="0"/>
              </a:spcAft>
              <a:buClrTx/>
              <a:buSzTx/>
              <a:tabLst/>
            </a:pPr>
            <a:r>
              <a:rPr kumimoji="0" lang="id-ID" sz="24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	</a:t>
            </a:r>
            <a:r>
              <a:rPr kumimoji="0" lang="id-ID"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Perlakuan akuntansi untuk sewa operasi sangat sederhana karena lessee hanya perlu mengakui beban atas pembayaran sewa dengan garis lurus selama masa sewa kecuali terdapat dasar sistematis lain yang dapat lebih mencerminkan pola waktu dari manfaat aset yang dinikmati pengguna.</a:t>
            </a:r>
            <a:endParaRPr kumimoji="0" lang="id-ID" sz="24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endParaRPr>
          </a:p>
          <a:p>
            <a:pPr marL="457200" marR="0" lvl="0" indent="-457200" algn="l" defTabSz="914400" rtl="0" eaLnBrk="1" fontAlgn="base" latinLnBrk="0" hangingPunct="1">
              <a:lnSpc>
                <a:spcPct val="100000"/>
              </a:lnSpc>
              <a:spcBef>
                <a:spcPct val="0"/>
              </a:spcBef>
              <a:spcAft>
                <a:spcPct val="0"/>
              </a:spcAft>
              <a:buClrTx/>
              <a:buSzTx/>
              <a:tabLst/>
            </a:pPr>
            <a:endParaRPr lang="id-ID" sz="2400" dirty="0" smtClean="0">
              <a:latin typeface="Comic Sans MS" pitchFamily="66" charset="0"/>
              <a:ea typeface="Calibri" pitchFamily="34" charset="0"/>
              <a:cs typeface="Arial" pitchFamily="34" charset="0"/>
            </a:endParaRPr>
          </a:p>
          <a:p>
            <a:pPr marL="457200" marR="0" lvl="0" indent="-457200" algn="l" defTabSz="914400" rtl="0" eaLnBrk="1" fontAlgn="base" latinLnBrk="0" hangingPunct="1">
              <a:lnSpc>
                <a:spcPct val="100000"/>
              </a:lnSpc>
              <a:spcBef>
                <a:spcPct val="0"/>
              </a:spcBef>
              <a:spcAft>
                <a:spcPct val="0"/>
              </a:spcAft>
              <a:buClrTx/>
              <a:buSzTx/>
              <a:buAutoNum type="arabicPeriod" startAt="2"/>
              <a:tabLst/>
            </a:pPr>
            <a:r>
              <a:rPr kumimoji="0" lang="id-ID"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Pengukuran Beban </a:t>
            </a:r>
          </a:p>
          <a:p>
            <a:pPr marL="457200" marR="0" lvl="0" indent="-457200" algn="l" defTabSz="914400" rtl="0" eaLnBrk="1" fontAlgn="base" latinLnBrk="0" hangingPunct="1">
              <a:lnSpc>
                <a:spcPct val="100000"/>
              </a:lnSpc>
              <a:spcBef>
                <a:spcPct val="0"/>
              </a:spcBef>
              <a:spcAft>
                <a:spcPct val="0"/>
              </a:spcAft>
              <a:buClrTx/>
              <a:buSzTx/>
              <a:tabLst/>
            </a:pPr>
            <a:r>
              <a:rPr lang="id-ID" sz="2400" dirty="0" smtClean="0">
                <a:latin typeface="Comic Sans MS" pitchFamily="66" charset="0"/>
                <a:ea typeface="Calibri" pitchFamily="34" charset="0"/>
                <a:cs typeface="Times New Roman" pitchFamily="18" charset="0"/>
              </a:rPr>
              <a:t>	</a:t>
            </a:r>
            <a:r>
              <a:rPr kumimoji="0" lang="id-ID"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Pada dasarnya, nilai beban sewa diukur berdasarkan jumlah pembayaran sewa yang dilakukan oleh lessee</a:t>
            </a:r>
            <a:r>
              <a:rPr kumimoji="0" lang="id-ID" sz="2400" b="0" i="0" u="none" strike="noStrike" cap="none" normalizeH="0" baseline="0" dirty="0" smtClean="0">
                <a:ln>
                  <a:noFill/>
                </a:ln>
                <a:solidFill>
                  <a:schemeClr val="tx1"/>
                </a:solidFill>
                <a:effectLst/>
                <a:latin typeface="Comic Sans MS" pitchFamily="66" charset="0"/>
                <a:cs typeface="Arial" pitchFamily="34" charset="0"/>
              </a:rPr>
              <a:t> </a:t>
            </a: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lide(fromBottom)">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8193">
                                            <p:txEl>
                                              <p:pRg st="0" end="0"/>
                                            </p:txEl>
                                          </p:spTgt>
                                        </p:tgtEl>
                                        <p:attrNameLst>
                                          <p:attrName>style.visibility</p:attrName>
                                        </p:attrNameLst>
                                      </p:cBhvr>
                                      <p:to>
                                        <p:strVal val="visible"/>
                                      </p:to>
                                    </p:set>
                                    <p:animEffect transition="in" filter="slide(fromBottom)">
                                      <p:cBhvr>
                                        <p:cTn id="17" dur="500"/>
                                        <p:tgtEl>
                                          <p:spTgt spid="8193">
                                            <p:txEl>
                                              <p:pRg st="0" end="0"/>
                                            </p:txEl>
                                          </p:spTgt>
                                        </p:tgtEl>
                                      </p:cBhvr>
                                    </p:animEffect>
                                  </p:childTnLst>
                                </p:cTn>
                              </p:par>
                              <p:par>
                                <p:cTn id="18" presetID="12" presetClass="entr" presetSubtype="4" fill="hold" nodeType="withEffect">
                                  <p:stCondLst>
                                    <p:cond delay="0"/>
                                  </p:stCondLst>
                                  <p:childTnLst>
                                    <p:set>
                                      <p:cBhvr>
                                        <p:cTn id="19" dur="1" fill="hold">
                                          <p:stCondLst>
                                            <p:cond delay="0"/>
                                          </p:stCondLst>
                                        </p:cTn>
                                        <p:tgtEl>
                                          <p:spTgt spid="8193">
                                            <p:txEl>
                                              <p:pRg st="1" end="1"/>
                                            </p:txEl>
                                          </p:spTgt>
                                        </p:tgtEl>
                                        <p:attrNameLst>
                                          <p:attrName>style.visibility</p:attrName>
                                        </p:attrNameLst>
                                      </p:cBhvr>
                                      <p:to>
                                        <p:strVal val="visible"/>
                                      </p:to>
                                    </p:set>
                                    <p:animEffect transition="in" filter="slide(fromBottom)">
                                      <p:cBhvr>
                                        <p:cTn id="20" dur="500"/>
                                        <p:tgtEl>
                                          <p:spTgt spid="819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8193">
                                            <p:txEl>
                                              <p:pRg st="3" end="3"/>
                                            </p:txEl>
                                          </p:spTgt>
                                        </p:tgtEl>
                                        <p:attrNameLst>
                                          <p:attrName>style.visibility</p:attrName>
                                        </p:attrNameLst>
                                      </p:cBhvr>
                                      <p:to>
                                        <p:strVal val="visible"/>
                                      </p:to>
                                    </p:set>
                                    <p:animEffect transition="in" filter="slide(fromBottom)">
                                      <p:cBhvr>
                                        <p:cTn id="25" dur="500"/>
                                        <p:tgtEl>
                                          <p:spTgt spid="8193">
                                            <p:txEl>
                                              <p:pRg st="3" end="3"/>
                                            </p:txEl>
                                          </p:spTgt>
                                        </p:tgtEl>
                                      </p:cBhvr>
                                    </p:animEffect>
                                  </p:childTnLst>
                                </p:cTn>
                              </p:par>
                              <p:par>
                                <p:cTn id="26" presetID="12" presetClass="entr" presetSubtype="4" fill="hold" nodeType="withEffect">
                                  <p:stCondLst>
                                    <p:cond delay="0"/>
                                  </p:stCondLst>
                                  <p:childTnLst>
                                    <p:set>
                                      <p:cBhvr>
                                        <p:cTn id="27" dur="1" fill="hold">
                                          <p:stCondLst>
                                            <p:cond delay="0"/>
                                          </p:stCondLst>
                                        </p:cTn>
                                        <p:tgtEl>
                                          <p:spTgt spid="8193">
                                            <p:txEl>
                                              <p:pRg st="4" end="4"/>
                                            </p:txEl>
                                          </p:spTgt>
                                        </p:tgtEl>
                                        <p:attrNameLst>
                                          <p:attrName>style.visibility</p:attrName>
                                        </p:attrNameLst>
                                      </p:cBhvr>
                                      <p:to>
                                        <p:strVal val="visible"/>
                                      </p:to>
                                    </p:set>
                                    <p:animEffect transition="in" filter="slide(fromBottom)">
                                      <p:cBhvr>
                                        <p:cTn id="28" dur="500"/>
                                        <p:tgtEl>
                                          <p:spTgt spid="819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7169" name="Rectangle 1"/>
          <p:cNvSpPr>
            <a:spLocks noChangeArrowheads="1"/>
          </p:cNvSpPr>
          <p:nvPr/>
        </p:nvSpPr>
        <p:spPr bwMode="auto">
          <a:xfrm>
            <a:off x="357158" y="874455"/>
            <a:ext cx="8286808"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Pada awal tahun 2015 PT Lessee menyewa gedung selama 4 tahun kepada PT Lessor dengan pembayaran sewa Rp10.000.000 per bulan. Sewa diklasifikasikan sebagai sewa operasi. PT Lessor membebaskan PR Lessee atas pembayaran sewa selama 6 bulan pertama, sehingga PT Lessee mengakui dan membayar beban sewa pada tahun 2015 sebesar Rp60.000.000 sekalipun gedung telah digunakan selama 1 tahun</a:t>
            </a:r>
            <a:r>
              <a:rPr kumimoji="0" lang="id-ID" b="0" i="0" u="none" strike="noStrike" cap="none" normalizeH="0" baseline="0" dirty="0" smtClean="0">
                <a:ln>
                  <a:noFill/>
                </a:ln>
                <a:solidFill>
                  <a:schemeClr val="tx1"/>
                </a:solidFill>
                <a:effectLst/>
                <a:latin typeface="Comic Sans MS" pitchFamily="66" charset="0"/>
                <a:cs typeface="Arial" pitchFamily="34" charset="0"/>
              </a:rPr>
              <a:t> </a:t>
            </a:r>
          </a:p>
        </p:txBody>
      </p:sp>
      <p:sp>
        <p:nvSpPr>
          <p:cNvPr id="6" name="Flowchart: Terminator 5"/>
          <p:cNvSpPr/>
          <p:nvPr/>
        </p:nvSpPr>
        <p:spPr>
          <a:xfrm>
            <a:off x="142844" y="142852"/>
            <a:ext cx="4929222" cy="785818"/>
          </a:xfrm>
          <a:prstGeom prst="flowChartTerminator">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fontAlgn="base">
              <a:spcBef>
                <a:spcPct val="0"/>
              </a:spcBef>
              <a:spcAft>
                <a:spcPct val="0"/>
              </a:spcAft>
            </a:pPr>
            <a:r>
              <a:rPr lang="id-ID" sz="4000" dirty="0" smtClean="0">
                <a:latin typeface="Bodoni MT Poster Compressed" pitchFamily="18" charset="0"/>
                <a:ea typeface="Calibri" pitchFamily="34" charset="0"/>
                <a:cs typeface="Times New Roman" pitchFamily="18" charset="0"/>
              </a:rPr>
              <a:t>     Contoh: Sewa Operasi-Intensif </a:t>
            </a:r>
          </a:p>
        </p:txBody>
      </p:sp>
      <p:sp>
        <p:nvSpPr>
          <p:cNvPr id="7" name="Oval 6"/>
          <p:cNvSpPr/>
          <p:nvPr/>
        </p:nvSpPr>
        <p:spPr>
          <a:xfrm>
            <a:off x="-32" y="71414"/>
            <a:ext cx="714380" cy="85725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b="1" dirty="0" smtClean="0"/>
              <a:t>O</a:t>
            </a:r>
            <a:endParaRPr lang="id-ID" sz="4000" b="1" dirty="0"/>
          </a:p>
        </p:txBody>
      </p:sp>
      <p:sp>
        <p:nvSpPr>
          <p:cNvPr id="8" name="Rectangle 7"/>
          <p:cNvSpPr/>
          <p:nvPr/>
        </p:nvSpPr>
        <p:spPr>
          <a:xfrm>
            <a:off x="357158" y="2996983"/>
            <a:ext cx="8286808" cy="646331"/>
          </a:xfrm>
          <a:prstGeom prst="rect">
            <a:avLst/>
          </a:prstGeom>
        </p:spPr>
        <p:txBody>
          <a:bodyPr wrap="square">
            <a:spAutoFit/>
          </a:bodyPr>
          <a:lstStyle/>
          <a:p>
            <a:r>
              <a:rPr lang="id-ID" dirty="0" smtClean="0">
                <a:latin typeface="Comic Sans MS" pitchFamily="66" charset="0"/>
              </a:rPr>
              <a:t>Berdasarkan ISAK 23, PT Lessee seharusnya mengakui beban sewa tahun 2015 sebesar Rp105.000.000 dengan perhitungan sebagai berikut:</a:t>
            </a:r>
            <a:endParaRPr lang="id-ID" dirty="0">
              <a:latin typeface="Comic Sans MS" pitchFamily="66" charset="0"/>
            </a:endParaRPr>
          </a:p>
        </p:txBody>
      </p:sp>
      <p:sp>
        <p:nvSpPr>
          <p:cNvPr id="7170" name="Rectangle 2"/>
          <p:cNvSpPr>
            <a:spLocks noChangeArrowheads="1"/>
          </p:cNvSpPr>
          <p:nvPr/>
        </p:nvSpPr>
        <p:spPr bwMode="auto">
          <a:xfrm>
            <a:off x="357158" y="3714752"/>
            <a:ext cx="8358246" cy="1477328"/>
          </a:xfrm>
          <a:prstGeom prst="rect">
            <a:avLst/>
          </a:prstGeom>
          <a:solidFill>
            <a:schemeClr val="accent2">
              <a:lumMod val="5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b="0"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Jumlah pembayaran sewa keseluruhan (10jt x 42 bulan)	Rp420.000.000</a:t>
            </a:r>
            <a:endParaRPr kumimoji="0" lang="id-ID" b="0" i="0" u="none" strike="noStrike" cap="none" normalizeH="0" baseline="0" dirty="0" smtClean="0">
              <a:ln>
                <a:noFill/>
              </a:ln>
              <a:solidFill>
                <a:schemeClr val="bg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b="0"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Periode sewa sesuai perjanjian 48 bulan </a:t>
            </a:r>
            <a:endParaRPr kumimoji="0" lang="id-ID" b="0" i="0" u="none" strike="noStrike" cap="none" normalizeH="0" baseline="0" dirty="0" smtClean="0">
              <a:ln>
                <a:noFill/>
              </a:ln>
              <a:solidFill>
                <a:schemeClr val="bg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b="0"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Beban sewa perbulan (Rp420.000.000/48 bulan )		Rp      8.750.000</a:t>
            </a:r>
            <a:endParaRPr kumimoji="0" lang="id-ID" b="0" i="0" u="none" strike="noStrike" cap="none" normalizeH="0" baseline="0" dirty="0" smtClean="0">
              <a:ln>
                <a:noFill/>
              </a:ln>
              <a:solidFill>
                <a:schemeClr val="bg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b="0"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Beban sewa per tahun berdasarkan ISAK 23 </a:t>
            </a:r>
            <a:endParaRPr kumimoji="0" lang="id-ID" b="0" i="0" u="none" strike="noStrike" cap="none" normalizeH="0" baseline="0" dirty="0" smtClean="0">
              <a:ln>
                <a:noFill/>
              </a:ln>
              <a:solidFill>
                <a:schemeClr val="bg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b="0"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(Rp8.750.000 x 12 bulan)					 Rp105.000.000</a:t>
            </a:r>
            <a:endParaRPr kumimoji="0" lang="id-ID" b="0" i="0" u="none" strike="noStrike" cap="none" normalizeH="0" baseline="0" dirty="0" smtClean="0">
              <a:ln>
                <a:noFill/>
              </a:ln>
              <a:solidFill>
                <a:schemeClr val="bg1"/>
              </a:solidFill>
              <a:effectLst/>
              <a:latin typeface="Comic Sans MS" pitchFamily="66" charset="0"/>
              <a:cs typeface="Arial" pitchFamily="34" charset="0"/>
            </a:endParaRPr>
          </a:p>
        </p:txBody>
      </p:sp>
      <p:sp>
        <p:nvSpPr>
          <p:cNvPr id="7171" name="Rectangle 3"/>
          <p:cNvSpPr>
            <a:spLocks noChangeArrowheads="1"/>
          </p:cNvSpPr>
          <p:nvPr/>
        </p:nvSpPr>
        <p:spPr bwMode="auto">
          <a:xfrm>
            <a:off x="357158" y="5357826"/>
            <a:ext cx="8429684" cy="923330"/>
          </a:xfrm>
          <a:prstGeom prst="rect">
            <a:avLst/>
          </a:prstGeom>
          <a:solidFill>
            <a:schemeClr val="accent2">
              <a:lumMod val="5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b="0"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Berdasarkan perhitungan diatas, beban sewa tahun 2015 menjadi lebih tinggi (Rp60.000.000 dikoreksi menjadi Rp105.000.000), namun pada tahun-tahun selanjutnya menjadi lebih rendah (Rp120.000.000 menjadi Rp105.000.000).</a:t>
            </a:r>
            <a:endParaRPr kumimoji="0" lang="id-ID" sz="2800" b="0" i="0" u="none" strike="noStrike" cap="none" normalizeH="0" baseline="0" dirty="0" smtClean="0">
              <a:ln>
                <a:noFill/>
              </a:ln>
              <a:solidFill>
                <a:schemeClr val="bg1"/>
              </a:solidFill>
              <a:effectLst/>
              <a:latin typeface="Comic Sans MS" pitchFamily="66" charset="0"/>
              <a:cs typeface="Arial"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lide(fromBottom)">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7169"/>
                                        </p:tgtEl>
                                        <p:attrNameLst>
                                          <p:attrName>style.visibility</p:attrName>
                                        </p:attrNameLst>
                                      </p:cBhvr>
                                      <p:to>
                                        <p:strVal val="visible"/>
                                      </p:to>
                                    </p:set>
                                    <p:animEffect transition="in" filter="slide(fromBottom)">
                                      <p:cBhvr>
                                        <p:cTn id="17" dur="500"/>
                                        <p:tgtEl>
                                          <p:spTgt spid="7169"/>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slide(fromBottom)">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7170"/>
                                        </p:tgtEl>
                                        <p:attrNameLst>
                                          <p:attrName>style.visibility</p:attrName>
                                        </p:attrNameLst>
                                      </p:cBhvr>
                                      <p:to>
                                        <p:strVal val="visible"/>
                                      </p:to>
                                    </p:set>
                                    <p:animEffect transition="in" filter="slide(fromBottom)">
                                      <p:cBhvr>
                                        <p:cTn id="27" dur="500"/>
                                        <p:tgtEl>
                                          <p:spTgt spid="7170"/>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7171"/>
                                        </p:tgtEl>
                                        <p:attrNameLst>
                                          <p:attrName>style.visibility</p:attrName>
                                        </p:attrNameLst>
                                      </p:cBhvr>
                                      <p:to>
                                        <p:strVal val="visible"/>
                                      </p:to>
                                    </p:set>
                                    <p:animEffect transition="in" filter="slide(fromBottom)">
                                      <p:cBhvr>
                                        <p:cTn id="32" dur="500"/>
                                        <p:tgtEl>
                                          <p:spTgt spid="71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9" grpId="0"/>
      <p:bldP spid="6" grpId="0" animBg="1"/>
      <p:bldP spid="7" grpId="0" animBg="1"/>
      <p:bldP spid="8" grpId="0"/>
      <p:bldP spid="7170" grpId="0" animBg="1"/>
      <p:bldP spid="7171"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737</Words>
  <Application>Microsoft Office PowerPoint</Application>
  <PresentationFormat>On-screen Show (4:3)</PresentationFormat>
  <Paragraphs>89</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Bernard MT Condensed</vt:lpstr>
      <vt:lpstr>Bodoni MT Poster Compressed</vt:lpstr>
      <vt:lpstr>Calibri</vt:lpstr>
      <vt:lpstr>Comic Sans MS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Terimakasih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acer</cp:lastModifiedBy>
  <cp:revision>31</cp:revision>
  <dcterms:created xsi:type="dcterms:W3CDTF">2017-10-21T11:53:53Z</dcterms:created>
  <dcterms:modified xsi:type="dcterms:W3CDTF">2020-10-03T23:44:05Z</dcterms:modified>
</cp:coreProperties>
</file>