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58" r:id="rId11"/>
    <p:sldId id="259" r:id="rId12"/>
    <p:sldId id="260" r:id="rId13"/>
    <p:sldId id="277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8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996633"/>
    <a:srgbClr val="FFFFFF"/>
    <a:srgbClr val="B2B2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70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71673CC6-AED3-4E1B-8E2C-8BB3323A191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2A7369B1-AB02-45AA-BA39-96623E85B07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4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2362200" y="1143000"/>
            <a:ext cx="5638800" cy="24384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667000" y="3886200"/>
            <a:ext cx="5334000" cy="12858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166" name="Rectangle 9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67" name="Rectangle 9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68" name="Rectangle 9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5328A54-0ACC-49C2-BACA-E2449001B8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4" grpId="0"/>
      <p:bldP spid="3105" grpId="0" build="p">
        <p:tmplLst>
          <p:tmpl lvl="1">
            <p:tnLst>
              <p:par>
                <p:cTn presetID="1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0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0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68C764-5BEE-491F-BDF1-673CC350A9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228600"/>
            <a:ext cx="16383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1200" y="228600"/>
            <a:ext cx="47625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DB1099-17A6-465E-A6C2-F55C4C8D6F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2D8946-6822-4E0F-8A88-37586449BA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C22D6-8217-431B-A256-AD5318F338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0" y="1371600"/>
            <a:ext cx="3048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371600"/>
            <a:ext cx="3048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25290-863A-4FD6-AB61-7B857EFA60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03553-3E9F-49FA-B038-693EFE481E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954743-7D8C-4E57-B85A-C9694AF9C0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882657-F3E9-4690-9D1A-81B028FA3B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06E72C-83CE-458E-BB16-AA94516EE2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2E807-5191-4A6D-B636-69430F7B17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228600"/>
            <a:ext cx="6553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57" name="Rectangle 3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0" y="1371600"/>
            <a:ext cx="6248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1524000" y="63246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69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426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70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63246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fld id="{21713608-0F2B-4632-B795-FFF9FD19B5F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6" grpId="0"/>
      <p:bldP spid="1057" grpId="0" build="p">
        <p:tmplLst>
          <p:tmpl lvl="1">
            <p:tnLst>
              <p:par>
                <p:cTn presetID="1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5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5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5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5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5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10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Font typeface="Verdana" pitchFamily="34" charset="0"/>
        <a:buChar char="−"/>
        <a:defRPr sz="22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Verdana" pitchFamily="34" charset="0"/>
        <a:buChar char="−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../../HUMAN%20SAFETY/youtube%20-%20boeing%20707%20crash.avi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600200" y="609600"/>
            <a:ext cx="6172200" cy="2438400"/>
          </a:xfrm>
        </p:spPr>
        <p:txBody>
          <a:bodyPr/>
          <a:lstStyle/>
          <a:p>
            <a:r>
              <a:rPr lang="en-US" dirty="0"/>
              <a:t>PEMAHAMAN </a:t>
            </a:r>
            <a:r>
              <a:rPr lang="en-US" dirty="0" smtClean="0"/>
              <a:t>METODE </a:t>
            </a:r>
            <a:r>
              <a:rPr lang="en-US" dirty="0"/>
              <a:t>REGRESI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3200400"/>
            <a:ext cx="5334000" cy="838200"/>
          </a:xfrm>
        </p:spPr>
        <p:txBody>
          <a:bodyPr/>
          <a:lstStyle/>
          <a:p>
            <a:r>
              <a:rPr lang="en-US" sz="2400" b="1" dirty="0" err="1"/>
              <a:t>Pendekatan</a:t>
            </a:r>
            <a:r>
              <a:rPr lang="en-US" sz="2400" b="1" dirty="0"/>
              <a:t> </a:t>
            </a:r>
            <a:r>
              <a:rPr lang="en-US" sz="2400" b="1" dirty="0" err="1"/>
              <a:t>Regresi</a:t>
            </a:r>
            <a:r>
              <a:rPr lang="en-US" sz="2400" b="1" dirty="0"/>
              <a:t> Linier </a:t>
            </a:r>
            <a:r>
              <a:rPr lang="en-US" sz="2400" b="1" dirty="0" err="1" smtClean="0"/>
              <a:t>Berganda</a:t>
            </a:r>
            <a:endParaRPr lang="en-US" sz="2400" b="1" dirty="0" smtClean="0"/>
          </a:p>
          <a:p>
            <a:endParaRPr lang="en-US" sz="2400" b="1" dirty="0"/>
          </a:p>
        </p:txBody>
      </p:sp>
      <p:pic>
        <p:nvPicPr>
          <p:cNvPr id="4" name="Picture 3" descr="EN00397_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3772431"/>
            <a:ext cx="2895600" cy="2784184"/>
          </a:xfrm>
          <a:prstGeom prst="rect">
            <a:avLst/>
          </a:prstGeom>
        </p:spPr>
      </p:pic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1600200" y="1295400"/>
            <a:ext cx="2971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10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TATAP MUKA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10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regresi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Ordinal, Interval, </a:t>
            </a:r>
            <a:r>
              <a:rPr lang="en-US" dirty="0" err="1"/>
              <a:t>atau</a:t>
            </a:r>
            <a:r>
              <a:rPr lang="en-US" dirty="0"/>
              <a:t> Dummy </a:t>
            </a:r>
            <a:r>
              <a:rPr lang="en-US" dirty="0" err="1"/>
              <a:t>menggunakan</a:t>
            </a:r>
            <a:r>
              <a:rPr lang="en-US" dirty="0"/>
              <a:t> data primer, </a:t>
            </a:r>
            <a:r>
              <a:rPr lang="en-US" dirty="0" err="1"/>
              <a:t>yaitu</a:t>
            </a:r>
            <a:r>
              <a:rPr lang="en-US" dirty="0"/>
              <a:t> data yang </a:t>
            </a:r>
            <a:r>
              <a:rPr lang="en-US" dirty="0" err="1"/>
              <a:t>digali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wawancara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regresi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data primer,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diuji</a:t>
            </a:r>
            <a:r>
              <a:rPr lang="en-US" dirty="0"/>
              <a:t> ( </a:t>
            </a:r>
            <a:r>
              <a:rPr lang="en-US" dirty="0" smtClean="0"/>
              <a:t>pre-test </a:t>
            </a:r>
            <a:r>
              <a:rPr lang="en-US" dirty="0"/>
              <a:t>) </a:t>
            </a:r>
            <a:r>
              <a:rPr lang="en-US" dirty="0" err="1"/>
              <a:t>kuesionernya</a:t>
            </a:r>
            <a:r>
              <a:rPr lang="en-US" dirty="0"/>
              <a:t>.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 yang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disebarkan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non </a:t>
            </a:r>
            <a:r>
              <a:rPr lang="en-US" dirty="0" err="1"/>
              <a:t>acak</a:t>
            </a:r>
            <a:r>
              <a:rPr lang="en-US" dirty="0"/>
              <a:t> / </a:t>
            </a:r>
            <a:r>
              <a:rPr lang="en-US" dirty="0" err="1"/>
              <a:t>sensus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1371600"/>
            <a:ext cx="6248400" cy="51816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/>
              <a:t>Data primer merupakan data yang digali menggunakan skala Likert dgn acuan pilihan jawaban misal : sangat tidak setuju, tidak setuju, kurang setuju, setuju dan sangat setuju, masing2 diberi skor 1 sd 5.</a:t>
            </a:r>
          </a:p>
          <a:p>
            <a:pPr algn="just">
              <a:lnSpc>
                <a:spcPct val="90000"/>
              </a:lnSpc>
            </a:pPr>
            <a:r>
              <a:rPr lang="en-US"/>
              <a:t>Sebelum kuesioner dibuat, harus ditentukan teori milik siapa yang akan digunakan sebagai dasar. Setelah ditetapkan teorinya, baru disusun </a:t>
            </a:r>
            <a:r>
              <a:rPr lang="en-US" i="1"/>
              <a:t>Construct</a:t>
            </a:r>
            <a:r>
              <a:rPr lang="en-US"/>
              <a:t> nya.Setiap butir pertanyaan akan mengacu kepada isi teori, bisa diambil keseluruhan atau sebagian saja.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dirty="0"/>
              <a:t>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i="1" dirty="0"/>
              <a:t>Construct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, </a:t>
            </a:r>
            <a:r>
              <a:rPr lang="en-US" dirty="0" err="1"/>
              <a:t>variabel</a:t>
            </a:r>
            <a:r>
              <a:rPr lang="en-US" dirty="0"/>
              <a:t>,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butir</a:t>
            </a:r>
            <a:r>
              <a:rPr lang="en-US" dirty="0"/>
              <a:t>, yang </a:t>
            </a:r>
            <a:r>
              <a:rPr lang="en-US" dirty="0" err="1"/>
              <a:t>nantinya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acuan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/</a:t>
            </a:r>
            <a:r>
              <a:rPr lang="en-US" dirty="0" err="1" smtClean="0"/>
              <a:t>pernyataan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,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dibedakan</a:t>
            </a:r>
            <a:r>
              <a:rPr lang="en-US" dirty="0"/>
              <a:t>, </a:t>
            </a:r>
            <a:r>
              <a:rPr lang="en-US" dirty="0" err="1"/>
              <a:t>kuesioner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. </a:t>
            </a: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bias.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6553200" cy="990600"/>
          </a:xfrm>
        </p:spPr>
        <p:txBody>
          <a:bodyPr/>
          <a:lstStyle/>
          <a:p>
            <a:r>
              <a:rPr lang="en-US" dirty="0" err="1" smtClean="0"/>
              <a:t>Kuesioner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81200" y="1295400"/>
            <a:ext cx="6629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Untuk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menunjang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keberhasilan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karyawan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dalam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bekerja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maka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dukungan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fasilitas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kerja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dan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suasana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yang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tenang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sangat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mendukung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keberhasilan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tersebut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Jika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ada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masalah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dalam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pekerjaan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anda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selalu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berusaha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mengatasinya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meskipun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tanpa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bantuan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teman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.</a:t>
            </a:r>
            <a:endParaRPr lang="en-US" sz="200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905000" y="2743200"/>
            <a:ext cx="6553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Kuesioner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Negatif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3778984"/>
            <a:ext cx="6629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Dikampus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disediakan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fasilitas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Wifi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untuk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berinternet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namun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anda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enggan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menggunakan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karena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anda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tidak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tertarik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Setiap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kali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anda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mendalami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mata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kuliah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anda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selalu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mengalami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kesulitan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namun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anda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sama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sekali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tidak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kecewa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atau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mengeluh</a:t>
            </a:r>
            <a:r>
              <a:rPr lang="en-US" sz="20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.</a:t>
            </a:r>
            <a:endParaRPr lang="en-US" sz="200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/>
              <a:t>Kalimat pertanyaan dalam kuesioner harus tegas dan jelas serta mudah dipahami.</a:t>
            </a:r>
          </a:p>
          <a:p>
            <a:pPr algn="just"/>
            <a:r>
              <a:rPr lang="en-US"/>
              <a:t>Setelah kuesioner di isi dapat dilanjutkan dengan wawancara.</a:t>
            </a:r>
          </a:p>
          <a:p>
            <a:pPr algn="just"/>
            <a:r>
              <a:rPr lang="en-US"/>
              <a:t>Dalam menetapkan sampel penelitian, harus dilihat jumlah populasinya, jika populasinya heterogen maka jumlah sampel yang dipilih cenderung banyak.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/>
              <a:t>Jika jumlah populasi homogen maka jumlah sampel yang diambil terbatas / sebagian kecil saja.</a:t>
            </a:r>
          </a:p>
          <a:p>
            <a:pPr algn="just"/>
            <a:r>
              <a:rPr lang="en-US"/>
              <a:t>Sebelum sampel dipilih maka tetapkan kriteria/reasen yang tepat, dgn dasar apa dan mengapa serta berapa  banyak sampel tersebut dipilih.</a:t>
            </a:r>
          </a:p>
          <a:p>
            <a:pPr algn="just"/>
            <a:r>
              <a:rPr lang="en-US"/>
              <a:t>Kriteria yang dibuat harus jelas dan fokus.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dirty="0"/>
              <a:t>Pre test </a:t>
            </a:r>
            <a:r>
              <a:rPr lang="en-US" dirty="0" err="1"/>
              <a:t>kuesioner</a:t>
            </a:r>
            <a:r>
              <a:rPr lang="en-US" dirty="0"/>
              <a:t>, </a:t>
            </a:r>
            <a:r>
              <a:rPr lang="en-US" dirty="0" err="1"/>
              <a:t>sebarkan</a:t>
            </a:r>
            <a:r>
              <a:rPr lang="en-US" dirty="0"/>
              <a:t> </a:t>
            </a:r>
            <a:r>
              <a:rPr lang="en-US" dirty="0" err="1"/>
              <a:t>dulu</a:t>
            </a:r>
            <a:r>
              <a:rPr lang="en-US" dirty="0"/>
              <a:t> </a:t>
            </a:r>
            <a:r>
              <a:rPr lang="en-US" dirty="0" err="1"/>
              <a:t>kuesionernya</a:t>
            </a:r>
            <a:r>
              <a:rPr lang="en-US" dirty="0"/>
              <a:t>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validitasnya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butir2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valid, </a:t>
            </a:r>
            <a:r>
              <a:rPr lang="en-US" dirty="0" err="1"/>
              <a:t>dibuang</a:t>
            </a:r>
            <a:r>
              <a:rPr lang="en-US" dirty="0"/>
              <a:t>/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reliabel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Ujilah</a:t>
            </a:r>
            <a:r>
              <a:rPr lang="en-US" dirty="0"/>
              <a:t> tiap2 </a:t>
            </a:r>
            <a:r>
              <a:rPr lang="en-US" dirty="0" err="1"/>
              <a:t>butir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 smtClean="0"/>
              <a:t>terpadu</a:t>
            </a:r>
            <a:r>
              <a:rPr lang="en-US" dirty="0" smtClean="0"/>
              <a:t> </a:t>
            </a:r>
            <a:r>
              <a:rPr lang="en-US" dirty="0" err="1"/>
              <a:t>dgn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yang lain, agar </a:t>
            </a:r>
            <a:r>
              <a:rPr lang="en-US" dirty="0" err="1"/>
              <a:t>reliabilitasnya</a:t>
            </a:r>
            <a:r>
              <a:rPr lang="en-US" dirty="0"/>
              <a:t> benar2 </a:t>
            </a:r>
            <a:r>
              <a:rPr lang="en-US" dirty="0" err="1"/>
              <a:t>terukur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/>
              <a:t>Setelah butir pertanyaan dinyatakan valid maka analisa regresi linier dapat dilaksanakan.</a:t>
            </a:r>
          </a:p>
          <a:p>
            <a:pPr algn="just">
              <a:lnSpc>
                <a:spcPct val="90000"/>
              </a:lnSpc>
            </a:pPr>
            <a:r>
              <a:rPr lang="en-US"/>
              <a:t>Variabel yang tidak nyata pengaruhnya tetap masuk dalam persamaan estimasi, hanya tidak dipakai untuk prediksi tetapi dijelaskan kenapa tidak signifikan</a:t>
            </a:r>
          </a:p>
          <a:p>
            <a:pPr algn="just">
              <a:lnSpc>
                <a:spcPct val="90000"/>
              </a:lnSpc>
            </a:pPr>
            <a:r>
              <a:rPr lang="en-US"/>
              <a:t>Dalam analisa regresi linier, acuannya adalah uji Anova ( uji F ). Bukan uji 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dirty="0" err="1"/>
              <a:t>Uji</a:t>
            </a:r>
            <a:r>
              <a:rPr lang="en-US" dirty="0"/>
              <a:t> t </a:t>
            </a:r>
            <a:r>
              <a:rPr lang="en-US" dirty="0" err="1"/>
              <a:t>tujuannya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yang </a:t>
            </a:r>
            <a:r>
              <a:rPr lang="en-US" dirty="0" err="1"/>
              <a:t>terbukti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Anova</a:t>
            </a:r>
            <a:r>
              <a:rPr lang="en-US" dirty="0"/>
              <a:t> benar2 </a:t>
            </a:r>
            <a:r>
              <a:rPr lang="en-US" dirty="0" err="1"/>
              <a:t>semuanya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Y.</a:t>
            </a:r>
          </a:p>
          <a:p>
            <a:pPr algn="just">
              <a:lnSpc>
                <a:spcPct val="90000"/>
              </a:lnSpc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X yang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t,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X yang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linier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Y.</a:t>
            </a:r>
          </a:p>
          <a:p>
            <a:pPr algn="just">
              <a:lnSpc>
                <a:spcPct val="90000"/>
              </a:lnSpc>
            </a:pP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F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: </a:t>
            </a:r>
            <a:r>
              <a:rPr lang="en-US" dirty="0" err="1"/>
              <a:t>menjabarkan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analisa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persatu</a:t>
            </a:r>
            <a:r>
              <a:rPr lang="en-US" dirty="0"/>
              <a:t> </a:t>
            </a:r>
            <a:r>
              <a:rPr lang="en-US" dirty="0" err="1"/>
              <a:t>dgn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menguraikan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angka2 yang </a:t>
            </a:r>
            <a:r>
              <a:rPr lang="en-US" dirty="0" err="1"/>
              <a:t>muncul</a:t>
            </a:r>
            <a:r>
              <a:rPr lang="en-US" dirty="0"/>
              <a:t> agar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, </a:t>
            </a:r>
            <a:r>
              <a:rPr lang="en-US" dirty="0" err="1"/>
              <a:t>dikaitkan</a:t>
            </a:r>
            <a:r>
              <a:rPr lang="en-US" dirty="0"/>
              <a:t> </a:t>
            </a:r>
            <a:r>
              <a:rPr lang="en-US" dirty="0" err="1"/>
              <a:t>dgn</a:t>
            </a:r>
            <a:r>
              <a:rPr lang="en-US" dirty="0"/>
              <a:t> data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dirty="0" err="1"/>
              <a:t>Pembahasan</a:t>
            </a:r>
            <a:r>
              <a:rPr lang="en-US" dirty="0"/>
              <a:t>: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analisa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realita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analisa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/ </a:t>
            </a:r>
            <a:r>
              <a:rPr lang="en-US" dirty="0" err="1"/>
              <a:t>keadaan</a:t>
            </a:r>
            <a:r>
              <a:rPr lang="en-US" dirty="0"/>
              <a:t> yang </a:t>
            </a:r>
            <a:r>
              <a:rPr lang="en-US" dirty="0" err="1"/>
              <a:t>sebenarnya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uraikan</a:t>
            </a:r>
            <a:r>
              <a:rPr lang="en-US" dirty="0"/>
              <a:t> </a:t>
            </a:r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&amp;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sebabnya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dirty="0" err="1"/>
              <a:t>Analisa</a:t>
            </a:r>
            <a:r>
              <a:rPr lang="en-US" dirty="0"/>
              <a:t> </a:t>
            </a:r>
            <a:r>
              <a:rPr lang="en-US" dirty="0" err="1"/>
              <a:t>regresi</a:t>
            </a:r>
            <a:r>
              <a:rPr lang="en-US" dirty="0"/>
              <a:t> Linier </a:t>
            </a:r>
            <a:r>
              <a:rPr lang="en-US" dirty="0" err="1"/>
              <a:t>berganda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Ordinal (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Likert</a:t>
            </a:r>
            <a:r>
              <a:rPr lang="en-US" dirty="0"/>
              <a:t> ), Ratio, Interval </a:t>
            </a:r>
            <a:r>
              <a:rPr lang="en-US" dirty="0" err="1"/>
              <a:t>atau</a:t>
            </a:r>
            <a:r>
              <a:rPr lang="en-US" dirty="0"/>
              <a:t> Dummy.</a:t>
            </a:r>
          </a:p>
          <a:p>
            <a:pPr algn="just">
              <a:lnSpc>
                <a:spcPct val="90000"/>
              </a:lnSpc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regresi</a:t>
            </a:r>
            <a:r>
              <a:rPr lang="en-US" dirty="0"/>
              <a:t> linier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(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khas</a:t>
            </a:r>
            <a:r>
              <a:rPr lang="en-US" dirty="0"/>
              <a:t> ) yang </a:t>
            </a:r>
            <a:r>
              <a:rPr lang="en-US" dirty="0" err="1"/>
              <a:t>berbeda</a:t>
            </a:r>
            <a:r>
              <a:rPr lang="en-US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dirty="0" err="1"/>
              <a:t>Regresi</a:t>
            </a:r>
            <a:r>
              <a:rPr lang="en-US" dirty="0"/>
              <a:t> Ratio: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data </a:t>
            </a:r>
            <a:r>
              <a:rPr lang="en-US" dirty="0" err="1"/>
              <a:t>skunder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based data  &amp;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ukurnya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(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/>
              <a:t>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/>
              <a:t>Kesimpulan: berdasar pembahasan yang telah dilakukan, apa yang dapat disaring / dicatat secara garis besar dari hasil penelitian dan pembahasan.</a:t>
            </a:r>
          </a:p>
          <a:p>
            <a:pPr algn="just"/>
            <a:r>
              <a:rPr lang="en-US"/>
              <a:t>Saran: memberikan masukan yang berhubungan dengan kesimpulan, saran bertujuan untuk terjadinya perubahan yang lebih baik ke depan. Dan masukan harus memenuhi logika.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dirty="0" err="1"/>
              <a:t>Regresi</a:t>
            </a:r>
            <a:r>
              <a:rPr lang="en-US" dirty="0"/>
              <a:t> </a:t>
            </a:r>
            <a:r>
              <a:rPr lang="en-US" dirty="0" err="1"/>
              <a:t>stepways</a:t>
            </a:r>
            <a:r>
              <a:rPr lang="en-US" dirty="0"/>
              <a:t> :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model </a:t>
            </a:r>
            <a:r>
              <a:rPr lang="en-US" dirty="0" err="1"/>
              <a:t>regresi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dependen</a:t>
            </a:r>
            <a:r>
              <a:rPr lang="en-US" dirty="0"/>
              <a:t> </a:t>
            </a:r>
            <a:r>
              <a:rPr lang="en-US" dirty="0" err="1"/>
              <a:t>berskala</a:t>
            </a:r>
            <a:r>
              <a:rPr lang="en-US" dirty="0"/>
              <a:t> </a:t>
            </a:r>
            <a:r>
              <a:rPr lang="en-US" dirty="0" smtClean="0"/>
              <a:t>interval, ordinal </a:t>
            </a:r>
            <a:r>
              <a:rPr lang="en-US" dirty="0" err="1"/>
              <a:t>atau</a:t>
            </a:r>
            <a:r>
              <a:rPr lang="en-US" dirty="0"/>
              <a:t> ratio.</a:t>
            </a:r>
          </a:p>
          <a:p>
            <a:pPr algn="just">
              <a:lnSpc>
                <a:spcPct val="90000"/>
              </a:lnSpc>
            </a:pPr>
            <a:r>
              <a:rPr lang="en-US" dirty="0" err="1"/>
              <a:t>Regresi</a:t>
            </a:r>
            <a:r>
              <a:rPr lang="en-US" dirty="0"/>
              <a:t> </a:t>
            </a:r>
            <a:r>
              <a:rPr lang="en-US" dirty="0" err="1"/>
              <a:t>Ancova</a:t>
            </a:r>
            <a:r>
              <a:rPr lang="en-US" dirty="0"/>
              <a:t> : model </a:t>
            </a:r>
            <a:r>
              <a:rPr lang="en-US" dirty="0" err="1"/>
              <a:t>regresi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dependent </a:t>
            </a:r>
            <a:r>
              <a:rPr lang="en-US" dirty="0" err="1"/>
              <a:t>berskala</a:t>
            </a:r>
            <a:r>
              <a:rPr lang="en-US" dirty="0"/>
              <a:t> interval </a:t>
            </a:r>
            <a:r>
              <a:rPr lang="en-US" dirty="0" err="1"/>
              <a:t>atau</a:t>
            </a:r>
            <a:r>
              <a:rPr lang="en-US" dirty="0"/>
              <a:t> ratio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berskala</a:t>
            </a:r>
            <a:r>
              <a:rPr lang="en-US" dirty="0"/>
              <a:t> </a:t>
            </a:r>
            <a:r>
              <a:rPr lang="en-US" dirty="0" err="1"/>
              <a:t>campuran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ratio, interval </a:t>
            </a:r>
            <a:r>
              <a:rPr lang="en-US" dirty="0" err="1"/>
              <a:t>atau</a:t>
            </a:r>
            <a:r>
              <a:rPr lang="en-US" dirty="0"/>
              <a:t> nominal.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berskala</a:t>
            </a:r>
            <a:r>
              <a:rPr lang="en-US" dirty="0"/>
              <a:t> nominal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i="1" dirty="0"/>
              <a:t>Dummy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dirty="0" err="1"/>
              <a:t>Regresi</a:t>
            </a:r>
            <a:r>
              <a:rPr lang="en-US" dirty="0"/>
              <a:t> </a:t>
            </a:r>
            <a:r>
              <a:rPr lang="en-US" dirty="0" err="1"/>
              <a:t>Logistik</a:t>
            </a:r>
            <a:r>
              <a:rPr lang="en-US" dirty="0"/>
              <a:t> : </a:t>
            </a:r>
            <a:r>
              <a:rPr lang="en-US" dirty="0" err="1"/>
              <a:t>persamaan</a:t>
            </a:r>
            <a:r>
              <a:rPr lang="en-US" dirty="0"/>
              <a:t> model </a:t>
            </a:r>
            <a:r>
              <a:rPr lang="en-US" dirty="0" err="1"/>
              <a:t>regresi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dependennya</a:t>
            </a:r>
            <a:r>
              <a:rPr lang="en-US" dirty="0"/>
              <a:t> </a:t>
            </a:r>
            <a:r>
              <a:rPr lang="en-US" dirty="0" err="1"/>
              <a:t>berskala</a:t>
            </a:r>
            <a:r>
              <a:rPr lang="en-US" dirty="0"/>
              <a:t> nominal / </a:t>
            </a:r>
            <a:r>
              <a:rPr lang="en-US" dirty="0" err="1"/>
              <a:t>kategorik</a:t>
            </a:r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independennya</a:t>
            </a:r>
            <a:r>
              <a:rPr lang="en-US" dirty="0"/>
              <a:t> </a:t>
            </a:r>
            <a:r>
              <a:rPr lang="en-US" dirty="0" err="1"/>
              <a:t>berskala</a:t>
            </a:r>
            <a:r>
              <a:rPr lang="en-US" dirty="0"/>
              <a:t> interval </a:t>
            </a:r>
            <a:r>
              <a:rPr lang="en-US" dirty="0" err="1"/>
              <a:t>atau</a:t>
            </a:r>
            <a:r>
              <a:rPr lang="en-US" dirty="0"/>
              <a:t> ratio.</a:t>
            </a:r>
          </a:p>
          <a:p>
            <a:pPr algn="just">
              <a:lnSpc>
                <a:spcPct val="90000"/>
              </a:lnSpc>
            </a:pP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analisa</a:t>
            </a:r>
            <a:r>
              <a:rPr lang="en-US" dirty="0"/>
              <a:t> </a:t>
            </a:r>
            <a:r>
              <a:rPr lang="en-US" dirty="0" err="1"/>
              <a:t>regresi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regresi</a:t>
            </a:r>
            <a:r>
              <a:rPr lang="en-US" dirty="0"/>
              <a:t> /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estimasi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menginteraksikan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dependennya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6553200" cy="990600"/>
          </a:xfrm>
        </p:spPr>
        <p:txBody>
          <a:bodyPr/>
          <a:lstStyle/>
          <a:p>
            <a:r>
              <a:rPr lang="en-US" sz="2800" dirty="0" smtClean="0"/>
              <a:t>MAKNA PERSAMAAN MODEL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600200" y="3048000"/>
            <a:ext cx="2438400" cy="838200"/>
          </a:xfrm>
          <a:prstGeom prst="rect">
            <a:avLst/>
          </a:prstGeom>
          <a:noFill/>
          <a:ln w="12700" cap="sq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Keselamatan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Penerbangan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105400" y="1447800"/>
            <a:ext cx="3124200" cy="838200"/>
          </a:xfrm>
          <a:prstGeom prst="rect">
            <a:avLst/>
          </a:prstGeom>
          <a:noFill/>
          <a:ln w="12700" cap="sq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Kondisi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Pesawat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Laik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Terbang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105400" y="3429000"/>
            <a:ext cx="3124200" cy="838200"/>
          </a:xfrm>
          <a:prstGeom prst="rect">
            <a:avLst/>
          </a:prstGeom>
          <a:noFill/>
          <a:ln w="12700" cap="sq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Cuaca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Buruk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Badai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erlin Sans FB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105400" y="2438400"/>
            <a:ext cx="3124200" cy="838200"/>
          </a:xfrm>
          <a:prstGeom prst="rect">
            <a:avLst/>
          </a:prstGeom>
          <a:noFill/>
          <a:ln w="12700" cap="sq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Kehandalan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 Pilot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600200" y="5257800"/>
            <a:ext cx="6629400" cy="838200"/>
          </a:xfrm>
          <a:prstGeom prst="rect">
            <a:avLst/>
          </a:prstGeom>
          <a:noFill/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Y = </a:t>
            </a:r>
            <a:r>
              <a:rPr kumimoji="0" lang="el-G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β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o + </a:t>
            </a:r>
            <a:r>
              <a:rPr kumimoji="0" lang="el-G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β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1.X1 + </a:t>
            </a:r>
            <a:r>
              <a:rPr kumimoji="0" lang="el-G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β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</a:rPr>
              <a:t>2.X2 + e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rot="5400000">
            <a:off x="1105297" y="4609703"/>
            <a:ext cx="1447800" cy="794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 bwMode="auto">
          <a:xfrm rot="10800000">
            <a:off x="4267200" y="1827211"/>
            <a:ext cx="838200" cy="1588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 bwMode="auto">
          <a:xfrm rot="5400000">
            <a:off x="2514997" y="3581003"/>
            <a:ext cx="3505200" cy="794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 bwMode="auto">
          <a:xfrm rot="10800000">
            <a:off x="4648200" y="2741611"/>
            <a:ext cx="457200" cy="1588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rot="5400000">
            <a:off x="3695700" y="3694906"/>
            <a:ext cx="1905000" cy="1588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4648200" y="4646612"/>
            <a:ext cx="990600" cy="1588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rot="5400000">
            <a:off x="5334397" y="4952603"/>
            <a:ext cx="609600" cy="794"/>
          </a:xfrm>
          <a:prstGeom prst="straightConnector1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rot="5400000">
            <a:off x="5982097" y="4838303"/>
            <a:ext cx="1143000" cy="794"/>
          </a:xfrm>
          <a:prstGeom prst="straightConnector1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pic>
        <p:nvPicPr>
          <p:cNvPr id="29" name="Picture 28" descr="Foto11357.jpg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00200" y="1219200"/>
            <a:ext cx="2438400" cy="1687785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6553200" cy="990600"/>
          </a:xfrm>
        </p:spPr>
        <p:txBody>
          <a:bodyPr/>
          <a:lstStyle/>
          <a:p>
            <a:r>
              <a:rPr lang="en-US" dirty="0" err="1" smtClean="0"/>
              <a:t>Regresi</a:t>
            </a:r>
            <a:r>
              <a:rPr lang="en-US" dirty="0" smtClean="0"/>
              <a:t> Data Nominal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371600"/>
            <a:ext cx="6372225" cy="4067175"/>
          </a:xfrm>
          <a:prstGeom prst="rect">
            <a:avLst/>
          </a:prstGeom>
          <a:noFill/>
          <a:ln w="952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81000"/>
            <a:ext cx="6705600" cy="990600"/>
          </a:xfrm>
        </p:spPr>
        <p:txBody>
          <a:bodyPr/>
          <a:lstStyle/>
          <a:p>
            <a:r>
              <a:rPr lang="en-US" dirty="0" err="1" smtClean="0"/>
              <a:t>Regresi</a:t>
            </a:r>
            <a:r>
              <a:rPr lang="en-US" dirty="0" smtClean="0"/>
              <a:t> Data </a:t>
            </a:r>
            <a:r>
              <a:rPr lang="en-US" dirty="0" err="1" smtClean="0"/>
              <a:t>Rasio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524000"/>
            <a:ext cx="6564779" cy="2819400"/>
          </a:xfrm>
          <a:prstGeom prst="rect">
            <a:avLst/>
          </a:prstGeom>
          <a:noFill/>
          <a:ln w="952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 bwMode="auto">
          <a:xfrm>
            <a:off x="1828800" y="5105400"/>
            <a:ext cx="6629400" cy="838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</a:rPr>
              <a:t>Penjualan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</a:rPr>
              <a:t>sepeda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</a:rPr>
              <a:t> motor,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</a:rPr>
              <a:t>alat-alat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</a:rPr>
              <a:t>kesehatan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</a:rPr>
              <a:t>/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</a:rPr>
              <a:t>kedokteran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</a:rPr>
              <a:t>,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</a:rPr>
              <a:t>alat-alat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</a:rPr>
              <a:t>rumah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</a:rPr>
              <a:t>tangga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>
                  <a:lumMod val="95000"/>
                  <a:lumOff val="5000"/>
                </a:schemeClr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 rot="5400000">
            <a:off x="8001000" y="4572000"/>
            <a:ext cx="457200" cy="1588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rot="10800000">
            <a:off x="5486400" y="4800600"/>
            <a:ext cx="2743200" cy="1588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rot="5400000">
            <a:off x="5334000" y="4953000"/>
            <a:ext cx="304800" cy="1588"/>
          </a:xfrm>
          <a:prstGeom prst="straightConnector1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04800"/>
            <a:ext cx="6553200" cy="990600"/>
          </a:xfrm>
        </p:spPr>
        <p:txBody>
          <a:bodyPr/>
          <a:lstStyle/>
          <a:p>
            <a:r>
              <a:rPr lang="en-US" dirty="0" err="1" smtClean="0"/>
              <a:t>Regresi</a:t>
            </a:r>
            <a:r>
              <a:rPr lang="en-US" dirty="0" smtClean="0"/>
              <a:t> </a:t>
            </a:r>
            <a:r>
              <a:rPr lang="en-US" dirty="0" err="1" smtClean="0"/>
              <a:t>Ancova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371600"/>
            <a:ext cx="6324600" cy="4724400"/>
          </a:xfrm>
          <a:prstGeom prst="rect">
            <a:avLst/>
          </a:prstGeom>
          <a:noFill/>
          <a:ln w="952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 bwMode="auto">
          <a:xfrm>
            <a:off x="5791200" y="6172200"/>
            <a:ext cx="19050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Mie Instant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 rot="5400000">
            <a:off x="4229100" y="6285706"/>
            <a:ext cx="381000" cy="1588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>
            <a:off x="4419600" y="6477000"/>
            <a:ext cx="1295400" cy="1588"/>
          </a:xfrm>
          <a:prstGeom prst="straightConnector1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28600"/>
            <a:ext cx="6858000" cy="990600"/>
          </a:xfrm>
        </p:spPr>
        <p:txBody>
          <a:bodyPr/>
          <a:lstStyle/>
          <a:p>
            <a:r>
              <a:rPr lang="en-US" sz="2800" dirty="0" err="1" smtClean="0"/>
              <a:t>Regresi</a:t>
            </a:r>
            <a:r>
              <a:rPr lang="en-US" sz="2800" dirty="0" smtClean="0"/>
              <a:t> Ordinal </a:t>
            </a:r>
            <a:r>
              <a:rPr lang="en-US" sz="2800" dirty="0" err="1" smtClean="0"/>
              <a:t>Skala</a:t>
            </a:r>
            <a:r>
              <a:rPr lang="en-US" sz="2800" dirty="0" smtClean="0"/>
              <a:t> </a:t>
            </a:r>
            <a:r>
              <a:rPr lang="en-US" sz="2800" dirty="0" err="1" smtClean="0"/>
              <a:t>Likert</a:t>
            </a:r>
            <a:endParaRPr lang="en-US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371600"/>
            <a:ext cx="5638800" cy="4690759"/>
          </a:xfrm>
          <a:prstGeom prst="rect">
            <a:avLst/>
          </a:prstGeom>
          <a:noFill/>
          <a:ln w="952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28600"/>
            <a:ext cx="6858000" cy="990600"/>
          </a:xfrm>
        </p:spPr>
        <p:txBody>
          <a:bodyPr/>
          <a:lstStyle/>
          <a:p>
            <a:r>
              <a:rPr lang="en-US" dirty="0" err="1" smtClean="0"/>
              <a:t>Regresi</a:t>
            </a:r>
            <a:r>
              <a:rPr lang="en-US" dirty="0" smtClean="0"/>
              <a:t> Data </a:t>
            </a:r>
            <a:r>
              <a:rPr lang="en-US" dirty="0" err="1" smtClean="0"/>
              <a:t>Skala</a:t>
            </a:r>
            <a:r>
              <a:rPr lang="en-US" dirty="0" smtClean="0"/>
              <a:t> Rating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295400"/>
            <a:ext cx="5791200" cy="4817536"/>
          </a:xfrm>
          <a:prstGeom prst="rect">
            <a:avLst/>
          </a:prstGeom>
          <a:noFill/>
          <a:ln w="952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6553200" cy="990600"/>
          </a:xfrm>
        </p:spPr>
        <p:txBody>
          <a:bodyPr/>
          <a:lstStyle/>
          <a:p>
            <a:r>
              <a:rPr lang="en-US" dirty="0" err="1" smtClean="0"/>
              <a:t>Regresi</a:t>
            </a:r>
            <a:r>
              <a:rPr lang="en-US" dirty="0" smtClean="0"/>
              <a:t> Data Binary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371600"/>
            <a:ext cx="6911368" cy="33528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 bwMode="auto">
          <a:xfrm>
            <a:off x="4648200" y="4953000"/>
            <a:ext cx="1828800" cy="533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Code Binary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 rot="5400000">
            <a:off x="3390900" y="4991100"/>
            <a:ext cx="533400" cy="1588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3657600" y="5257800"/>
            <a:ext cx="990600" cy="1588"/>
          </a:xfrm>
          <a:prstGeom prst="straightConnector1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Regresi</a:t>
            </a:r>
            <a:r>
              <a:rPr lang="en-US" dirty="0" smtClean="0"/>
              <a:t> </a:t>
            </a:r>
            <a:r>
              <a:rPr lang="en-US" dirty="0" err="1" smtClean="0"/>
              <a:t>Polinomial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447800"/>
            <a:ext cx="7045311" cy="2743200"/>
          </a:xfrm>
          <a:prstGeom prst="rect">
            <a:avLst/>
          </a:prstGeom>
          <a:noFill/>
          <a:ln w="952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ct status report">
  <a:themeElements>
    <a:clrScheme name="Project status report 1">
      <a:dk1>
        <a:srgbClr val="333300"/>
      </a:dk1>
      <a:lt1>
        <a:srgbClr val="FFFFFF"/>
      </a:lt1>
      <a:dk2>
        <a:srgbClr val="000000"/>
      </a:dk2>
      <a:lt2>
        <a:srgbClr val="969696"/>
      </a:lt2>
      <a:accent1>
        <a:srgbClr val="E5D58A"/>
      </a:accent1>
      <a:accent2>
        <a:srgbClr val="CCCC00"/>
      </a:accent2>
      <a:accent3>
        <a:srgbClr val="FFFFFF"/>
      </a:accent3>
      <a:accent4>
        <a:srgbClr val="2A2A00"/>
      </a:accent4>
      <a:accent5>
        <a:srgbClr val="F0E7C4"/>
      </a:accent5>
      <a:accent6>
        <a:srgbClr val="B9B900"/>
      </a:accent6>
      <a:hlink>
        <a:srgbClr val="999933"/>
      </a:hlink>
      <a:folHlink>
        <a:srgbClr val="666633"/>
      </a:folHlink>
    </a:clrScheme>
    <a:fontScheme name="Project status repo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ject status report 1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5D58A"/>
        </a:accent1>
        <a:accent2>
          <a:srgbClr val="CCCC00"/>
        </a:accent2>
        <a:accent3>
          <a:srgbClr val="FFFFFF"/>
        </a:accent3>
        <a:accent4>
          <a:srgbClr val="2A2A00"/>
        </a:accent4>
        <a:accent5>
          <a:srgbClr val="F0E7C4"/>
        </a:accent5>
        <a:accent6>
          <a:srgbClr val="B9B900"/>
        </a:accent6>
        <a:hlink>
          <a:srgbClr val="999933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status report 2">
        <a:dk1>
          <a:srgbClr val="000000"/>
        </a:dk1>
        <a:lt1>
          <a:srgbClr val="8EA1C0"/>
        </a:lt1>
        <a:dk2>
          <a:srgbClr val="FFFFFF"/>
        </a:dk2>
        <a:lt2>
          <a:srgbClr val="5F5F5F"/>
        </a:lt2>
        <a:accent1>
          <a:srgbClr val="B6CDDE"/>
        </a:accent1>
        <a:accent2>
          <a:srgbClr val="8A7CA2"/>
        </a:accent2>
        <a:accent3>
          <a:srgbClr val="C6CDDC"/>
        </a:accent3>
        <a:accent4>
          <a:srgbClr val="000000"/>
        </a:accent4>
        <a:accent5>
          <a:srgbClr val="D7E3EC"/>
        </a:accent5>
        <a:accent6>
          <a:srgbClr val="7D7092"/>
        </a:accent6>
        <a:hlink>
          <a:srgbClr val="3366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status report 3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2A2A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Project status report</Template>
  <TotalTime>443</TotalTime>
  <Words>843</Words>
  <Application>Microsoft PowerPoint</Application>
  <PresentationFormat>On-screen Show (4:3)</PresentationFormat>
  <Paragraphs>69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Project status report</vt:lpstr>
      <vt:lpstr>PEMAHAMAN METODE REGRESI</vt:lpstr>
      <vt:lpstr>Summary</vt:lpstr>
      <vt:lpstr>Regresi Data Nominal</vt:lpstr>
      <vt:lpstr>Regresi Data Rasio</vt:lpstr>
      <vt:lpstr>Regresi Ancova</vt:lpstr>
      <vt:lpstr>Regresi Ordinal Skala Likert</vt:lpstr>
      <vt:lpstr>Regresi Data Skala Rating</vt:lpstr>
      <vt:lpstr>Regresi Data Binary</vt:lpstr>
      <vt:lpstr>Regresi Polinomial</vt:lpstr>
      <vt:lpstr>Summary</vt:lpstr>
      <vt:lpstr>Summary</vt:lpstr>
      <vt:lpstr>Summary</vt:lpstr>
      <vt:lpstr>Kuesioner Positif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MAKNA PERSAMAAN MODEL</vt:lpstr>
    </vt:vector>
  </TitlesOfParts>
  <Manager/>
  <Company>intimedia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Status</dc:title>
  <dc:subject/>
  <dc:creator> Ferickt</dc:creator>
  <cp:keywords/>
  <dc:description/>
  <cp:lastModifiedBy>USER</cp:lastModifiedBy>
  <cp:revision>73</cp:revision>
  <cp:lastPrinted>1601-01-01T00:00:00Z</cp:lastPrinted>
  <dcterms:created xsi:type="dcterms:W3CDTF">2005-09-14T04:43:03Z</dcterms:created>
  <dcterms:modified xsi:type="dcterms:W3CDTF">2014-09-30T16:24:53Z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TC062070741033</vt:lpwstr>
  </property>
</Properties>
</file>