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5" r:id="rId2"/>
    <p:sldId id="316" r:id="rId3"/>
    <p:sldId id="317" r:id="rId4"/>
    <p:sldId id="318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262" r:id="rId16"/>
    <p:sldId id="331" r:id="rId17"/>
    <p:sldId id="332" r:id="rId18"/>
    <p:sldId id="333" r:id="rId19"/>
    <p:sldId id="258" r:id="rId20"/>
    <p:sldId id="261" r:id="rId21"/>
    <p:sldId id="271" r:id="rId22"/>
    <p:sldId id="304" r:id="rId23"/>
    <p:sldId id="272" r:id="rId24"/>
    <p:sldId id="273" r:id="rId25"/>
    <p:sldId id="263" r:id="rId26"/>
    <p:sldId id="305" r:id="rId27"/>
    <p:sldId id="307" r:id="rId28"/>
    <p:sldId id="264" r:id="rId29"/>
    <p:sldId id="265" r:id="rId30"/>
    <p:sldId id="260" r:id="rId31"/>
    <p:sldId id="259" r:id="rId32"/>
    <p:sldId id="308" r:id="rId33"/>
    <p:sldId id="266" r:id="rId34"/>
    <p:sldId id="267" r:id="rId35"/>
    <p:sldId id="286" r:id="rId36"/>
    <p:sldId id="288" r:id="rId37"/>
    <p:sldId id="268" r:id="rId38"/>
    <p:sldId id="274" r:id="rId39"/>
    <p:sldId id="303" r:id="rId40"/>
    <p:sldId id="283" r:id="rId41"/>
    <p:sldId id="2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8A70-3B3E-4874-AC8A-A94F5339F403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B842-50B0-4415-AAAC-F57B79B5F1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53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4ACE50E-C61B-4CAB-93BC-DBA901C17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967CBD-CD43-465B-89DE-4D88FD02645B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534513A-8BD1-4F2F-BE6F-022D3A6D5E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CAFCFD6-D4A4-4209-9054-A6F26ABD5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A84F2C3-203F-495D-AF3E-A8C03B209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C4ADB-9F1C-43D8-A0CE-E5D36C61D2A1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FC0C3DF-6506-4A2A-8523-D80BEF4638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24D3D59-A567-4CB6-B235-688D4D26F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FA0D5E8-3D8C-49F7-A672-D8E20AA09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0B7D6-AC8F-4503-B283-024AC6DF2C44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272F947-4AD6-4711-9C65-EF0C190A93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4E88650-B5EA-4D41-A066-62A7C56D6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27CAB9E-279B-4168-AF70-D9E42A7B7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488F3E-82BE-4608-84BE-A65974C5C943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8988099-B232-4082-AA99-201D9B6F73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C2FC983-54D1-4B81-BC53-529BAE932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CD7969B-F06E-49A3-813C-38241F2E5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0F6050-DD85-4328-B44A-8C673FEB1B67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32D7776-C945-4B19-8C30-B8EE9D8B3F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9230E5B-64F0-43B7-A363-D2876F6FF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C7FE47E-BAB2-4D88-8192-3FC3EC6A7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AC4A7-3E04-45E3-B492-2874493266D9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2A94F7D-F7F1-4009-ADDF-164685A2D7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A2FEDF1-FBAF-4787-ADB3-9E1181049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166196B-2D75-4583-B895-05255A6FF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861BDB-C40B-43EF-B987-3AB60CD0C35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ABED99E-385F-447F-815F-F0FDB2ED7D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69F4D-CD3D-41FC-A0F9-3340E3C75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4115211-AAC4-4109-8EE0-F59F4844C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5DAC2-2FC0-4CF6-B1C2-F6B1F348D835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087EE7D-BE04-4B0B-87F7-21CE2AE8B8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FCD8E3E-FC43-4756-ACDD-CB1372833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9EE7FF5-A052-4D44-B6E0-50400C7CD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73608-DEC1-4B7D-AF83-A5BC75253E17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3F4581B-152E-453B-BB33-45A8B4D418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2E40ABD-FC2E-49BC-BDED-92DE0876C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5306183-67AE-42E0-BB1B-D49A98A97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E601CF-A1FA-41B1-A60A-934F3A2B1839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FCF9882-2AB2-4ED5-9CBD-85A45CB851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CAB24A6-EAFE-4E06-9621-59D37B52C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51D7F3D-C193-4252-A0A0-6977275E0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48BE1-FC5D-4DE0-98BE-435526C49D67}" type="slidenum">
              <a:rPr lang="en-GB" altLang="en-US" sz="1300" smtClean="0"/>
              <a:pPr>
                <a:spcBef>
                  <a:spcPct val="0"/>
                </a:spcBef>
              </a:pPr>
              <a:t>21</a:t>
            </a:fld>
            <a:endParaRPr lang="en-GB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63F2F62-CA27-450D-BBA9-E13D439F58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B311478-5BCF-4B43-91EC-5E3A1CD62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045489-E833-4FAF-8695-B109E0064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142C0-738A-49E6-A452-B149B720B43F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1CF52D-D5CA-4DD9-BADD-721A0B6797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B31501D-28DE-4863-B268-6FE22C3AE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765BF56-DB9C-4976-96DC-8663E8A03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031F9-5345-4CC7-AB70-94CA2AD7ABF6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B1A79DB-6508-45C1-B94E-DD6526C1BA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A3DA0FB-ED07-4AF7-9DAF-BB15E7919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26FA7CE-29B9-48C0-BFE9-6666FA403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DCADCE-CA65-4C5C-8EDB-8968E7595A37}" type="slidenum">
              <a:rPr lang="en-GB" altLang="en-US" sz="1300" smtClean="0"/>
              <a:pPr>
                <a:spcBef>
                  <a:spcPct val="0"/>
                </a:spcBef>
              </a:pPr>
              <a:t>23</a:t>
            </a:fld>
            <a:endParaRPr lang="en-GB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D313A413-EEA3-4BBD-A95F-86B5A02FE7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ADE5CC0-474A-4DC6-B8D2-804D6307F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CFB020E-33A2-45CE-84E6-43E584CF1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ED859-ADE0-4AB5-9E29-C427B85F2BE5}" type="slidenum">
              <a:rPr lang="en-GB" altLang="en-US" sz="1300" smtClean="0"/>
              <a:pPr>
                <a:spcBef>
                  <a:spcPct val="0"/>
                </a:spcBef>
              </a:pPr>
              <a:t>24</a:t>
            </a:fld>
            <a:endParaRPr lang="en-GB" altLang="en-US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987DDEF-5590-48C2-8199-03C8A8DF3F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F677366-40E8-43B4-BEF1-DF9285E8F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0C67F88-4D69-4643-9A04-E5FC7B2C0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677535-2BE0-489A-AF9E-5DF0A742036D}" type="slidenum">
              <a:rPr lang="en-GB" altLang="en-US" sz="1300" smtClean="0"/>
              <a:pPr>
                <a:spcBef>
                  <a:spcPct val="0"/>
                </a:spcBef>
              </a:pPr>
              <a:t>38</a:t>
            </a:fld>
            <a:endParaRPr lang="en-GB" altLang="en-US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3595A50-1895-455F-9927-081D4922A5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1675E0C3-EC69-495D-B827-A4FE94D1A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D3A17DF2-85EC-4B15-9DF2-5278D48FB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5935DD-A384-44F1-8EC8-9852897BA365}" type="slidenum">
              <a:rPr lang="en-GB" altLang="en-US" sz="1300" smtClean="0"/>
              <a:pPr>
                <a:spcBef>
                  <a:spcPct val="0"/>
                </a:spcBef>
              </a:pPr>
              <a:t>41</a:t>
            </a:fld>
            <a:endParaRPr lang="en-GB" altLang="en-US" sz="13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43D7071-1B4F-4090-9F31-0855ED4C91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9CEB240-9202-4AD4-8285-A3988D68E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56F230E-F1E3-4AAA-9EF2-0278A5FAA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AD4F0F-321A-4B34-8C3E-7AEA32CE5BB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F69D47C-2843-4907-92B2-9C1A0E4CB9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331FB47-0DDB-43C3-95DF-DE74F9C3C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3774354-658A-4714-98D8-E27262F5B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671E-AA75-4515-AA3F-5E3150C52042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6D08D1-A0E3-46E6-AFC8-0159B4B551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270B042-669B-419E-83DE-ADEF7FBA9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A3314F3-B359-4DE7-9630-7C13FAC9F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2748A7-728C-460A-B457-94F4768EF91E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E7F678D-3A51-44CA-B221-83EC81F352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93D8EEA-05C0-4AB5-BE66-E28FC1E06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16AD3A0-C236-431E-97FC-FC3C0DE44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16AA9-766F-45D8-A0A5-4DCC6E38F29A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514614F-2D97-4B4E-8411-6FDAF1C847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3FC66DF-40C8-4AF6-9E2F-782076C20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9183F25-3767-4F00-9F9C-61C546D34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A28260-8635-4362-B984-A775340947F1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8AB2B5-9CBC-471F-BC7A-635EE670FD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D1AC915-E750-46C7-8377-268003D58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032DB00-71D3-4FF8-B7C4-4093F4282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95B074-BE62-40AE-91DB-AF5D837F5772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E9F9BF7-F40B-4680-90D3-2E99EAB467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B2542C5-3C27-4B67-B99E-66E436BBB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86EF7EA-2FB9-4826-8DFE-C4CF99894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3EAE2B-4ACA-41D7-9875-0E39DE3AD0D8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09D0F53-2272-490D-BF5E-6F0381007B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814F269-5D16-42A0-81E2-CEED716A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42CD-CA68-4B4F-84BE-C137FA785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42783-51C4-4245-8B36-7E0F6BD51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94B23-A4B2-4A4B-9937-D782A7F7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6B2D-FE7A-4D7D-BC35-AA06CC7E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EEDB4-31CD-448E-9073-CCF354A3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25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B027-73C0-435F-AF7F-3779F468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26714-0E1B-4CF8-A41D-44128B05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4617-179F-4DB0-8D89-8B7F1200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5DEF0-62C6-4B94-B268-5638BF61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71D1F-E838-4725-A871-35B5BB3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87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52335-3D81-4652-8146-4534FB3AD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B7780-6986-4EFC-ACEA-6D1C72D9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5D8EE-F070-437A-AA5F-D1CE8D86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35B84-55BE-4026-A148-C01F6ECB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750D5-3CA9-48DC-9841-9541AF42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238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43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4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414E7-7AEA-4568-84E9-3284BE8F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15062-A462-4FD0-B81C-F3452021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AS Biology. Gnetic control of protein structure and function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A5E6A-4870-4B1D-A668-240EC5B8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C491-8F2B-4FFE-9F0E-F23919F4BA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48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28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81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4000501"/>
            <a:ext cx="5384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3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228600"/>
            <a:ext cx="10566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9ADF8-C656-4B0C-8FFE-F523541D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23CC-C3F4-4FFA-AB69-B9EB8FFD0BFA}" type="datetime1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6CDC3-4183-4F52-8AEA-4FA93A8F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8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34FA-ACDA-4A17-8A65-9B6F0611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9AC6-BB57-46DF-B402-B14998D57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1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74BC-C66F-485F-AD9A-722068A8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A03FD-408B-4477-9635-954EB77C8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23A0-0326-4A93-9AC6-EE9DF2CB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E8BE0-939C-4328-8EAC-3E5DEE92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0F8F-33A0-4C70-AF19-74DE3EAB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785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6762-F6D2-4889-AB49-8EA742F9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61AC4-4BA7-40C9-9FB5-B0DDBB4A3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048A-07EB-4895-9AD0-E6A5B828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C4F66-69F1-4797-BBF9-BEAB8CEB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F46F-5CC6-44D3-98DA-0B5C3CA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22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5AEC-645D-4592-8256-8623045A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9A4E-078D-41DF-80B0-507AB4F8D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61DFB-8150-4010-9E9F-DD99A561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2AD89-2511-4656-9349-C4AF6ADB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F74A9-9718-4D3B-9767-5AC25926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4D8A-3FA3-4592-90AB-2414A880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4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30F8-65D0-44DA-ABA3-337B8077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B8B7D-691F-4B9A-B22B-6294D59B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61B0E-8A0E-43C1-8A1B-F74B9FF2B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943CE-173E-4036-AEBA-5AFACE1DA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0CE4F-B6E5-43E9-8E4B-FC77FDF25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4FF7C-1DF1-499E-A909-E53C390D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ABA4E-1BEF-430F-BC71-7E9A4844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B230A-DEFF-4809-9151-4E0BF582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729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0B09-BA26-4DF9-801B-0B788729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8AE2C-DA89-4F5A-8091-B7B4AB46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BA190-B543-4447-8625-0908ED8A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EF6-7839-4E3D-B06D-5894A9F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074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47905-0D84-454B-A238-C94AADCD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105F9-5153-4E0D-93F8-C6B5C091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1D005-8911-4DCF-A0B5-D15ABC48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78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82D6-93D3-4277-AEC1-4CF2E918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1573-232B-4698-AFE3-184799F4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1091A-D063-4ACF-BC4A-E43AEA747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4EFF6-611C-4202-AA27-3CCFF93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4C27A-DFE1-4A1C-8EAB-2F423F92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1261F-74A1-4623-B8ED-19FB4E4E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016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9A4B-AF48-48DE-8F2A-49820DFD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56D0D-4841-4E2C-83ED-527047510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606-9B72-40BD-93D7-6FF70A89F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883C6-B2DA-4759-A9C1-FCC22C2F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3F35D-C912-4768-8E79-5FC17F8B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2C9D4-9FE2-4A49-8B34-A7768369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44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ADABF-C0D4-4D5E-A36D-F7952149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33C6D-FAC9-4F69-9D20-060D6935A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31B79-0CC5-4D23-91A1-26521B033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53C8-1897-4EF4-8E80-BF7CAA75E730}" type="datetimeFigureOut">
              <a:rPr lang="en-ID" smtClean="0"/>
              <a:t>11/03/2022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7364-AA65-4FD6-A031-D23797F7C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3FD7-9661-4BAA-94D2-FE4D43120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A016-815E-4D0D-AA9A-6A00EE7678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77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D93B9C6-90BF-4572-A1F6-55DC207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Nucleic Acids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0F8D919-82D5-470D-BB4D-55852E9B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981201"/>
            <a:ext cx="82296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 the 1860s, Swiss chemist Friedrich Miescher discovered that cell nuclei contained acids not found elsewhere. He called these </a:t>
            </a:r>
            <a:r>
              <a:rPr lang="en-US" altLang="en-US" i="1"/>
              <a:t>nucleic acids.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By 1900, biochemists had established that nucleic acids all contained: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000"/>
              <a:t>4 nitrogenous bases,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000"/>
              <a:t>a five-carbon sugar,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000"/>
              <a:t>molecules of phosphoric acid.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539D403-C4BA-4D82-9568-EE37D73F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Alpha-helix model.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41B5A60-0AF1-43FE-AD05-8F134D1D25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719263"/>
            <a:ext cx="5181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One of Pauling’s major discoveries was the alpha-helix structure of many proteins.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called because, he learned, the molecular chain continually crossed over on itself, making the shape of the Greek letter alpha, </a:t>
            </a:r>
            <a:r>
              <a:rPr lang="en-US" altLang="en-US">
                <a:sym typeface="Symbol" panose="05050102010706020507" pitchFamily="18" charset="2"/>
              </a:rPr>
              <a:t>, and then twisted into the coil shape of a helix.</a:t>
            </a:r>
            <a:endParaRPr lang="en-US" altLang="en-US"/>
          </a:p>
        </p:txBody>
      </p:sp>
      <p:pic>
        <p:nvPicPr>
          <p:cNvPr id="31748" name="Picture 5" descr="AlphaHelixProtein">
            <a:extLst>
              <a:ext uri="{FF2B5EF4-FFF2-40B4-BE49-F238E27FC236}">
                <a16:creationId xmlns:a16="http://schemas.microsoft.com/office/drawing/2014/main" id="{B9AD457C-388E-4251-A20D-5C62F21179D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1239" y="838201"/>
            <a:ext cx="1990725" cy="52927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7CA861C-FFB2-44AB-AB13-F000642E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Chargaff’s Rules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6393A17-38A4-49C2-9E27-4AA20BACB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of the interesting discoveries, coming right out of standard chemical research methods concerned the makeup of DNA.</a:t>
            </a:r>
          </a:p>
          <a:p>
            <a:pPr lvl="1" eaLnBrk="1" hangingPunct="1"/>
            <a:r>
              <a:rPr lang="en-US" altLang="en-US"/>
              <a:t>In DNA samples, the relative amounts of sugar, phosphates, and bases was constant. </a:t>
            </a:r>
          </a:p>
          <a:p>
            <a:pPr lvl="2" eaLnBrk="1" hangingPunct="1"/>
            <a:r>
              <a:rPr lang="en-US" altLang="en-US"/>
              <a:t>Every nucleotide had one of each.</a:t>
            </a:r>
          </a:p>
          <a:p>
            <a:pPr lvl="1" eaLnBrk="1" hangingPunct="1"/>
            <a:r>
              <a:rPr lang="en-US" altLang="en-US"/>
              <a:t>But there were 4 different bases, and their amounts varied widely.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E857DB5-64CC-45BD-86B9-3CD566EB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Chargaff’s Rules, 2</a:t>
            </a:r>
          </a:p>
        </p:txBody>
      </p:sp>
      <p:pic>
        <p:nvPicPr>
          <p:cNvPr id="35843" name="Picture 5" descr="chargaff">
            <a:extLst>
              <a:ext uri="{FF2B5EF4-FFF2-40B4-BE49-F238E27FC236}">
                <a16:creationId xmlns:a16="http://schemas.microsoft.com/office/drawing/2014/main" id="{96CC35FF-37BA-4BD4-BA98-2FE95E587BF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1676400"/>
            <a:ext cx="2657475" cy="3949700"/>
          </a:xfrm>
          <a:noFill/>
        </p:spPr>
      </p:pic>
      <p:sp>
        <p:nvSpPr>
          <p:cNvPr id="35844" name="Rectangle 3">
            <a:extLst>
              <a:ext uri="{FF2B5EF4-FFF2-40B4-BE49-F238E27FC236}">
                <a16:creationId xmlns:a16="http://schemas.microsoft.com/office/drawing/2014/main" id="{216AF539-B553-442A-9E9C-DFA58B63D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0" y="1719263"/>
            <a:ext cx="5029200" cy="4411662"/>
          </a:xfrm>
        </p:spPr>
        <p:txBody>
          <a:bodyPr/>
          <a:lstStyle/>
          <a:p>
            <a:pPr eaLnBrk="1" hangingPunct="1"/>
            <a:r>
              <a:rPr lang="en-US" altLang="en-US" sz="2600"/>
              <a:t>Erwin Chargaff, a chemist at Columbia University in New York discovered in 1950 that:</a:t>
            </a:r>
          </a:p>
          <a:p>
            <a:pPr lvl="1" eaLnBrk="1" hangingPunct="1"/>
            <a:r>
              <a:rPr lang="en-US" altLang="en-US" sz="2200"/>
              <a:t>The amount of guanine = the amount of cytosine</a:t>
            </a:r>
          </a:p>
          <a:p>
            <a:pPr lvl="1" eaLnBrk="1" hangingPunct="1"/>
            <a:r>
              <a:rPr lang="en-US" altLang="en-US" sz="2200"/>
              <a:t>The amount of thymine = the amount of adenine.</a:t>
            </a:r>
          </a:p>
          <a:p>
            <a:pPr eaLnBrk="1" hangingPunct="1"/>
            <a:r>
              <a:rPr lang="en-US" altLang="en-US" sz="2600"/>
              <a:t>These are called </a:t>
            </a:r>
            <a:r>
              <a:rPr lang="en-US" altLang="en-US" sz="2600" i="1"/>
              <a:t>Chargaff’s rules. </a:t>
            </a: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84B4374A-8D79-42F6-BDD7-60419C48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1500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Erwin Chargaff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A538E2E-A42A-4846-9372-09CED94F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The Gene: Protein or Nucleic Acid?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648946AA-8241-4034-A8E1-8C46425AD4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719263"/>
            <a:ext cx="46482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 1944, Oswald Avery fed DNA from donor bacteria to recipient bacteria.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Some of the recipients then began to function like the donor bacteria.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Therefore Avery concluded that the DNA had transmitted hereditable information.</a:t>
            </a:r>
            <a:endParaRPr lang="en-US" altLang="en-US" sz="2600"/>
          </a:p>
        </p:txBody>
      </p:sp>
      <p:pic>
        <p:nvPicPr>
          <p:cNvPr id="37892" name="Picture 5" descr="portrait-avery ostwald">
            <a:extLst>
              <a:ext uri="{FF2B5EF4-FFF2-40B4-BE49-F238E27FC236}">
                <a16:creationId xmlns:a16="http://schemas.microsoft.com/office/drawing/2014/main" id="{11FEA6C7-2E3F-45B9-84D2-8E585BC0486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5314" y="1719263"/>
            <a:ext cx="2492375" cy="441166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16FC06E-9FAA-4C68-9B8F-7EA1E8FC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The Gene: Protein or Nucleic Acid?, 2</a:t>
            </a:r>
          </a:p>
        </p:txBody>
      </p:sp>
      <p:pic>
        <p:nvPicPr>
          <p:cNvPr id="39939" name="Picture 5" descr="ChaseHershey_1953">
            <a:extLst>
              <a:ext uri="{FF2B5EF4-FFF2-40B4-BE49-F238E27FC236}">
                <a16:creationId xmlns:a16="http://schemas.microsoft.com/office/drawing/2014/main" id="{8EBF1D97-E4F7-44F3-990C-85473EAE162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000"/>
          <a:stretch>
            <a:fillRect/>
          </a:stretch>
        </p:blipFill>
        <p:spPr>
          <a:xfrm>
            <a:off x="1905001" y="1941513"/>
            <a:ext cx="3871913" cy="3581400"/>
          </a:xfrm>
          <a:noFill/>
        </p:spPr>
      </p:pic>
      <p:sp>
        <p:nvSpPr>
          <p:cNvPr id="39940" name="Rectangle 6">
            <a:extLst>
              <a:ext uri="{FF2B5EF4-FFF2-40B4-BE49-F238E27FC236}">
                <a16:creationId xmlns:a16="http://schemas.microsoft.com/office/drawing/2014/main" id="{FFC32238-408D-46D9-AB7E-B5E9A734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7400" y="1719263"/>
            <a:ext cx="43434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1952, Martha Chase and Alfred Hershey (of the Phage Group) did more experiments and showed that only the DNA of a phage had infected a bacterial host, with similar results.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DNA was therefore much more strongly indicated as the likely carrier of the genes.</a:t>
            </a:r>
            <a:endParaRPr lang="en-US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825E912-6E66-4A31-BD4A-BF816EEF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Crystallography – X-Ray Diffraction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9128D33-6BE3-43F0-9B21-B1ECE6390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0" y="4572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2600"/>
              <a:t>W. H. Bragg and W. L. Bragg, father and son, invented the discipline of crystallography in 1912.</a:t>
            </a:r>
          </a:p>
          <a:p>
            <a:pPr lvl="1" eaLnBrk="1" hangingPunct="1"/>
            <a:r>
              <a:rPr lang="en-US" altLang="en-US" sz="2200"/>
              <a:t>They used it to study the structure of many simpler crystallized structures.</a:t>
            </a:r>
          </a:p>
        </p:txBody>
      </p:sp>
      <p:pic>
        <p:nvPicPr>
          <p:cNvPr id="41988" name="Picture 7" descr="bragg wl and wh">
            <a:extLst>
              <a:ext uri="{FF2B5EF4-FFF2-40B4-BE49-F238E27FC236}">
                <a16:creationId xmlns:a16="http://schemas.microsoft.com/office/drawing/2014/main" id="{651C74E7-A577-4E29-B188-CE407105936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368426"/>
            <a:ext cx="4876800" cy="3279775"/>
          </a:xfrm>
          <a:noFill/>
        </p:spPr>
      </p:pic>
      <p:sp>
        <p:nvSpPr>
          <p:cNvPr id="41989" name="Text Box 8">
            <a:extLst>
              <a:ext uri="{FF2B5EF4-FFF2-40B4-BE49-F238E27FC236}">
                <a16:creationId xmlns:a16="http://schemas.microsoft.com/office/drawing/2014/main" id="{21F6A30C-5EC7-4A5A-B00E-50080C5A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W. L. Bragg</a:t>
            </a:r>
          </a:p>
        </p:txBody>
      </p:sp>
      <p:sp>
        <p:nvSpPr>
          <p:cNvPr id="41990" name="Text Box 9">
            <a:extLst>
              <a:ext uri="{FF2B5EF4-FFF2-40B4-BE49-F238E27FC236}">
                <a16:creationId xmlns:a16="http://schemas.microsoft.com/office/drawing/2014/main" id="{988652CF-3574-47C0-BC8E-A55EB011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2098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W. H. Bragg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89432BE-A7F5-4CC2-B7B2-8D33769A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Crystallography – X-Ray Diffraction, 2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D41E7E0-849A-4383-A8AF-6B09E6E16B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719263"/>
            <a:ext cx="4572000" cy="4411662"/>
          </a:xfrm>
        </p:spPr>
        <p:txBody>
          <a:bodyPr/>
          <a:lstStyle/>
          <a:p>
            <a:pPr eaLnBrk="1" hangingPunct="1"/>
            <a:r>
              <a:rPr lang="en-US" altLang="en-US" sz="2600"/>
              <a:t>Britain was the center of crystallography in the twentieth century. </a:t>
            </a:r>
          </a:p>
          <a:p>
            <a:pPr lvl="1" eaLnBrk="1" hangingPunct="1"/>
            <a:r>
              <a:rPr lang="en-US" altLang="en-US" sz="2200"/>
              <a:t>W. L. Bragg, the son, was the head of the Medical Research Division of the Cavendish Laboratories at Cambridge in the 1950s, which was one of the main research centres in crystallography</a:t>
            </a:r>
          </a:p>
        </p:txBody>
      </p:sp>
      <p:pic>
        <p:nvPicPr>
          <p:cNvPr id="44036" name="Picture 5" descr="portrait-bragg lawrence">
            <a:extLst>
              <a:ext uri="{FF2B5EF4-FFF2-40B4-BE49-F238E27FC236}">
                <a16:creationId xmlns:a16="http://schemas.microsoft.com/office/drawing/2014/main" id="{0E61A4B4-02B6-47E3-8E82-638CE397D78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0" y="1800225"/>
            <a:ext cx="2857500" cy="42481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5D2FD95-3C39-4AF0-9CC9-38E6A13C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Crystallography – X-Ray Diffraction, 3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7D8BF73-B33F-4002-B304-F44F21E95A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05000" y="1676401"/>
            <a:ext cx="4191000" cy="4411663"/>
          </a:xfrm>
        </p:spPr>
        <p:txBody>
          <a:bodyPr/>
          <a:lstStyle/>
          <a:p>
            <a:pPr eaLnBrk="1" hangingPunct="1"/>
            <a:r>
              <a:rPr lang="en-US" altLang="en-US" sz="2600"/>
              <a:t>Another was King’s College at the University of London.</a:t>
            </a:r>
          </a:p>
          <a:p>
            <a:pPr lvl="1" eaLnBrk="1" hangingPunct="1"/>
            <a:r>
              <a:rPr lang="en-US" altLang="en-US"/>
              <a:t>At King’s, the head crystallographer was Rosalind Franklin, who was studying the structure of DNA using x-ray diffraction.</a:t>
            </a:r>
          </a:p>
        </p:txBody>
      </p:sp>
      <p:pic>
        <p:nvPicPr>
          <p:cNvPr id="46084" name="Picture 5" descr="portrait-franklin rosalind">
            <a:extLst>
              <a:ext uri="{FF2B5EF4-FFF2-40B4-BE49-F238E27FC236}">
                <a16:creationId xmlns:a16="http://schemas.microsoft.com/office/drawing/2014/main" id="{73D7E687-4362-4D4B-8857-78503C3F0B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7914" y="1676400"/>
            <a:ext cx="3462337" cy="44196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73CD81B-1D2F-4871-A04E-2150C5E1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James D. Watson</a:t>
            </a:r>
          </a:p>
        </p:txBody>
      </p:sp>
      <p:pic>
        <p:nvPicPr>
          <p:cNvPr id="48131" name="Picture 10" descr="portrait-watson james d">
            <a:extLst>
              <a:ext uri="{FF2B5EF4-FFF2-40B4-BE49-F238E27FC236}">
                <a16:creationId xmlns:a16="http://schemas.microsoft.com/office/drawing/2014/main" id="{87036304-D1F0-4F20-AAFA-3C726E190690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1676401"/>
            <a:ext cx="1477963" cy="1744663"/>
          </a:xfrm>
          <a:noFill/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36C69465-0BB3-447A-B809-203D7E5510E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038600" y="1719263"/>
            <a:ext cx="6172200" cy="44116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1928 –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Born in Chicago, took a biology degree from the University of Chicago at age 19.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Did his graduate studies at Indiana University under Salvador Luria, one of the original Phage Group.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Watson completed his Ph.D. in 1950 at age 22.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Luria admitted him to the select Phage Group.</a:t>
            </a:r>
          </a:p>
        </p:txBody>
      </p:sp>
      <p:pic>
        <p:nvPicPr>
          <p:cNvPr id="48133" name="Picture 12" descr="watson &amp; luria in 1963">
            <a:extLst>
              <a:ext uri="{FF2B5EF4-FFF2-40B4-BE49-F238E27FC236}">
                <a16:creationId xmlns:a16="http://schemas.microsoft.com/office/drawing/2014/main" id="{5E1B0B0C-7647-437C-8893-D69BDC31109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7"/>
          <a:stretch>
            <a:fillRect/>
          </a:stretch>
        </p:blipFill>
        <p:spPr>
          <a:xfrm>
            <a:off x="2209800" y="3819526"/>
            <a:ext cx="1417638" cy="2047875"/>
          </a:xfrm>
          <a:noFill/>
        </p:spPr>
      </p:pic>
      <p:sp>
        <p:nvSpPr>
          <p:cNvPr id="48134" name="Text Box 13">
            <a:extLst>
              <a:ext uri="{FF2B5EF4-FFF2-40B4-BE49-F238E27FC236}">
                <a16:creationId xmlns:a16="http://schemas.microsoft.com/office/drawing/2014/main" id="{8189EF19-F283-42E7-805A-A14880DD0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265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James Watson</a:t>
            </a:r>
          </a:p>
        </p:txBody>
      </p:sp>
      <p:sp>
        <p:nvSpPr>
          <p:cNvPr id="48135" name="Text Box 14">
            <a:extLst>
              <a:ext uri="{FF2B5EF4-FFF2-40B4-BE49-F238E27FC236}">
                <a16:creationId xmlns:a16="http://schemas.microsoft.com/office/drawing/2014/main" id="{74452BF2-26C5-479A-B80F-D9BB3046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Watson &amp; Luria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7E243A1-71C2-4D6C-8921-B62D06C2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Gen, kromosom,DNA</a:t>
            </a:r>
          </a:p>
        </p:txBody>
      </p:sp>
      <p:grpSp>
        <p:nvGrpSpPr>
          <p:cNvPr id="50179" name="Group 11">
            <a:extLst>
              <a:ext uri="{FF2B5EF4-FFF2-40B4-BE49-F238E27FC236}">
                <a16:creationId xmlns:a16="http://schemas.microsoft.com/office/drawing/2014/main" id="{A8EB9F22-8EA6-45FD-9953-16429A7A3586}"/>
              </a:ext>
            </a:extLst>
          </p:cNvPr>
          <p:cNvGrpSpPr>
            <a:grpSpLocks/>
          </p:cNvGrpSpPr>
          <p:nvPr/>
        </p:nvGrpSpPr>
        <p:grpSpPr bwMode="auto">
          <a:xfrm>
            <a:off x="2474914" y="1219200"/>
            <a:ext cx="7888287" cy="3422650"/>
            <a:chOff x="950913" y="1676400"/>
            <a:chExt cx="7888287" cy="3422650"/>
          </a:xfrm>
        </p:grpSpPr>
        <p:sp>
          <p:nvSpPr>
            <p:cNvPr id="50181" name="AutoShape 5">
              <a:extLst>
                <a:ext uri="{FF2B5EF4-FFF2-40B4-BE49-F238E27FC236}">
                  <a16:creationId xmlns:a16="http://schemas.microsoft.com/office/drawing/2014/main" id="{0D07EF75-F341-4290-9533-AEE2392C16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75762">
              <a:off x="1371600" y="3810000"/>
              <a:ext cx="7467600" cy="762000"/>
            </a:xfrm>
            <a:prstGeom prst="flowChartTerminator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0182" name="AutoShape 6">
              <a:extLst>
                <a:ext uri="{FF2B5EF4-FFF2-40B4-BE49-F238E27FC236}">
                  <a16:creationId xmlns:a16="http://schemas.microsoft.com/office/drawing/2014/main" id="{5C36ED5C-7174-4935-BD68-838909A63B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73549">
              <a:off x="1143000" y="3429000"/>
              <a:ext cx="7467600" cy="762000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0183" name="Oval 7">
              <a:extLst>
                <a:ext uri="{FF2B5EF4-FFF2-40B4-BE49-F238E27FC236}">
                  <a16:creationId xmlns:a16="http://schemas.microsoft.com/office/drawing/2014/main" id="{855DB2FA-D610-4459-AA10-E69EFF47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3429000"/>
              <a:ext cx="914400" cy="914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0184" name="Oval 8">
              <a:extLst>
                <a:ext uri="{FF2B5EF4-FFF2-40B4-BE49-F238E27FC236}">
                  <a16:creationId xmlns:a16="http://schemas.microsoft.com/office/drawing/2014/main" id="{FB34C9B4-8AED-4558-8FE1-52D91859A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388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0185" name="Freeform 9">
              <a:extLst>
                <a:ext uri="{FF2B5EF4-FFF2-40B4-BE49-F238E27FC236}">
                  <a16:creationId xmlns:a16="http://schemas.microsoft.com/office/drawing/2014/main" id="{7FDDC830-6C69-43C4-A395-33EF4F79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3962400"/>
              <a:ext cx="741363" cy="1136650"/>
            </a:xfrm>
            <a:custGeom>
              <a:avLst/>
              <a:gdLst>
                <a:gd name="T0" fmla="*/ 2147483646 w 467"/>
                <a:gd name="T1" fmla="*/ 2147483646 h 716"/>
                <a:gd name="T2" fmla="*/ 2147483646 w 467"/>
                <a:gd name="T3" fmla="*/ 2147483646 h 716"/>
                <a:gd name="T4" fmla="*/ 2147483646 w 467"/>
                <a:gd name="T5" fmla="*/ 2147483646 h 716"/>
                <a:gd name="T6" fmla="*/ 2147483646 w 467"/>
                <a:gd name="T7" fmla="*/ 2147483646 h 716"/>
                <a:gd name="T8" fmla="*/ 2147483646 w 467"/>
                <a:gd name="T9" fmla="*/ 2147483646 h 716"/>
                <a:gd name="T10" fmla="*/ 2147483646 w 467"/>
                <a:gd name="T11" fmla="*/ 2147483646 h 716"/>
                <a:gd name="T12" fmla="*/ 2147483646 w 467"/>
                <a:gd name="T13" fmla="*/ 2147483646 h 716"/>
                <a:gd name="T14" fmla="*/ 2147483646 w 467"/>
                <a:gd name="T15" fmla="*/ 2147483646 h 716"/>
                <a:gd name="T16" fmla="*/ 2147483646 w 467"/>
                <a:gd name="T17" fmla="*/ 2147483646 h 716"/>
                <a:gd name="T18" fmla="*/ 2147483646 w 467"/>
                <a:gd name="T19" fmla="*/ 0 h 716"/>
                <a:gd name="T20" fmla="*/ 2147483646 w 467"/>
                <a:gd name="T21" fmla="*/ 2147483646 h 716"/>
                <a:gd name="T22" fmla="*/ 2147483646 w 467"/>
                <a:gd name="T23" fmla="*/ 2147483646 h 716"/>
                <a:gd name="T24" fmla="*/ 2147483646 w 467"/>
                <a:gd name="T25" fmla="*/ 2147483646 h 716"/>
                <a:gd name="T26" fmla="*/ 2147483646 w 467"/>
                <a:gd name="T27" fmla="*/ 2147483646 h 716"/>
                <a:gd name="T28" fmla="*/ 2147483646 w 467"/>
                <a:gd name="T29" fmla="*/ 2147483646 h 716"/>
                <a:gd name="T30" fmla="*/ 2147483646 w 467"/>
                <a:gd name="T31" fmla="*/ 2147483646 h 716"/>
                <a:gd name="T32" fmla="*/ 2147483646 w 467"/>
                <a:gd name="T33" fmla="*/ 2147483646 h 716"/>
                <a:gd name="T34" fmla="*/ 2147483646 w 467"/>
                <a:gd name="T35" fmla="*/ 2147483646 h 716"/>
                <a:gd name="T36" fmla="*/ 2147483646 w 467"/>
                <a:gd name="T37" fmla="*/ 2147483646 h 716"/>
                <a:gd name="T38" fmla="*/ 2147483646 w 467"/>
                <a:gd name="T39" fmla="*/ 2147483646 h 716"/>
                <a:gd name="T40" fmla="*/ 2147483646 w 467"/>
                <a:gd name="T41" fmla="*/ 2147483646 h 716"/>
                <a:gd name="T42" fmla="*/ 2147483646 w 467"/>
                <a:gd name="T43" fmla="*/ 2147483646 h 716"/>
                <a:gd name="T44" fmla="*/ 2147483646 w 467"/>
                <a:gd name="T45" fmla="*/ 2147483646 h 716"/>
                <a:gd name="T46" fmla="*/ 2147483646 w 467"/>
                <a:gd name="T47" fmla="*/ 2147483646 h 716"/>
                <a:gd name="T48" fmla="*/ 2147483646 w 467"/>
                <a:gd name="T49" fmla="*/ 2147483646 h 716"/>
                <a:gd name="T50" fmla="*/ 2147483646 w 467"/>
                <a:gd name="T51" fmla="*/ 2147483646 h 716"/>
                <a:gd name="T52" fmla="*/ 2147483646 w 467"/>
                <a:gd name="T53" fmla="*/ 2147483646 h 716"/>
                <a:gd name="T54" fmla="*/ 2147483646 w 467"/>
                <a:gd name="T55" fmla="*/ 2147483646 h 716"/>
                <a:gd name="T56" fmla="*/ 2147483646 w 467"/>
                <a:gd name="T57" fmla="*/ 2147483646 h 716"/>
                <a:gd name="T58" fmla="*/ 2147483646 w 467"/>
                <a:gd name="T59" fmla="*/ 2147483646 h 716"/>
                <a:gd name="T60" fmla="*/ 2147483646 w 467"/>
                <a:gd name="T61" fmla="*/ 2147483646 h 716"/>
                <a:gd name="T62" fmla="*/ 2147483646 w 467"/>
                <a:gd name="T63" fmla="*/ 2147483646 h 716"/>
                <a:gd name="T64" fmla="*/ 2147483646 w 467"/>
                <a:gd name="T65" fmla="*/ 2147483646 h 716"/>
                <a:gd name="T66" fmla="*/ 2147483646 w 467"/>
                <a:gd name="T67" fmla="*/ 2147483646 h 716"/>
                <a:gd name="T68" fmla="*/ 2147483646 w 467"/>
                <a:gd name="T69" fmla="*/ 2147483646 h 716"/>
                <a:gd name="T70" fmla="*/ 2147483646 w 467"/>
                <a:gd name="T71" fmla="*/ 2147483646 h 716"/>
                <a:gd name="T72" fmla="*/ 2147483646 w 467"/>
                <a:gd name="T73" fmla="*/ 2147483646 h 716"/>
                <a:gd name="T74" fmla="*/ 2147483646 w 467"/>
                <a:gd name="T75" fmla="*/ 2147483646 h 716"/>
                <a:gd name="T76" fmla="*/ 2147483646 w 467"/>
                <a:gd name="T77" fmla="*/ 2147483646 h 716"/>
                <a:gd name="T78" fmla="*/ 2147483646 w 467"/>
                <a:gd name="T79" fmla="*/ 2147483646 h 716"/>
                <a:gd name="T80" fmla="*/ 2147483646 w 467"/>
                <a:gd name="T81" fmla="*/ 2147483646 h 716"/>
                <a:gd name="T82" fmla="*/ 2147483646 w 467"/>
                <a:gd name="T83" fmla="*/ 2147483646 h 716"/>
                <a:gd name="T84" fmla="*/ 2147483646 w 467"/>
                <a:gd name="T85" fmla="*/ 2147483646 h 716"/>
                <a:gd name="T86" fmla="*/ 2147483646 w 467"/>
                <a:gd name="T87" fmla="*/ 2147483646 h 716"/>
                <a:gd name="T88" fmla="*/ 2147483646 w 467"/>
                <a:gd name="T89" fmla="*/ 2147483646 h 716"/>
                <a:gd name="T90" fmla="*/ 2147483646 w 467"/>
                <a:gd name="T91" fmla="*/ 2147483646 h 716"/>
                <a:gd name="T92" fmla="*/ 2147483646 w 467"/>
                <a:gd name="T93" fmla="*/ 2147483646 h 716"/>
                <a:gd name="T94" fmla="*/ 2147483646 w 467"/>
                <a:gd name="T95" fmla="*/ 2147483646 h 7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7"/>
                <a:gd name="T145" fmla="*/ 0 h 716"/>
                <a:gd name="T146" fmla="*/ 467 w 467"/>
                <a:gd name="T147" fmla="*/ 716 h 7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7" h="716">
                  <a:moveTo>
                    <a:pt x="398" y="294"/>
                  </a:moveTo>
                  <a:cubicBezTo>
                    <a:pt x="394" y="274"/>
                    <a:pt x="402" y="244"/>
                    <a:pt x="385" y="233"/>
                  </a:cubicBezTo>
                  <a:cubicBezTo>
                    <a:pt x="373" y="225"/>
                    <a:pt x="363" y="255"/>
                    <a:pt x="361" y="270"/>
                  </a:cubicBezTo>
                  <a:cubicBezTo>
                    <a:pt x="358" y="291"/>
                    <a:pt x="369" y="311"/>
                    <a:pt x="373" y="331"/>
                  </a:cubicBezTo>
                  <a:cubicBezTo>
                    <a:pt x="374" y="326"/>
                    <a:pt x="402" y="206"/>
                    <a:pt x="373" y="196"/>
                  </a:cubicBezTo>
                  <a:cubicBezTo>
                    <a:pt x="356" y="190"/>
                    <a:pt x="356" y="229"/>
                    <a:pt x="348" y="245"/>
                  </a:cubicBezTo>
                  <a:cubicBezTo>
                    <a:pt x="352" y="360"/>
                    <a:pt x="344" y="476"/>
                    <a:pt x="361" y="589"/>
                  </a:cubicBezTo>
                  <a:cubicBezTo>
                    <a:pt x="363" y="602"/>
                    <a:pt x="390" y="586"/>
                    <a:pt x="398" y="576"/>
                  </a:cubicBezTo>
                  <a:cubicBezTo>
                    <a:pt x="426" y="540"/>
                    <a:pt x="416" y="487"/>
                    <a:pt x="422" y="442"/>
                  </a:cubicBezTo>
                  <a:cubicBezTo>
                    <a:pt x="419" y="371"/>
                    <a:pt x="463" y="49"/>
                    <a:pt x="324" y="0"/>
                  </a:cubicBezTo>
                  <a:cubicBezTo>
                    <a:pt x="246" y="53"/>
                    <a:pt x="265" y="88"/>
                    <a:pt x="275" y="184"/>
                  </a:cubicBezTo>
                  <a:cubicBezTo>
                    <a:pt x="291" y="180"/>
                    <a:pt x="311" y="183"/>
                    <a:pt x="324" y="172"/>
                  </a:cubicBezTo>
                  <a:cubicBezTo>
                    <a:pt x="334" y="164"/>
                    <a:pt x="345" y="144"/>
                    <a:pt x="336" y="135"/>
                  </a:cubicBezTo>
                  <a:cubicBezTo>
                    <a:pt x="327" y="126"/>
                    <a:pt x="311" y="143"/>
                    <a:pt x="299" y="147"/>
                  </a:cubicBezTo>
                  <a:cubicBezTo>
                    <a:pt x="242" y="224"/>
                    <a:pt x="248" y="303"/>
                    <a:pt x="226" y="392"/>
                  </a:cubicBezTo>
                  <a:cubicBezTo>
                    <a:pt x="230" y="410"/>
                    <a:pt x="234" y="492"/>
                    <a:pt x="275" y="417"/>
                  </a:cubicBezTo>
                  <a:cubicBezTo>
                    <a:pt x="295" y="380"/>
                    <a:pt x="306" y="285"/>
                    <a:pt x="312" y="245"/>
                  </a:cubicBezTo>
                  <a:cubicBezTo>
                    <a:pt x="304" y="196"/>
                    <a:pt x="300" y="146"/>
                    <a:pt x="287" y="98"/>
                  </a:cubicBezTo>
                  <a:cubicBezTo>
                    <a:pt x="283" y="84"/>
                    <a:pt x="277" y="62"/>
                    <a:pt x="263" y="62"/>
                  </a:cubicBezTo>
                  <a:cubicBezTo>
                    <a:pt x="248" y="62"/>
                    <a:pt x="246" y="86"/>
                    <a:pt x="238" y="98"/>
                  </a:cubicBezTo>
                  <a:cubicBezTo>
                    <a:pt x="242" y="229"/>
                    <a:pt x="236" y="361"/>
                    <a:pt x="250" y="491"/>
                  </a:cubicBezTo>
                  <a:cubicBezTo>
                    <a:pt x="252" y="506"/>
                    <a:pt x="274" y="469"/>
                    <a:pt x="275" y="454"/>
                  </a:cubicBezTo>
                  <a:cubicBezTo>
                    <a:pt x="278" y="421"/>
                    <a:pt x="271" y="388"/>
                    <a:pt x="263" y="356"/>
                  </a:cubicBezTo>
                  <a:cubicBezTo>
                    <a:pt x="259" y="338"/>
                    <a:pt x="254" y="316"/>
                    <a:pt x="238" y="307"/>
                  </a:cubicBezTo>
                  <a:cubicBezTo>
                    <a:pt x="213" y="293"/>
                    <a:pt x="181" y="298"/>
                    <a:pt x="152" y="294"/>
                  </a:cubicBezTo>
                  <a:cubicBezTo>
                    <a:pt x="77" y="346"/>
                    <a:pt x="96" y="408"/>
                    <a:pt x="165" y="454"/>
                  </a:cubicBezTo>
                  <a:cubicBezTo>
                    <a:pt x="332" y="445"/>
                    <a:pt x="409" y="498"/>
                    <a:pt x="447" y="356"/>
                  </a:cubicBezTo>
                  <a:cubicBezTo>
                    <a:pt x="434" y="221"/>
                    <a:pt x="467" y="192"/>
                    <a:pt x="348" y="221"/>
                  </a:cubicBezTo>
                  <a:cubicBezTo>
                    <a:pt x="254" y="318"/>
                    <a:pt x="270" y="378"/>
                    <a:pt x="287" y="147"/>
                  </a:cubicBezTo>
                  <a:cubicBezTo>
                    <a:pt x="271" y="143"/>
                    <a:pt x="251" y="124"/>
                    <a:pt x="238" y="135"/>
                  </a:cubicBezTo>
                  <a:cubicBezTo>
                    <a:pt x="218" y="152"/>
                    <a:pt x="220" y="184"/>
                    <a:pt x="214" y="209"/>
                  </a:cubicBezTo>
                  <a:cubicBezTo>
                    <a:pt x="192" y="297"/>
                    <a:pt x="176" y="388"/>
                    <a:pt x="165" y="478"/>
                  </a:cubicBezTo>
                  <a:cubicBezTo>
                    <a:pt x="169" y="552"/>
                    <a:pt x="158" y="628"/>
                    <a:pt x="177" y="699"/>
                  </a:cubicBezTo>
                  <a:cubicBezTo>
                    <a:pt x="181" y="716"/>
                    <a:pt x="206" y="678"/>
                    <a:pt x="214" y="662"/>
                  </a:cubicBezTo>
                  <a:cubicBezTo>
                    <a:pt x="236" y="618"/>
                    <a:pt x="243" y="539"/>
                    <a:pt x="250" y="491"/>
                  </a:cubicBezTo>
                  <a:cubicBezTo>
                    <a:pt x="233" y="353"/>
                    <a:pt x="259" y="403"/>
                    <a:pt x="152" y="368"/>
                  </a:cubicBezTo>
                  <a:cubicBezTo>
                    <a:pt x="181" y="254"/>
                    <a:pt x="185" y="303"/>
                    <a:pt x="165" y="221"/>
                  </a:cubicBezTo>
                  <a:cubicBezTo>
                    <a:pt x="140" y="225"/>
                    <a:pt x="106" y="213"/>
                    <a:pt x="91" y="233"/>
                  </a:cubicBezTo>
                  <a:cubicBezTo>
                    <a:pt x="71" y="259"/>
                    <a:pt x="84" y="298"/>
                    <a:pt x="79" y="331"/>
                  </a:cubicBezTo>
                  <a:cubicBezTo>
                    <a:pt x="76" y="356"/>
                    <a:pt x="71" y="380"/>
                    <a:pt x="67" y="405"/>
                  </a:cubicBezTo>
                  <a:cubicBezTo>
                    <a:pt x="71" y="442"/>
                    <a:pt x="63" y="482"/>
                    <a:pt x="79" y="515"/>
                  </a:cubicBezTo>
                  <a:cubicBezTo>
                    <a:pt x="87" y="530"/>
                    <a:pt x="111" y="530"/>
                    <a:pt x="128" y="527"/>
                  </a:cubicBezTo>
                  <a:cubicBezTo>
                    <a:pt x="159" y="522"/>
                    <a:pt x="185" y="503"/>
                    <a:pt x="214" y="491"/>
                  </a:cubicBezTo>
                  <a:cubicBezTo>
                    <a:pt x="271" y="320"/>
                    <a:pt x="255" y="394"/>
                    <a:pt x="275" y="270"/>
                  </a:cubicBezTo>
                  <a:cubicBezTo>
                    <a:pt x="271" y="245"/>
                    <a:pt x="285" y="208"/>
                    <a:pt x="263" y="196"/>
                  </a:cubicBezTo>
                  <a:cubicBezTo>
                    <a:pt x="241" y="184"/>
                    <a:pt x="85" y="228"/>
                    <a:pt x="54" y="233"/>
                  </a:cubicBezTo>
                  <a:cubicBezTo>
                    <a:pt x="19" y="328"/>
                    <a:pt x="0" y="379"/>
                    <a:pt x="18" y="478"/>
                  </a:cubicBezTo>
                  <a:cubicBezTo>
                    <a:pt x="46" y="470"/>
                    <a:pt x="103" y="454"/>
                    <a:pt x="103" y="45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50186" name="Freeform 10">
              <a:extLst>
                <a:ext uri="{FF2B5EF4-FFF2-40B4-BE49-F238E27FC236}">
                  <a16:creationId xmlns:a16="http://schemas.microsoft.com/office/drawing/2014/main" id="{8D46F85B-C4A8-4BD8-A805-FFB3BCB1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4114800"/>
              <a:ext cx="977900" cy="685800"/>
            </a:xfrm>
            <a:custGeom>
              <a:avLst/>
              <a:gdLst>
                <a:gd name="T0" fmla="*/ 2147483646 w 616"/>
                <a:gd name="T1" fmla="*/ 2147483646 h 432"/>
                <a:gd name="T2" fmla="*/ 2147483646 w 616"/>
                <a:gd name="T3" fmla="*/ 2147483646 h 432"/>
                <a:gd name="T4" fmla="*/ 0 w 616"/>
                <a:gd name="T5" fmla="*/ 0 h 432"/>
                <a:gd name="T6" fmla="*/ 0 60000 65536"/>
                <a:gd name="T7" fmla="*/ 0 60000 65536"/>
                <a:gd name="T8" fmla="*/ 0 60000 65536"/>
                <a:gd name="T9" fmla="*/ 0 w 616"/>
                <a:gd name="T10" fmla="*/ 0 h 432"/>
                <a:gd name="T11" fmla="*/ 616 w 61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6" h="432">
                  <a:moveTo>
                    <a:pt x="528" y="288"/>
                  </a:moveTo>
                  <a:cubicBezTo>
                    <a:pt x="572" y="360"/>
                    <a:pt x="616" y="432"/>
                    <a:pt x="528" y="384"/>
                  </a:cubicBezTo>
                  <a:cubicBezTo>
                    <a:pt x="440" y="336"/>
                    <a:pt x="80" y="5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50187" name="Freeform 11">
              <a:extLst>
                <a:ext uri="{FF2B5EF4-FFF2-40B4-BE49-F238E27FC236}">
                  <a16:creationId xmlns:a16="http://schemas.microsoft.com/office/drawing/2014/main" id="{C8BB03ED-2D85-41E0-8094-C7BEA3BB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949575"/>
              <a:ext cx="2411412" cy="1271588"/>
            </a:xfrm>
            <a:custGeom>
              <a:avLst/>
              <a:gdLst>
                <a:gd name="T0" fmla="*/ 2147483646 w 1519"/>
                <a:gd name="T1" fmla="*/ 2147483646 h 801"/>
                <a:gd name="T2" fmla="*/ 2147483646 w 1519"/>
                <a:gd name="T3" fmla="*/ 2147483646 h 801"/>
                <a:gd name="T4" fmla="*/ 2147483646 w 1519"/>
                <a:gd name="T5" fmla="*/ 2147483646 h 801"/>
                <a:gd name="T6" fmla="*/ 2147483646 w 1519"/>
                <a:gd name="T7" fmla="*/ 2147483646 h 801"/>
                <a:gd name="T8" fmla="*/ 2147483646 w 1519"/>
                <a:gd name="T9" fmla="*/ 2147483646 h 801"/>
                <a:gd name="T10" fmla="*/ 2147483646 w 1519"/>
                <a:gd name="T11" fmla="*/ 2147483646 h 801"/>
                <a:gd name="T12" fmla="*/ 2147483646 w 1519"/>
                <a:gd name="T13" fmla="*/ 2147483646 h 801"/>
                <a:gd name="T14" fmla="*/ 2147483646 w 1519"/>
                <a:gd name="T15" fmla="*/ 2147483646 h 801"/>
                <a:gd name="T16" fmla="*/ 2147483646 w 1519"/>
                <a:gd name="T17" fmla="*/ 2147483646 h 801"/>
                <a:gd name="T18" fmla="*/ 2147483646 w 1519"/>
                <a:gd name="T19" fmla="*/ 2147483646 h 801"/>
                <a:gd name="T20" fmla="*/ 2147483646 w 1519"/>
                <a:gd name="T21" fmla="*/ 2147483646 h 801"/>
                <a:gd name="T22" fmla="*/ 2147483646 w 1519"/>
                <a:gd name="T23" fmla="*/ 2147483646 h 801"/>
                <a:gd name="T24" fmla="*/ 2147483646 w 1519"/>
                <a:gd name="T25" fmla="*/ 2147483646 h 801"/>
                <a:gd name="T26" fmla="*/ 2147483646 w 1519"/>
                <a:gd name="T27" fmla="*/ 2147483646 h 801"/>
                <a:gd name="T28" fmla="*/ 2147483646 w 1519"/>
                <a:gd name="T29" fmla="*/ 2147483646 h 801"/>
                <a:gd name="T30" fmla="*/ 2147483646 w 1519"/>
                <a:gd name="T31" fmla="*/ 2147483646 h 801"/>
                <a:gd name="T32" fmla="*/ 2147483646 w 1519"/>
                <a:gd name="T33" fmla="*/ 2147483646 h 801"/>
                <a:gd name="T34" fmla="*/ 2147483646 w 1519"/>
                <a:gd name="T35" fmla="*/ 2147483646 h 801"/>
                <a:gd name="T36" fmla="*/ 2147483646 w 1519"/>
                <a:gd name="T37" fmla="*/ 2147483646 h 801"/>
                <a:gd name="T38" fmla="*/ 2147483646 w 1519"/>
                <a:gd name="T39" fmla="*/ 2147483646 h 801"/>
                <a:gd name="T40" fmla="*/ 2147483646 w 1519"/>
                <a:gd name="T41" fmla="*/ 2147483646 h 801"/>
                <a:gd name="T42" fmla="*/ 2147483646 w 1519"/>
                <a:gd name="T43" fmla="*/ 2147483646 h 801"/>
                <a:gd name="T44" fmla="*/ 2147483646 w 1519"/>
                <a:gd name="T45" fmla="*/ 2147483646 h 801"/>
                <a:gd name="T46" fmla="*/ 2147483646 w 1519"/>
                <a:gd name="T47" fmla="*/ 2147483646 h 801"/>
                <a:gd name="T48" fmla="*/ 2147483646 w 1519"/>
                <a:gd name="T49" fmla="*/ 2147483646 h 801"/>
                <a:gd name="T50" fmla="*/ 2147483646 w 1519"/>
                <a:gd name="T51" fmla="*/ 2147483646 h 801"/>
                <a:gd name="T52" fmla="*/ 2147483646 w 1519"/>
                <a:gd name="T53" fmla="*/ 2147483646 h 801"/>
                <a:gd name="T54" fmla="*/ 2147483646 w 1519"/>
                <a:gd name="T55" fmla="*/ 2147483646 h 801"/>
                <a:gd name="T56" fmla="*/ 2147483646 w 1519"/>
                <a:gd name="T57" fmla="*/ 2147483646 h 801"/>
                <a:gd name="T58" fmla="*/ 2147483646 w 1519"/>
                <a:gd name="T59" fmla="*/ 2147483646 h 801"/>
                <a:gd name="T60" fmla="*/ 2147483646 w 1519"/>
                <a:gd name="T61" fmla="*/ 2147483646 h 801"/>
                <a:gd name="T62" fmla="*/ 2147483646 w 1519"/>
                <a:gd name="T63" fmla="*/ 2147483646 h 801"/>
                <a:gd name="T64" fmla="*/ 2147483646 w 1519"/>
                <a:gd name="T65" fmla="*/ 2147483646 h 801"/>
                <a:gd name="T66" fmla="*/ 2147483646 w 1519"/>
                <a:gd name="T67" fmla="*/ 2147483646 h 801"/>
                <a:gd name="T68" fmla="*/ 2147483646 w 1519"/>
                <a:gd name="T69" fmla="*/ 2147483646 h 801"/>
                <a:gd name="T70" fmla="*/ 2147483646 w 1519"/>
                <a:gd name="T71" fmla="*/ 2147483646 h 801"/>
                <a:gd name="T72" fmla="*/ 2147483646 w 1519"/>
                <a:gd name="T73" fmla="*/ 2147483646 h 801"/>
                <a:gd name="T74" fmla="*/ 2147483646 w 1519"/>
                <a:gd name="T75" fmla="*/ 2147483646 h 801"/>
                <a:gd name="T76" fmla="*/ 2147483646 w 1519"/>
                <a:gd name="T77" fmla="*/ 2147483646 h 801"/>
                <a:gd name="T78" fmla="*/ 2147483646 w 1519"/>
                <a:gd name="T79" fmla="*/ 2147483646 h 801"/>
                <a:gd name="T80" fmla="*/ 2147483646 w 1519"/>
                <a:gd name="T81" fmla="*/ 2147483646 h 801"/>
                <a:gd name="T82" fmla="*/ 2147483646 w 1519"/>
                <a:gd name="T83" fmla="*/ 2147483646 h 801"/>
                <a:gd name="T84" fmla="*/ 2147483646 w 1519"/>
                <a:gd name="T85" fmla="*/ 2147483646 h 801"/>
                <a:gd name="T86" fmla="*/ 2147483646 w 1519"/>
                <a:gd name="T87" fmla="*/ 2147483646 h 801"/>
                <a:gd name="T88" fmla="*/ 2147483646 w 1519"/>
                <a:gd name="T89" fmla="*/ 2147483646 h 801"/>
                <a:gd name="T90" fmla="*/ 2147483646 w 1519"/>
                <a:gd name="T91" fmla="*/ 2147483646 h 801"/>
                <a:gd name="T92" fmla="*/ 2147483646 w 1519"/>
                <a:gd name="T93" fmla="*/ 2147483646 h 801"/>
                <a:gd name="T94" fmla="*/ 2147483646 w 1519"/>
                <a:gd name="T95" fmla="*/ 2147483646 h 801"/>
                <a:gd name="T96" fmla="*/ 2147483646 w 1519"/>
                <a:gd name="T97" fmla="*/ 2147483646 h 801"/>
                <a:gd name="T98" fmla="*/ 2147483646 w 1519"/>
                <a:gd name="T99" fmla="*/ 2147483646 h 801"/>
                <a:gd name="T100" fmla="*/ 2147483646 w 1519"/>
                <a:gd name="T101" fmla="*/ 2147483646 h 801"/>
                <a:gd name="T102" fmla="*/ 2147483646 w 1519"/>
                <a:gd name="T103" fmla="*/ 2147483646 h 801"/>
                <a:gd name="T104" fmla="*/ 2147483646 w 1519"/>
                <a:gd name="T105" fmla="*/ 2147483646 h 801"/>
                <a:gd name="T106" fmla="*/ 2147483646 w 1519"/>
                <a:gd name="T107" fmla="*/ 2147483646 h 801"/>
                <a:gd name="T108" fmla="*/ 2147483646 w 1519"/>
                <a:gd name="T109" fmla="*/ 2147483646 h 801"/>
                <a:gd name="T110" fmla="*/ 2147483646 w 1519"/>
                <a:gd name="T111" fmla="*/ 2147483646 h 8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9"/>
                <a:gd name="T169" fmla="*/ 0 h 801"/>
                <a:gd name="T170" fmla="*/ 1519 w 1519"/>
                <a:gd name="T171" fmla="*/ 801 h 8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9" h="801">
                  <a:moveTo>
                    <a:pt x="1288" y="740"/>
                  </a:moveTo>
                  <a:cubicBezTo>
                    <a:pt x="1275" y="603"/>
                    <a:pt x="1316" y="605"/>
                    <a:pt x="1203" y="630"/>
                  </a:cubicBezTo>
                  <a:cubicBezTo>
                    <a:pt x="1190" y="633"/>
                    <a:pt x="1178" y="638"/>
                    <a:pt x="1166" y="642"/>
                  </a:cubicBezTo>
                  <a:cubicBezTo>
                    <a:pt x="1135" y="736"/>
                    <a:pt x="1190" y="758"/>
                    <a:pt x="1276" y="777"/>
                  </a:cubicBezTo>
                  <a:cubicBezTo>
                    <a:pt x="1324" y="788"/>
                    <a:pt x="1423" y="801"/>
                    <a:pt x="1423" y="801"/>
                  </a:cubicBezTo>
                  <a:cubicBezTo>
                    <a:pt x="1448" y="797"/>
                    <a:pt x="1475" y="801"/>
                    <a:pt x="1497" y="789"/>
                  </a:cubicBezTo>
                  <a:cubicBezTo>
                    <a:pt x="1519" y="777"/>
                    <a:pt x="1507" y="693"/>
                    <a:pt x="1497" y="667"/>
                  </a:cubicBezTo>
                  <a:cubicBezTo>
                    <a:pt x="1490" y="648"/>
                    <a:pt x="1470" y="636"/>
                    <a:pt x="1460" y="618"/>
                  </a:cubicBezTo>
                  <a:cubicBezTo>
                    <a:pt x="1393" y="504"/>
                    <a:pt x="1450" y="534"/>
                    <a:pt x="1374" y="507"/>
                  </a:cubicBezTo>
                  <a:cubicBezTo>
                    <a:pt x="1321" y="511"/>
                    <a:pt x="1262" y="496"/>
                    <a:pt x="1215" y="520"/>
                  </a:cubicBezTo>
                  <a:cubicBezTo>
                    <a:pt x="1196" y="529"/>
                    <a:pt x="1212" y="566"/>
                    <a:pt x="1227" y="581"/>
                  </a:cubicBezTo>
                  <a:cubicBezTo>
                    <a:pt x="1236" y="590"/>
                    <a:pt x="1252" y="573"/>
                    <a:pt x="1264" y="569"/>
                  </a:cubicBezTo>
                  <a:cubicBezTo>
                    <a:pt x="1301" y="512"/>
                    <a:pt x="1318" y="460"/>
                    <a:pt x="1239" y="434"/>
                  </a:cubicBezTo>
                  <a:cubicBezTo>
                    <a:pt x="1226" y="437"/>
                    <a:pt x="1134" y="443"/>
                    <a:pt x="1203" y="495"/>
                  </a:cubicBezTo>
                  <a:cubicBezTo>
                    <a:pt x="1213" y="503"/>
                    <a:pt x="1227" y="486"/>
                    <a:pt x="1239" y="483"/>
                  </a:cubicBezTo>
                  <a:cubicBezTo>
                    <a:pt x="1255" y="478"/>
                    <a:pt x="1272" y="475"/>
                    <a:pt x="1288" y="471"/>
                  </a:cubicBezTo>
                  <a:cubicBezTo>
                    <a:pt x="1265" y="401"/>
                    <a:pt x="1260" y="371"/>
                    <a:pt x="1190" y="348"/>
                  </a:cubicBezTo>
                  <a:cubicBezTo>
                    <a:pt x="1181" y="349"/>
                    <a:pt x="977" y="328"/>
                    <a:pt x="1080" y="434"/>
                  </a:cubicBezTo>
                  <a:cubicBezTo>
                    <a:pt x="1090" y="445"/>
                    <a:pt x="1110" y="410"/>
                    <a:pt x="1104" y="397"/>
                  </a:cubicBezTo>
                  <a:cubicBezTo>
                    <a:pt x="1099" y="386"/>
                    <a:pt x="1080" y="405"/>
                    <a:pt x="1068" y="409"/>
                  </a:cubicBezTo>
                  <a:cubicBezTo>
                    <a:pt x="1035" y="401"/>
                    <a:pt x="841" y="354"/>
                    <a:pt x="957" y="434"/>
                  </a:cubicBezTo>
                  <a:cubicBezTo>
                    <a:pt x="826" y="466"/>
                    <a:pt x="999" y="406"/>
                    <a:pt x="921" y="532"/>
                  </a:cubicBezTo>
                  <a:cubicBezTo>
                    <a:pt x="908" y="553"/>
                    <a:pt x="872" y="540"/>
                    <a:pt x="847" y="544"/>
                  </a:cubicBezTo>
                  <a:cubicBezTo>
                    <a:pt x="840" y="552"/>
                    <a:pt x="693" y="684"/>
                    <a:pt x="725" y="716"/>
                  </a:cubicBezTo>
                  <a:cubicBezTo>
                    <a:pt x="750" y="741"/>
                    <a:pt x="782" y="675"/>
                    <a:pt x="810" y="654"/>
                  </a:cubicBezTo>
                  <a:cubicBezTo>
                    <a:pt x="826" y="621"/>
                    <a:pt x="844" y="589"/>
                    <a:pt x="859" y="556"/>
                  </a:cubicBezTo>
                  <a:cubicBezTo>
                    <a:pt x="864" y="544"/>
                    <a:pt x="878" y="531"/>
                    <a:pt x="872" y="520"/>
                  </a:cubicBezTo>
                  <a:cubicBezTo>
                    <a:pt x="866" y="508"/>
                    <a:pt x="847" y="511"/>
                    <a:pt x="835" y="507"/>
                  </a:cubicBezTo>
                  <a:cubicBezTo>
                    <a:pt x="846" y="476"/>
                    <a:pt x="905" y="356"/>
                    <a:pt x="859" y="311"/>
                  </a:cubicBezTo>
                  <a:cubicBezTo>
                    <a:pt x="846" y="298"/>
                    <a:pt x="827" y="329"/>
                    <a:pt x="810" y="336"/>
                  </a:cubicBezTo>
                  <a:cubicBezTo>
                    <a:pt x="786" y="346"/>
                    <a:pt x="761" y="352"/>
                    <a:pt x="737" y="360"/>
                  </a:cubicBezTo>
                  <a:cubicBezTo>
                    <a:pt x="718" y="399"/>
                    <a:pt x="656" y="505"/>
                    <a:pt x="663" y="556"/>
                  </a:cubicBezTo>
                  <a:cubicBezTo>
                    <a:pt x="665" y="569"/>
                    <a:pt x="688" y="548"/>
                    <a:pt x="700" y="544"/>
                  </a:cubicBezTo>
                  <a:cubicBezTo>
                    <a:pt x="761" y="454"/>
                    <a:pt x="778" y="465"/>
                    <a:pt x="688" y="483"/>
                  </a:cubicBezTo>
                  <a:cubicBezTo>
                    <a:pt x="684" y="462"/>
                    <a:pt x="695" y="430"/>
                    <a:pt x="676" y="421"/>
                  </a:cubicBezTo>
                  <a:cubicBezTo>
                    <a:pt x="577" y="377"/>
                    <a:pt x="578" y="433"/>
                    <a:pt x="565" y="483"/>
                  </a:cubicBezTo>
                  <a:cubicBezTo>
                    <a:pt x="569" y="495"/>
                    <a:pt x="565" y="518"/>
                    <a:pt x="578" y="520"/>
                  </a:cubicBezTo>
                  <a:cubicBezTo>
                    <a:pt x="640" y="529"/>
                    <a:pt x="660" y="483"/>
                    <a:pt x="688" y="446"/>
                  </a:cubicBezTo>
                  <a:cubicBezTo>
                    <a:pt x="669" y="369"/>
                    <a:pt x="652" y="377"/>
                    <a:pt x="578" y="348"/>
                  </a:cubicBezTo>
                  <a:cubicBezTo>
                    <a:pt x="603" y="247"/>
                    <a:pt x="633" y="165"/>
                    <a:pt x="590" y="54"/>
                  </a:cubicBezTo>
                  <a:cubicBezTo>
                    <a:pt x="581" y="30"/>
                    <a:pt x="540" y="39"/>
                    <a:pt x="516" y="29"/>
                  </a:cubicBezTo>
                  <a:cubicBezTo>
                    <a:pt x="499" y="22"/>
                    <a:pt x="483" y="13"/>
                    <a:pt x="467" y="5"/>
                  </a:cubicBezTo>
                  <a:cubicBezTo>
                    <a:pt x="434" y="9"/>
                    <a:pt x="399" y="4"/>
                    <a:pt x="369" y="17"/>
                  </a:cubicBezTo>
                  <a:cubicBezTo>
                    <a:pt x="342" y="29"/>
                    <a:pt x="373" y="120"/>
                    <a:pt x="345" y="5"/>
                  </a:cubicBezTo>
                  <a:cubicBezTo>
                    <a:pt x="324" y="9"/>
                    <a:pt x="296" y="0"/>
                    <a:pt x="283" y="17"/>
                  </a:cubicBezTo>
                  <a:cubicBezTo>
                    <a:pt x="262" y="43"/>
                    <a:pt x="259" y="115"/>
                    <a:pt x="259" y="115"/>
                  </a:cubicBezTo>
                  <a:cubicBezTo>
                    <a:pt x="263" y="172"/>
                    <a:pt x="282" y="231"/>
                    <a:pt x="271" y="287"/>
                  </a:cubicBezTo>
                  <a:cubicBezTo>
                    <a:pt x="264" y="324"/>
                    <a:pt x="262" y="211"/>
                    <a:pt x="247" y="176"/>
                  </a:cubicBezTo>
                  <a:cubicBezTo>
                    <a:pt x="240" y="160"/>
                    <a:pt x="222" y="152"/>
                    <a:pt x="210" y="140"/>
                  </a:cubicBezTo>
                  <a:cubicBezTo>
                    <a:pt x="147" y="181"/>
                    <a:pt x="163" y="200"/>
                    <a:pt x="136" y="262"/>
                  </a:cubicBezTo>
                  <a:cubicBezTo>
                    <a:pt x="130" y="276"/>
                    <a:pt x="118" y="286"/>
                    <a:pt x="112" y="299"/>
                  </a:cubicBezTo>
                  <a:cubicBezTo>
                    <a:pt x="101" y="322"/>
                    <a:pt x="96" y="348"/>
                    <a:pt x="87" y="372"/>
                  </a:cubicBezTo>
                  <a:cubicBezTo>
                    <a:pt x="91" y="413"/>
                    <a:pt x="86" y="456"/>
                    <a:pt x="100" y="495"/>
                  </a:cubicBezTo>
                  <a:cubicBezTo>
                    <a:pt x="104" y="507"/>
                    <a:pt x="133" y="519"/>
                    <a:pt x="136" y="507"/>
                  </a:cubicBezTo>
                  <a:cubicBezTo>
                    <a:pt x="163" y="409"/>
                    <a:pt x="139" y="414"/>
                    <a:pt x="87" y="397"/>
                  </a:cubicBezTo>
                  <a:cubicBezTo>
                    <a:pt x="0" y="440"/>
                    <a:pt x="2" y="476"/>
                    <a:pt x="2" y="56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50188" name="Text Box 12">
              <a:extLst>
                <a:ext uri="{FF2B5EF4-FFF2-40B4-BE49-F238E27FC236}">
                  <a16:creationId xmlns:a16="http://schemas.microsoft.com/office/drawing/2014/main" id="{A9DAD557-ED9D-4836-9F04-C4AF68796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676400"/>
              <a:ext cx="16764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/>
                <a:t>DNA</a:t>
              </a:r>
            </a:p>
          </p:txBody>
        </p:sp>
      </p:grpSp>
      <p:sp>
        <p:nvSpPr>
          <p:cNvPr id="50180" name="TextBox 10">
            <a:extLst>
              <a:ext uri="{FF2B5EF4-FFF2-40B4-BE49-F238E27FC236}">
                <a16:creationId xmlns:a16="http://schemas.microsoft.com/office/drawing/2014/main" id="{48896A62-63CF-495A-9816-C08C495F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410201"/>
            <a:ext cx="6545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DNA terdiri dari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gula pentosa, basa nitrogen dan fosfat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F5EDC62-191A-4FFE-BE3F-3A0D6514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Nucleotides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9FFD2A5-15C4-42C8-9BBD-871229F569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981201"/>
            <a:ext cx="40386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Any nucleic acid it seemed could be built up from units that each contained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one molecule of one of the bases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one molecule of the 5-carbon sugar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one molecule of phosphoric acid.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These building block units were called </a:t>
            </a:r>
            <a:r>
              <a:rPr lang="en-US" altLang="en-US" sz="2400" i="1"/>
              <a:t>nucleotides.</a:t>
            </a:r>
            <a:endParaRPr lang="en-US" altLang="en-US" sz="2400"/>
          </a:p>
        </p:txBody>
      </p:sp>
      <p:pic>
        <p:nvPicPr>
          <p:cNvPr id="15364" name="Picture 9" descr="nucleotide-general">
            <a:extLst>
              <a:ext uri="{FF2B5EF4-FFF2-40B4-BE49-F238E27FC236}">
                <a16:creationId xmlns:a16="http://schemas.microsoft.com/office/drawing/2014/main" id="{23510CA2-7755-4F2B-88E3-4B5CF5F32EC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09750"/>
            <a:ext cx="4038600" cy="4230688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3725FF5-59DE-4DEA-BA89-5237AA20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Basa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D2B3412-02E3-4CDF-8F2D-08AEB9F44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/>
              <a:t>Dua macam basa</a:t>
            </a:r>
          </a:p>
          <a:p>
            <a:pPr eaLnBrk="1" hangingPunct="1"/>
            <a:r>
              <a:rPr lang="en-US" altLang="en-US"/>
              <a:t>Purin</a:t>
            </a:r>
          </a:p>
          <a:p>
            <a:pPr lvl="2" eaLnBrk="1" hangingPunct="1"/>
            <a:r>
              <a:rPr lang="en-US" altLang="en-US"/>
              <a:t>Adenine	A	DNA	RNA</a:t>
            </a:r>
          </a:p>
          <a:p>
            <a:pPr lvl="2" eaLnBrk="1" hangingPunct="1"/>
            <a:r>
              <a:rPr lang="en-US" altLang="en-US"/>
              <a:t>Guanine	G	DNA	RNA</a:t>
            </a:r>
          </a:p>
          <a:p>
            <a:pPr eaLnBrk="1" hangingPunct="1"/>
            <a:r>
              <a:rPr lang="en-US" altLang="en-US"/>
              <a:t>Pyrimidines</a:t>
            </a:r>
          </a:p>
          <a:p>
            <a:pPr lvl="2" eaLnBrk="1" hangingPunct="1"/>
            <a:r>
              <a:rPr lang="en-US" altLang="en-US"/>
              <a:t>Cytosine	C	DNA	RNA</a:t>
            </a:r>
          </a:p>
          <a:p>
            <a:pPr lvl="2" eaLnBrk="1" hangingPunct="1"/>
            <a:r>
              <a:rPr lang="en-US" altLang="en-US"/>
              <a:t>Thymine	T	DNA</a:t>
            </a:r>
          </a:p>
          <a:p>
            <a:pPr lvl="2" eaLnBrk="1" hangingPunct="1"/>
            <a:r>
              <a:rPr lang="en-US" altLang="en-US"/>
              <a:t>Uracil	U		RNA</a:t>
            </a:r>
          </a:p>
          <a:p>
            <a:pPr lvl="2" eaLnBrk="1" hangingPunct="1"/>
            <a:endParaRPr lang="en-US" altLang="en-US" sz="1800"/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A1B611AC-9F62-4716-ACA3-A21EC9DE7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1263" y="1611313"/>
            <a:ext cx="731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B6C1394B-3781-476B-B829-21E421E784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1" y="3505200"/>
            <a:ext cx="7896225" cy="142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9CE4C5C-A72A-425A-8EF8-02484755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/>
              <a:t>Struktur nukleotida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1D8B09-3980-4F7C-8A17-0AE7130569B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/>
              <a:t>Nukleotida terdiri dari:</a:t>
            </a:r>
          </a:p>
          <a:p>
            <a:pPr eaLnBrk="1" hangingPunct="1"/>
            <a:r>
              <a:rPr lang="en-GB" altLang="en-US"/>
              <a:t>Gula pentosa</a:t>
            </a:r>
            <a:endParaRPr lang="en-GB" altLang="en-US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/>
              <a:t>Yaitu gula dengan 5 karbon</a:t>
            </a:r>
          </a:p>
          <a:p>
            <a:pPr eaLnBrk="1" hangingPunct="1"/>
            <a:r>
              <a:rPr lang="en-GB" altLang="en-US"/>
              <a:t>Pada DNA gula ini adalah deoksiribosa.</a:t>
            </a:r>
          </a:p>
          <a:p>
            <a:pPr eaLnBrk="1" hangingPunct="1"/>
            <a:r>
              <a:rPr lang="en-GB" altLang="en-US"/>
              <a:t>Pada RNA gula berupa gula ribosa.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17343714-FDD4-42F1-AF1A-94999DD4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072C287-B887-4B3B-BADB-D1D8CE2F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944562"/>
          </a:xfrm>
        </p:spPr>
        <p:txBody>
          <a:bodyPr/>
          <a:lstStyle/>
          <a:p>
            <a:r>
              <a:rPr lang="en-US" altLang="en-US"/>
              <a:t>The 5-carbon sugars, 2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168EFBD-972F-4D4A-8E17-0933EF7C4DC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905000" y="4648200"/>
            <a:ext cx="8458200" cy="1676400"/>
          </a:xfrm>
        </p:spPr>
        <p:txBody>
          <a:bodyPr/>
          <a:lstStyle/>
          <a:p>
            <a:r>
              <a:rPr lang="en-US" altLang="en-US" sz="2600"/>
              <a:t>There are two basic 5-carbon sugars in nucleic acids:</a:t>
            </a:r>
          </a:p>
          <a:p>
            <a:pPr lvl="1"/>
            <a:r>
              <a:rPr lang="en-US" altLang="en-US" sz="2200"/>
              <a:t>ribose and de-oxyribose.</a:t>
            </a:r>
          </a:p>
          <a:p>
            <a:pPr lvl="1"/>
            <a:r>
              <a:rPr lang="en-US" altLang="en-US" sz="2200"/>
              <a:t>Note that de-oxyribose has one less oxygen atom than ribose, hence the name.</a:t>
            </a:r>
          </a:p>
        </p:txBody>
      </p:sp>
      <p:sp>
        <p:nvSpPr>
          <p:cNvPr id="54276" name="AutoShape 9" descr="Image result for deoksiribosa">
            <a:extLst>
              <a:ext uri="{FF2B5EF4-FFF2-40B4-BE49-F238E27FC236}">
                <a16:creationId xmlns:a16="http://schemas.microsoft.com/office/drawing/2014/main" id="{91F9FD87-611E-4E9B-9BAB-549A3F288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277" name="AutoShape 11" descr="Image result for deoksiribosa">
            <a:extLst>
              <a:ext uri="{FF2B5EF4-FFF2-40B4-BE49-F238E27FC236}">
                <a16:creationId xmlns:a16="http://schemas.microsoft.com/office/drawing/2014/main" id="{9BB99496-FB81-4201-91D5-BA8D6F7846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4278" name="Picture 13" descr="Image result for deoksiribosa">
            <a:extLst>
              <a:ext uri="{FF2B5EF4-FFF2-40B4-BE49-F238E27FC236}">
                <a16:creationId xmlns:a16="http://schemas.microsoft.com/office/drawing/2014/main" id="{ED058431-0940-4A67-8790-6D3F23E1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6" y="1676400"/>
            <a:ext cx="6308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41FBA2F9-D35C-4FBC-95BA-08D47E55B1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1143001"/>
            <a:ext cx="4648200" cy="4525963"/>
          </a:xfrm>
        </p:spPr>
        <p:txBody>
          <a:bodyPr/>
          <a:lstStyle/>
          <a:p>
            <a:pPr eaLnBrk="1" hangingPunct="1"/>
            <a:r>
              <a:rPr lang="en-GB" altLang="en-US"/>
              <a:t>Sebuah group fosfat</a:t>
            </a:r>
            <a:endParaRPr lang="en-GB" altLang="en-US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/>
              <a:t>Fosfat ini menghubungkan gula pada satu nukleotida ke fosfat pada nukleotida berikutnya untuk membentuk polinukleotida</a:t>
            </a:r>
          </a:p>
        </p:txBody>
      </p:sp>
      <p:grpSp>
        <p:nvGrpSpPr>
          <p:cNvPr id="56323" name="Group 10">
            <a:extLst>
              <a:ext uri="{FF2B5EF4-FFF2-40B4-BE49-F238E27FC236}">
                <a16:creationId xmlns:a16="http://schemas.microsoft.com/office/drawing/2014/main" id="{BB3ECD94-55FC-4C9A-BBF2-F1E24475A614}"/>
              </a:ext>
            </a:extLst>
          </p:cNvPr>
          <p:cNvGrpSpPr>
            <a:grpSpLocks/>
          </p:cNvGrpSpPr>
          <p:nvPr/>
        </p:nvGrpSpPr>
        <p:grpSpPr bwMode="auto">
          <a:xfrm>
            <a:off x="6672264" y="2060575"/>
            <a:ext cx="2232025" cy="2160588"/>
            <a:chOff x="5148263" y="2060575"/>
            <a:chExt cx="2232025" cy="2160588"/>
          </a:xfrm>
        </p:grpSpPr>
        <p:sp>
          <p:nvSpPr>
            <p:cNvPr id="56324" name="AutoShape 5">
              <a:extLst>
                <a:ext uri="{FF2B5EF4-FFF2-40B4-BE49-F238E27FC236}">
                  <a16:creationId xmlns:a16="http://schemas.microsoft.com/office/drawing/2014/main" id="{C7EA79A6-471C-4050-8114-91EE1827A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2708275"/>
              <a:ext cx="1871663" cy="1512888"/>
            </a:xfrm>
            <a:prstGeom prst="pentagon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25" name="Oval 6">
              <a:extLst>
                <a:ext uri="{FF2B5EF4-FFF2-40B4-BE49-F238E27FC236}">
                  <a16:creationId xmlns:a16="http://schemas.microsoft.com/office/drawing/2014/main" id="{A8B4E49F-17C4-4DB7-BF5F-287D515F6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2060575"/>
              <a:ext cx="649287" cy="647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26" name="Line 7">
              <a:extLst>
                <a:ext uri="{FF2B5EF4-FFF2-40B4-BE49-F238E27FC236}">
                  <a16:creationId xmlns:a16="http://schemas.microsoft.com/office/drawing/2014/main" id="{505AD261-1A3C-4FA1-9E4E-D79F966EC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8625" y="270827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1BC4D14D-9F57-45F2-8407-70135F6F2D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4826" y="1341438"/>
            <a:ext cx="4537075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Basa nitrogen</a:t>
            </a: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DNA 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Timin (T)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Adenine (A)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Sitosin (C)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Guanin (G)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2000"/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RNA 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Urasil (U)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Adenin (A)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Sitosin (C)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Guanin (G)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2000"/>
          </a:p>
          <a:p>
            <a:pPr lvl="1" eaLnBrk="1" hangingPunct="1">
              <a:lnSpc>
                <a:spcPct val="80000"/>
              </a:lnSpc>
            </a:pPr>
            <a:endParaRPr lang="en-GB" altLang="en-US" sz="2000"/>
          </a:p>
        </p:txBody>
      </p:sp>
      <p:grpSp>
        <p:nvGrpSpPr>
          <p:cNvPr id="58371" name="Group 13">
            <a:extLst>
              <a:ext uri="{FF2B5EF4-FFF2-40B4-BE49-F238E27FC236}">
                <a16:creationId xmlns:a16="http://schemas.microsoft.com/office/drawing/2014/main" id="{E6DB6B87-290B-479B-A4BA-C8CC50521DB9}"/>
              </a:ext>
            </a:extLst>
          </p:cNvPr>
          <p:cNvGrpSpPr>
            <a:grpSpLocks/>
          </p:cNvGrpSpPr>
          <p:nvPr/>
        </p:nvGrpSpPr>
        <p:grpSpPr bwMode="auto">
          <a:xfrm>
            <a:off x="6672264" y="2060575"/>
            <a:ext cx="3671887" cy="2160588"/>
            <a:chOff x="5148263" y="2060575"/>
            <a:chExt cx="3671887" cy="2160588"/>
          </a:xfrm>
        </p:grpSpPr>
        <p:sp>
          <p:nvSpPr>
            <p:cNvPr id="58372" name="AutoShape 5">
              <a:extLst>
                <a:ext uri="{FF2B5EF4-FFF2-40B4-BE49-F238E27FC236}">
                  <a16:creationId xmlns:a16="http://schemas.microsoft.com/office/drawing/2014/main" id="{B295DAF9-10BF-4B0E-AE2A-87169F631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2708275"/>
              <a:ext cx="1871663" cy="1512888"/>
            </a:xfrm>
            <a:prstGeom prst="pentagon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373" name="Oval 6">
              <a:extLst>
                <a:ext uri="{FF2B5EF4-FFF2-40B4-BE49-F238E27FC236}">
                  <a16:creationId xmlns:a16="http://schemas.microsoft.com/office/drawing/2014/main" id="{0CAE7CFC-A503-4E5B-9B11-6A7DFBC9D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2060575"/>
              <a:ext cx="649287" cy="647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374" name="Line 7">
              <a:extLst>
                <a:ext uri="{FF2B5EF4-FFF2-40B4-BE49-F238E27FC236}">
                  <a16:creationId xmlns:a16="http://schemas.microsoft.com/office/drawing/2014/main" id="{81CAADA7-63F5-4FF4-A498-BFBFBFA0C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8625" y="270827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58375" name="AutoShape 8">
              <a:extLst>
                <a:ext uri="{FF2B5EF4-FFF2-40B4-BE49-F238E27FC236}">
                  <a16:creationId xmlns:a16="http://schemas.microsoft.com/office/drawing/2014/main" id="{890188B5-F23B-4C0E-894A-50D4E6560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288" y="2349500"/>
              <a:ext cx="1439862" cy="574675"/>
            </a:xfrm>
            <a:prstGeom prst="homePlate">
              <a:avLst>
                <a:gd name="adj" fmla="val 62638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376" name="Line 9">
              <a:extLst>
                <a:ext uri="{FF2B5EF4-FFF2-40B4-BE49-F238E27FC236}">
                  <a16:creationId xmlns:a16="http://schemas.microsoft.com/office/drawing/2014/main" id="{50A21F97-0AAF-48CC-9461-8575EB060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0288" y="29241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B66D9E20-B95D-4632-8AC4-FEC13BD8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Perpasangan basa</a:t>
            </a:r>
          </a:p>
        </p:txBody>
      </p:sp>
      <p:pic>
        <p:nvPicPr>
          <p:cNvPr id="60419" name="Picture 9" descr="mso3AAF">
            <a:extLst>
              <a:ext uri="{FF2B5EF4-FFF2-40B4-BE49-F238E27FC236}">
                <a16:creationId xmlns:a16="http://schemas.microsoft.com/office/drawing/2014/main" id="{DA758C99-9E2A-4A3F-9CBA-C5314539FD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371601"/>
            <a:ext cx="4540250" cy="49815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52CF76CE-BBEC-4266-AB2B-EE9E090BA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PENEMUAN STRUKTUR DNA</a:t>
            </a:r>
          </a:p>
        </p:txBody>
      </p:sp>
      <p:graphicFrame>
        <p:nvGraphicFramePr>
          <p:cNvPr id="61443" name="Object 2">
            <a:extLst>
              <a:ext uri="{FF2B5EF4-FFF2-40B4-BE49-F238E27FC236}">
                <a16:creationId xmlns:a16="http://schemas.microsoft.com/office/drawing/2014/main" id="{492DFD5C-C6EA-41E6-9E21-FEDDAC0EC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676400"/>
          <a:ext cx="754380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3724275" imgH="1143000" progId="Excel.Sheet.8">
                  <p:embed/>
                </p:oleObj>
              </mc:Choice>
              <mc:Fallback>
                <p:oleObj name="Worksheet" r:id="rId3" imgW="3724275" imgH="1143000" progId="Excel.Sheet.8">
                  <p:embed/>
                  <p:pic>
                    <p:nvPicPr>
                      <p:cNvPr id="61443" name="Object 2">
                        <a:extLst>
                          <a:ext uri="{FF2B5EF4-FFF2-40B4-BE49-F238E27FC236}">
                            <a16:creationId xmlns:a16="http://schemas.microsoft.com/office/drawing/2014/main" id="{492DFD5C-C6EA-41E6-9E21-FEDDAC0EC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7543800" cy="2649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1032">
            <a:extLst>
              <a:ext uri="{FF2B5EF4-FFF2-40B4-BE49-F238E27FC236}">
                <a16:creationId xmlns:a16="http://schemas.microsoft.com/office/drawing/2014/main" id="{03526F12-758E-4AF2-951F-52F45F9DB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9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Hasil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penelitian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Chargaff, 1950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C31E062-21E3-4510-ADD1-0AADEBC2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KRISTAL  DNA</a:t>
            </a:r>
          </a:p>
        </p:txBody>
      </p:sp>
      <p:pic>
        <p:nvPicPr>
          <p:cNvPr id="62467" name="Picture 5" descr="DNA xray B form">
            <a:extLst>
              <a:ext uri="{FF2B5EF4-FFF2-40B4-BE49-F238E27FC236}">
                <a16:creationId xmlns:a16="http://schemas.microsoft.com/office/drawing/2014/main" id="{5A53AD06-DB7B-40FC-A87A-19E4D9B39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0"/>
            <a:ext cx="4135438" cy="4395788"/>
          </a:xfrm>
          <a:noFill/>
        </p:spPr>
      </p:pic>
      <p:sp>
        <p:nvSpPr>
          <p:cNvPr id="62468" name="Rectangle 4">
            <a:extLst>
              <a:ext uri="{FF2B5EF4-FFF2-40B4-BE49-F238E27FC236}">
                <a16:creationId xmlns:a16="http://schemas.microsoft.com/office/drawing/2014/main" id="{30E2CDEC-B23E-4DC1-A080-DF19C4F5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96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Difraksi sinar X kristal DNA, Rosalind Franklin 1953</a:t>
            </a:r>
          </a:p>
        </p:txBody>
      </p:sp>
      <p:pic>
        <p:nvPicPr>
          <p:cNvPr id="62469" name="Picture 5" descr="portrait-franklin rosalind">
            <a:extLst>
              <a:ext uri="{FF2B5EF4-FFF2-40B4-BE49-F238E27FC236}">
                <a16:creationId xmlns:a16="http://schemas.microsoft.com/office/drawing/2014/main" id="{20346567-0FB7-4D72-87D2-32C23C63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524000"/>
            <a:ext cx="34623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>
            <a:extLst>
              <a:ext uri="{FF2B5EF4-FFF2-40B4-BE49-F238E27FC236}">
                <a16:creationId xmlns:a16="http://schemas.microsoft.com/office/drawing/2014/main" id="{A45C48F3-CC6C-4127-87B5-5B197218C4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228600"/>
            <a:ext cx="3581400" cy="381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</a:rPr>
              <a:t>Ikatan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</a:rPr>
              <a:t>hidrogen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id="{4435EBC4-5033-4FFC-A1EE-CF26A4943B39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228725"/>
            <a:ext cx="1676400" cy="1066800"/>
            <a:chOff x="2304" y="384"/>
            <a:chExt cx="1056" cy="672"/>
          </a:xfrm>
        </p:grpSpPr>
        <p:sp>
          <p:nvSpPr>
            <p:cNvPr id="63633" name="Line 7">
              <a:extLst>
                <a:ext uri="{FF2B5EF4-FFF2-40B4-BE49-F238E27FC236}">
                  <a16:creationId xmlns:a16="http://schemas.microsoft.com/office/drawing/2014/main" id="{2C11D0BF-10AA-43ED-9F40-BD50C895D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84"/>
              <a:ext cx="672" cy="9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34" name="Line 10">
              <a:extLst>
                <a:ext uri="{FF2B5EF4-FFF2-40B4-BE49-F238E27FC236}">
                  <a16:creationId xmlns:a16="http://schemas.microsoft.com/office/drawing/2014/main" id="{6C371EDF-BD2E-439A-BF04-CD3890C71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960"/>
              <a:ext cx="672" cy="9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F48841A9-CCAE-4B68-BCE2-5D34A0F8BDB5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615950"/>
            <a:ext cx="3490912" cy="3041650"/>
            <a:chOff x="624" y="-20"/>
            <a:chExt cx="2199" cy="1916"/>
          </a:xfrm>
        </p:grpSpPr>
        <p:sp>
          <p:nvSpPr>
            <p:cNvPr id="63597" name="Line 36">
              <a:extLst>
                <a:ext uri="{FF2B5EF4-FFF2-40B4-BE49-F238E27FC236}">
                  <a16:creationId xmlns:a16="http://schemas.microsoft.com/office/drawing/2014/main" id="{97E772CA-1E1A-421E-A757-57AF34D71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912"/>
              <a:ext cx="231" cy="3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98" name="Text Box 37">
              <a:extLst>
                <a:ext uri="{FF2B5EF4-FFF2-40B4-BE49-F238E27FC236}">
                  <a16:creationId xmlns:a16="http://schemas.microsoft.com/office/drawing/2014/main" id="{03EC6026-EF91-4583-ADA3-225CE0F86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" y="852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99" name="AutoShape 38">
              <a:extLst>
                <a:ext uri="{FF2B5EF4-FFF2-40B4-BE49-F238E27FC236}">
                  <a16:creationId xmlns:a16="http://schemas.microsoft.com/office/drawing/2014/main" id="{776CAE21-2DB8-4810-BEE5-FA53B3B64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954" y="1409"/>
              <a:ext cx="672" cy="302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600" name="Line 39">
              <a:extLst>
                <a:ext uri="{FF2B5EF4-FFF2-40B4-BE49-F238E27FC236}">
                  <a16:creationId xmlns:a16="http://schemas.microsoft.com/office/drawing/2014/main" id="{64ED73A9-728E-46D8-B3AC-EAF629AF5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122"/>
              <a:ext cx="252" cy="2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1" name="Line 40">
              <a:extLst>
                <a:ext uri="{FF2B5EF4-FFF2-40B4-BE49-F238E27FC236}">
                  <a16:creationId xmlns:a16="http://schemas.microsoft.com/office/drawing/2014/main" id="{0A2E9561-B3BB-4866-B1A1-C0D5237C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624"/>
              <a:ext cx="96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2" name="Line 41">
              <a:extLst>
                <a:ext uri="{FF2B5EF4-FFF2-40B4-BE49-F238E27FC236}">
                  <a16:creationId xmlns:a16="http://schemas.microsoft.com/office/drawing/2014/main" id="{DD4599B2-1E50-4A12-8952-BE84D7A6D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639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3" name="Line 42">
              <a:extLst>
                <a:ext uri="{FF2B5EF4-FFF2-40B4-BE49-F238E27FC236}">
                  <a16:creationId xmlns:a16="http://schemas.microsoft.com/office/drawing/2014/main" id="{BD4C440A-FA43-4E52-BC07-64FE2920A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2" y="381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4" name="Line 43">
              <a:extLst>
                <a:ext uri="{FF2B5EF4-FFF2-40B4-BE49-F238E27FC236}">
                  <a16:creationId xmlns:a16="http://schemas.microsoft.com/office/drawing/2014/main" id="{7EB7C7F3-ADB3-4788-B935-5A08EE9CA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99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5" name="Line 44">
              <a:extLst>
                <a:ext uri="{FF2B5EF4-FFF2-40B4-BE49-F238E27FC236}">
                  <a16:creationId xmlns:a16="http://schemas.microsoft.com/office/drawing/2014/main" id="{467493C7-62AF-4174-98AB-F3E3ED27D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432"/>
              <a:ext cx="108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6" name="Line 45">
              <a:extLst>
                <a:ext uri="{FF2B5EF4-FFF2-40B4-BE49-F238E27FC236}">
                  <a16:creationId xmlns:a16="http://schemas.microsoft.com/office/drawing/2014/main" id="{EE68D5A0-88D4-41DD-B703-C0E5EF4E6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92"/>
              <a:ext cx="144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7" name="Line 46">
              <a:extLst>
                <a:ext uri="{FF2B5EF4-FFF2-40B4-BE49-F238E27FC236}">
                  <a16:creationId xmlns:a16="http://schemas.microsoft.com/office/drawing/2014/main" id="{3FC6E5B1-4715-4AD7-A0DB-81115B20A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384"/>
              <a:ext cx="24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8" name="Line 47">
              <a:extLst>
                <a:ext uri="{FF2B5EF4-FFF2-40B4-BE49-F238E27FC236}">
                  <a16:creationId xmlns:a16="http://schemas.microsoft.com/office/drawing/2014/main" id="{CE6E357B-F768-4415-9701-5351ACF5C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5" y="162"/>
              <a:ext cx="0" cy="2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09" name="Text Box 48">
              <a:extLst>
                <a:ext uri="{FF2B5EF4-FFF2-40B4-BE49-F238E27FC236}">
                  <a16:creationId xmlns:a16="http://schemas.microsoft.com/office/drawing/2014/main" id="{CE09443B-CC30-46FB-BC2C-47349E94C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285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610" name="Text Box 49">
              <a:extLst>
                <a:ext uri="{FF2B5EF4-FFF2-40B4-BE49-F238E27FC236}">
                  <a16:creationId xmlns:a16="http://schemas.microsoft.com/office/drawing/2014/main" id="{203258BA-ADAD-4625-94BB-363319F1B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42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611" name="Text Box 50">
              <a:extLst>
                <a:ext uri="{FF2B5EF4-FFF2-40B4-BE49-F238E27FC236}">
                  <a16:creationId xmlns:a16="http://schemas.microsoft.com/office/drawing/2014/main" id="{7954BBCF-7F71-4F2F-A579-A8A6376E8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612" name="Line 51">
              <a:extLst>
                <a:ext uri="{FF2B5EF4-FFF2-40B4-BE49-F238E27FC236}">
                  <a16:creationId xmlns:a16="http://schemas.microsoft.com/office/drawing/2014/main" id="{5D9FA907-4025-48A4-AA48-15246E0EB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09" y="1191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13" name="Line 52">
              <a:extLst>
                <a:ext uri="{FF2B5EF4-FFF2-40B4-BE49-F238E27FC236}">
                  <a16:creationId xmlns:a16="http://schemas.microsoft.com/office/drawing/2014/main" id="{29C53B48-AACD-4AE5-A839-66F4E76A1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45" y="1164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14" name="Text Box 53">
              <a:extLst>
                <a:ext uri="{FF2B5EF4-FFF2-40B4-BE49-F238E27FC236}">
                  <a16:creationId xmlns:a16="http://schemas.microsoft.com/office/drawing/2014/main" id="{3EC7612F-676D-4848-B7A0-EF8405675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4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O</a:t>
              </a:r>
            </a:p>
          </p:txBody>
        </p:sp>
        <p:sp>
          <p:nvSpPr>
            <p:cNvPr id="63615" name="Text Box 54">
              <a:extLst>
                <a:ext uri="{FF2B5EF4-FFF2-40B4-BE49-F238E27FC236}">
                  <a16:creationId xmlns:a16="http://schemas.microsoft.com/office/drawing/2014/main" id="{AEDA8C8F-727D-4545-83B2-13F8C7173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1" y="243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O</a:t>
              </a:r>
            </a:p>
          </p:txBody>
        </p:sp>
        <p:sp>
          <p:nvSpPr>
            <p:cNvPr id="63616" name="Line 55">
              <a:extLst>
                <a:ext uri="{FF2B5EF4-FFF2-40B4-BE49-F238E27FC236}">
                  <a16:creationId xmlns:a16="http://schemas.microsoft.com/office/drawing/2014/main" id="{DF90722B-2427-465E-A51F-34F196637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8" y="849"/>
              <a:ext cx="240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617" name="Text Box 56">
              <a:extLst>
                <a:ext uri="{FF2B5EF4-FFF2-40B4-BE49-F238E27FC236}">
                  <a16:creationId xmlns:a16="http://schemas.microsoft.com/office/drawing/2014/main" id="{20C66009-9760-4428-AD96-12A3E41E4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" y="747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618" name="Oval 57">
              <a:extLst>
                <a:ext uri="{FF2B5EF4-FFF2-40B4-BE49-F238E27FC236}">
                  <a16:creationId xmlns:a16="http://schemas.microsoft.com/office/drawing/2014/main" id="{8DEBA5E5-D81C-48D1-B4A7-96F43135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"/>
              <a:ext cx="164" cy="3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619" name="Oval 58">
              <a:extLst>
                <a:ext uri="{FF2B5EF4-FFF2-40B4-BE49-F238E27FC236}">
                  <a16:creationId xmlns:a16="http://schemas.microsoft.com/office/drawing/2014/main" id="{5B86C733-6D7D-465B-A1A0-718E8D38E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292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C</a:t>
              </a:r>
            </a:p>
          </p:txBody>
        </p:sp>
        <p:sp>
          <p:nvSpPr>
            <p:cNvPr id="63620" name="Oval 59">
              <a:extLst>
                <a:ext uri="{FF2B5EF4-FFF2-40B4-BE49-F238E27FC236}">
                  <a16:creationId xmlns:a16="http://schemas.microsoft.com/office/drawing/2014/main" id="{5B473EAE-4F00-4B79-A2C4-168729415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"/>
              <a:ext cx="164" cy="3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621" name="Oval 60">
              <a:extLst>
                <a:ext uri="{FF2B5EF4-FFF2-40B4-BE49-F238E27FC236}">
                  <a16:creationId xmlns:a16="http://schemas.microsoft.com/office/drawing/2014/main" id="{61AB39BD-A782-4FFA-A593-C147A4F52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52"/>
              <a:ext cx="164" cy="3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622" name="Rectangle 61">
              <a:extLst>
                <a:ext uri="{FF2B5EF4-FFF2-40B4-BE49-F238E27FC236}">
                  <a16:creationId xmlns:a16="http://schemas.microsoft.com/office/drawing/2014/main" id="{2545615A-9359-437F-BC19-B57D20E94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-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grpSp>
          <p:nvGrpSpPr>
            <p:cNvPr id="63623" name="Group 62">
              <a:extLst>
                <a:ext uri="{FF2B5EF4-FFF2-40B4-BE49-F238E27FC236}">
                  <a16:creationId xmlns:a16="http://schemas.microsoft.com/office/drawing/2014/main" id="{34FEE320-6851-4252-A6A2-3B0A316DA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480"/>
              <a:ext cx="847" cy="746"/>
              <a:chOff x="1488" y="528"/>
              <a:chExt cx="847" cy="746"/>
            </a:xfrm>
          </p:grpSpPr>
          <p:sp>
            <p:nvSpPr>
              <p:cNvPr id="63626" name="AutoShape 63">
                <a:extLst>
                  <a:ext uri="{FF2B5EF4-FFF2-40B4-BE49-F238E27FC236}">
                    <a16:creationId xmlns:a16="http://schemas.microsoft.com/office/drawing/2014/main" id="{EA5E2BCC-FBDD-4B84-8E27-402868AAE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708"/>
                <a:ext cx="192" cy="383"/>
              </a:xfrm>
              <a:prstGeom prst="hexagon">
                <a:avLst>
                  <a:gd name="adj" fmla="val 31250"/>
                  <a:gd name="vf" fmla="val 115470"/>
                </a:avLst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63627" name="Oval 64">
                <a:extLst>
                  <a:ext uri="{FF2B5EF4-FFF2-40B4-BE49-F238E27FC236}">
                    <a16:creationId xmlns:a16="http://schemas.microsoft.com/office/drawing/2014/main" id="{718FF414-716D-4EB3-9795-9E7257556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628" name="Oval 65">
                <a:extLst>
                  <a:ext uri="{FF2B5EF4-FFF2-40B4-BE49-F238E27FC236}">
                    <a16:creationId xmlns:a16="http://schemas.microsoft.com/office/drawing/2014/main" id="{EBB6434C-62C4-4D95-B587-5CF569626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543"/>
                <a:ext cx="141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629" name="Oval 66">
                <a:extLst>
                  <a:ext uri="{FF2B5EF4-FFF2-40B4-BE49-F238E27FC236}">
                    <a16:creationId xmlns:a16="http://schemas.microsoft.com/office/drawing/2014/main" id="{3B334A29-C009-4ACA-BB22-D9D8CE81F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528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630" name="Oval 67">
                <a:extLst>
                  <a:ext uri="{FF2B5EF4-FFF2-40B4-BE49-F238E27FC236}">
                    <a16:creationId xmlns:a16="http://schemas.microsoft.com/office/drawing/2014/main" id="{FDF8A157-AF22-453E-82BF-B433D063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1083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63631" name="Oval 68">
                <a:extLst>
                  <a:ext uri="{FF2B5EF4-FFF2-40B4-BE49-F238E27FC236}">
                    <a16:creationId xmlns:a16="http://schemas.microsoft.com/office/drawing/2014/main" id="{EF9ED497-889E-45B0-8D1C-C9B423B1F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" y="813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63632" name="Oval 69">
                <a:extLst>
                  <a:ext uri="{FF2B5EF4-FFF2-40B4-BE49-F238E27FC236}">
                    <a16:creationId xmlns:a16="http://schemas.microsoft.com/office/drawing/2014/main" id="{6E0258C5-1997-49F7-8474-B913863BA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1062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</p:grpSp>
        <p:sp>
          <p:nvSpPr>
            <p:cNvPr id="63624" name="Text Box 70">
              <a:extLst>
                <a:ext uri="{FF2B5EF4-FFF2-40B4-BE49-F238E27FC236}">
                  <a16:creationId xmlns:a16="http://schemas.microsoft.com/office/drawing/2014/main" id="{F5119887-7318-41B4-9DD0-E1A16201D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812" y="1137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3625" name="Text Box 71">
              <a:extLst>
                <a:ext uri="{FF2B5EF4-FFF2-40B4-BE49-F238E27FC236}">
                  <a16:creationId xmlns:a16="http://schemas.microsoft.com/office/drawing/2014/main" id="{2C8E29FE-7F18-482F-9A72-AD967362A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80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entury Schoolbook" panose="02040604050505020304" pitchFamily="18" charset="0"/>
                </a:rPr>
                <a:t>Timin</a:t>
              </a:r>
            </a:p>
          </p:txBody>
        </p:sp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2867CDF5-0039-4BEF-B706-446AD1BE33DE}"/>
              </a:ext>
            </a:extLst>
          </p:cNvPr>
          <p:cNvGrpSpPr>
            <a:grpSpLocks/>
          </p:cNvGrpSpPr>
          <p:nvPr/>
        </p:nvGrpSpPr>
        <p:grpSpPr bwMode="auto">
          <a:xfrm>
            <a:off x="6226175" y="923926"/>
            <a:ext cx="4267200" cy="2582863"/>
            <a:chOff x="1344" y="821"/>
            <a:chExt cx="2688" cy="1627"/>
          </a:xfrm>
        </p:grpSpPr>
        <p:sp>
          <p:nvSpPr>
            <p:cNvPr id="63566" name="Line 74">
              <a:extLst>
                <a:ext uri="{FF2B5EF4-FFF2-40B4-BE49-F238E27FC236}">
                  <a16:creationId xmlns:a16="http://schemas.microsoft.com/office/drawing/2014/main" id="{CF06872A-2369-4451-8A5A-9070B1D37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919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67" name="Line 75">
              <a:extLst>
                <a:ext uri="{FF2B5EF4-FFF2-40B4-BE49-F238E27FC236}">
                  <a16:creationId xmlns:a16="http://schemas.microsoft.com/office/drawing/2014/main" id="{7739418B-0685-490F-AD18-77ECEA3C1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5" y="1952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68" name="Line 76">
              <a:extLst>
                <a:ext uri="{FF2B5EF4-FFF2-40B4-BE49-F238E27FC236}">
                  <a16:creationId xmlns:a16="http://schemas.microsoft.com/office/drawing/2014/main" id="{CE42D1A0-A993-4352-94B9-B63BE1141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2" y="1493"/>
              <a:ext cx="96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69" name="Line 77">
              <a:extLst>
                <a:ext uri="{FF2B5EF4-FFF2-40B4-BE49-F238E27FC236}">
                  <a16:creationId xmlns:a16="http://schemas.microsoft.com/office/drawing/2014/main" id="{AE163DEC-2551-4C80-8DE2-117664344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1472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70" name="Text Box 78">
              <a:extLst>
                <a:ext uri="{FF2B5EF4-FFF2-40B4-BE49-F238E27FC236}">
                  <a16:creationId xmlns:a16="http://schemas.microsoft.com/office/drawing/2014/main" id="{22CE95C3-B290-4B2B-9D32-06A46BA9E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013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71" name="Line 79">
              <a:extLst>
                <a:ext uri="{FF2B5EF4-FFF2-40B4-BE49-F238E27FC236}">
                  <a16:creationId xmlns:a16="http://schemas.microsoft.com/office/drawing/2014/main" id="{68506256-B23A-45D3-ADA6-0EB4B8367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124"/>
              <a:ext cx="231" cy="3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72" name="Line 80">
              <a:extLst>
                <a:ext uri="{FF2B5EF4-FFF2-40B4-BE49-F238E27FC236}">
                  <a16:creationId xmlns:a16="http://schemas.microsoft.com/office/drawing/2014/main" id="{F326A06E-C6E1-450B-8CE9-8ACBEAF98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2" y="1235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73" name="Oval 81">
              <a:extLst>
                <a:ext uri="{FF2B5EF4-FFF2-40B4-BE49-F238E27FC236}">
                  <a16:creationId xmlns:a16="http://schemas.microsoft.com/office/drawing/2014/main" id="{786E79F2-E6E0-46DF-BC5C-EF7EE776F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089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63574" name="Line 82">
              <a:extLst>
                <a:ext uri="{FF2B5EF4-FFF2-40B4-BE49-F238E27FC236}">
                  <a16:creationId xmlns:a16="http://schemas.microsoft.com/office/drawing/2014/main" id="{5E5F80FB-54B2-4364-9C1C-AE9267B08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8" y="965"/>
              <a:ext cx="132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75" name="Oval 83">
              <a:extLst>
                <a:ext uri="{FF2B5EF4-FFF2-40B4-BE49-F238E27FC236}">
                  <a16:creationId xmlns:a16="http://schemas.microsoft.com/office/drawing/2014/main" id="{07C6944E-B689-48B4-BA31-4920B83AB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821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76" name="Oval 84">
              <a:extLst>
                <a:ext uri="{FF2B5EF4-FFF2-40B4-BE49-F238E27FC236}">
                  <a16:creationId xmlns:a16="http://schemas.microsoft.com/office/drawing/2014/main" id="{61DBEFAC-345E-4D62-8C81-65ED2580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117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77" name="AutoShape 85">
              <a:extLst>
                <a:ext uri="{FF2B5EF4-FFF2-40B4-BE49-F238E27FC236}">
                  <a16:creationId xmlns:a16="http://schemas.microsoft.com/office/drawing/2014/main" id="{D3D2598A-1598-4619-9CF2-1D48523AF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14"/>
              <a:ext cx="187" cy="302"/>
            </a:xfrm>
            <a:prstGeom prst="pent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578" name="AutoShape 86">
              <a:extLst>
                <a:ext uri="{FF2B5EF4-FFF2-40B4-BE49-F238E27FC236}">
                  <a16:creationId xmlns:a16="http://schemas.microsoft.com/office/drawing/2014/main" id="{AFBDF736-1571-4204-BC7C-9416C4BF74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2540" y="1228"/>
              <a:ext cx="187" cy="302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grpSp>
          <p:nvGrpSpPr>
            <p:cNvPr id="63579" name="Group 87">
              <a:extLst>
                <a:ext uri="{FF2B5EF4-FFF2-40B4-BE49-F238E27FC236}">
                  <a16:creationId xmlns:a16="http://schemas.microsoft.com/office/drawing/2014/main" id="{6F220524-2F2A-4AA9-9D86-FD26E8DF9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301"/>
              <a:ext cx="847" cy="746"/>
              <a:chOff x="1488" y="528"/>
              <a:chExt cx="847" cy="746"/>
            </a:xfrm>
          </p:grpSpPr>
          <p:sp>
            <p:nvSpPr>
              <p:cNvPr id="63590" name="AutoShape 88">
                <a:extLst>
                  <a:ext uri="{FF2B5EF4-FFF2-40B4-BE49-F238E27FC236}">
                    <a16:creationId xmlns:a16="http://schemas.microsoft.com/office/drawing/2014/main" id="{5B745F77-1D47-48DC-A983-E3BF1FB3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708"/>
                <a:ext cx="192" cy="383"/>
              </a:xfrm>
              <a:prstGeom prst="hexagon">
                <a:avLst>
                  <a:gd name="adj" fmla="val 31250"/>
                  <a:gd name="vf" fmla="val 115470"/>
                </a:avLst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63591" name="Oval 89">
                <a:extLst>
                  <a:ext uri="{FF2B5EF4-FFF2-40B4-BE49-F238E27FC236}">
                    <a16:creationId xmlns:a16="http://schemas.microsoft.com/office/drawing/2014/main" id="{F5719908-2ECC-47AD-9A51-D62A5B7CA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63592" name="Oval 90">
                <a:extLst>
                  <a:ext uri="{FF2B5EF4-FFF2-40B4-BE49-F238E27FC236}">
                    <a16:creationId xmlns:a16="http://schemas.microsoft.com/office/drawing/2014/main" id="{F5BAE699-2226-43EE-860F-E2A6F2D2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543"/>
                <a:ext cx="141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93" name="Oval 91">
                <a:extLst>
                  <a:ext uri="{FF2B5EF4-FFF2-40B4-BE49-F238E27FC236}">
                    <a16:creationId xmlns:a16="http://schemas.microsoft.com/office/drawing/2014/main" id="{39A9674A-F5A7-417B-B0B8-F3FB16641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528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94" name="Oval 92">
                <a:extLst>
                  <a:ext uri="{FF2B5EF4-FFF2-40B4-BE49-F238E27FC236}">
                    <a16:creationId xmlns:a16="http://schemas.microsoft.com/office/drawing/2014/main" id="{4191EC7B-2835-41C2-A9B9-A5B8C7AF0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1083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95" name="Oval 93">
                <a:extLst>
                  <a:ext uri="{FF2B5EF4-FFF2-40B4-BE49-F238E27FC236}">
                    <a16:creationId xmlns:a16="http://schemas.microsoft.com/office/drawing/2014/main" id="{ADE78972-B032-4585-B03C-5FD134C80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" y="813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96" name="Oval 94">
                <a:extLst>
                  <a:ext uri="{FF2B5EF4-FFF2-40B4-BE49-F238E27FC236}">
                    <a16:creationId xmlns:a16="http://schemas.microsoft.com/office/drawing/2014/main" id="{890A94AB-EAF7-4D11-BF85-DB18B2929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1062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</p:grpSp>
        <p:sp>
          <p:nvSpPr>
            <p:cNvPr id="63580" name="Line 95">
              <a:extLst>
                <a:ext uri="{FF2B5EF4-FFF2-40B4-BE49-F238E27FC236}">
                  <a16:creationId xmlns:a16="http://schemas.microsoft.com/office/drawing/2014/main" id="{018C72BC-CBA4-4A44-947C-DB2ADD5E7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7" y="1181"/>
              <a:ext cx="255" cy="11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81" name="Oval 96">
              <a:extLst>
                <a:ext uri="{FF2B5EF4-FFF2-40B4-BE49-F238E27FC236}">
                  <a16:creationId xmlns:a16="http://schemas.microsoft.com/office/drawing/2014/main" id="{7E4AF0F6-13C3-451A-BDAC-85D0EB8C3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13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63582" name="Line 97">
              <a:extLst>
                <a:ext uri="{FF2B5EF4-FFF2-40B4-BE49-F238E27FC236}">
                  <a16:creationId xmlns:a16="http://schemas.microsoft.com/office/drawing/2014/main" id="{0431A270-D613-42CB-BF67-C7F563469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109"/>
              <a:ext cx="192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83" name="Oval 98">
              <a:extLst>
                <a:ext uri="{FF2B5EF4-FFF2-40B4-BE49-F238E27FC236}">
                  <a16:creationId xmlns:a16="http://schemas.microsoft.com/office/drawing/2014/main" id="{4BE0101F-9D86-4D4E-873E-0F4AD020C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001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84" name="Oval 99">
              <a:extLst>
                <a:ext uri="{FF2B5EF4-FFF2-40B4-BE49-F238E27FC236}">
                  <a16:creationId xmlns:a16="http://schemas.microsoft.com/office/drawing/2014/main" id="{FB8D2771-4613-4824-BB54-78C1CF791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93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63585" name="Line 100">
              <a:extLst>
                <a:ext uri="{FF2B5EF4-FFF2-40B4-BE49-F238E27FC236}">
                  <a16:creationId xmlns:a16="http://schemas.microsoft.com/office/drawing/2014/main" id="{855C3C68-0E38-4EE2-BF35-B5A5D68FE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637"/>
              <a:ext cx="192" cy="1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86" name="Oval 101">
              <a:extLst>
                <a:ext uri="{FF2B5EF4-FFF2-40B4-BE49-F238E27FC236}">
                  <a16:creationId xmlns:a16="http://schemas.microsoft.com/office/drawing/2014/main" id="{7A9A1F6F-2E60-4C5A-91D7-9F54C81D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1182"/>
              <a:ext cx="177" cy="1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C</a:t>
              </a:r>
            </a:p>
          </p:txBody>
        </p:sp>
        <p:sp>
          <p:nvSpPr>
            <p:cNvPr id="63587" name="AutoShape 102">
              <a:extLst>
                <a:ext uri="{FF2B5EF4-FFF2-40B4-BE49-F238E27FC236}">
                  <a16:creationId xmlns:a16="http://schemas.microsoft.com/office/drawing/2014/main" id="{AF9D5C2C-C7CB-4D03-92F8-8C9A4482D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963" y="1961"/>
              <a:ext cx="672" cy="302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588" name="Text Box 103">
              <a:extLst>
                <a:ext uri="{FF2B5EF4-FFF2-40B4-BE49-F238E27FC236}">
                  <a16:creationId xmlns:a16="http://schemas.microsoft.com/office/drawing/2014/main" id="{18839A5E-FF7A-42FA-BABC-D09A5F6C2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620000">
              <a:off x="2736" y="2021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3589" name="Text Box 104">
              <a:extLst>
                <a:ext uri="{FF2B5EF4-FFF2-40B4-BE49-F238E27FC236}">
                  <a16:creationId xmlns:a16="http://schemas.microsoft.com/office/drawing/2014/main" id="{54C497E1-F48E-42F5-987E-33C66931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349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entury Schoolbook" panose="02040604050505020304" pitchFamily="18" charset="0"/>
                </a:rPr>
                <a:t>Adenin</a:t>
              </a:r>
            </a:p>
          </p:txBody>
        </p:sp>
      </p:grpSp>
      <p:grpSp>
        <p:nvGrpSpPr>
          <p:cNvPr id="7" name="Group 107">
            <a:extLst>
              <a:ext uri="{FF2B5EF4-FFF2-40B4-BE49-F238E27FC236}">
                <a16:creationId xmlns:a16="http://schemas.microsoft.com/office/drawing/2014/main" id="{C45BA0B8-1CA9-4880-B1E7-927DCC065698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3441700"/>
            <a:ext cx="3246438" cy="3613150"/>
            <a:chOff x="619" y="-2"/>
            <a:chExt cx="2045" cy="2276"/>
          </a:xfrm>
        </p:grpSpPr>
        <p:sp>
          <p:nvSpPr>
            <p:cNvPr id="63535" name="AutoShape 108">
              <a:extLst>
                <a:ext uri="{FF2B5EF4-FFF2-40B4-BE49-F238E27FC236}">
                  <a16:creationId xmlns:a16="http://schemas.microsoft.com/office/drawing/2014/main" id="{BA2BF226-A620-455B-AC20-C111E4EDB0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949" y="1427"/>
              <a:ext cx="672" cy="302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536" name="Line 109">
              <a:extLst>
                <a:ext uri="{FF2B5EF4-FFF2-40B4-BE49-F238E27FC236}">
                  <a16:creationId xmlns:a16="http://schemas.microsoft.com/office/drawing/2014/main" id="{488C0840-7414-4928-85A2-5B294493C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1140"/>
              <a:ext cx="252" cy="2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37" name="Line 110">
              <a:extLst>
                <a:ext uri="{FF2B5EF4-FFF2-40B4-BE49-F238E27FC236}">
                  <a16:creationId xmlns:a16="http://schemas.microsoft.com/office/drawing/2014/main" id="{7463BEDD-970A-48BB-9133-2EE72E68D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9" y="642"/>
              <a:ext cx="96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38" name="Line 111">
              <a:extLst>
                <a:ext uri="{FF2B5EF4-FFF2-40B4-BE49-F238E27FC236}">
                  <a16:creationId xmlns:a16="http://schemas.microsoft.com/office/drawing/2014/main" id="{8D6A6F20-2EA8-49F2-ACAE-A79EA3AB6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7" y="657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39" name="Line 112">
              <a:extLst>
                <a:ext uri="{FF2B5EF4-FFF2-40B4-BE49-F238E27FC236}">
                  <a16:creationId xmlns:a16="http://schemas.microsoft.com/office/drawing/2014/main" id="{ECEF8D03-2959-406E-A4C4-8ACE9264B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7" y="399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40" name="Line 113">
              <a:extLst>
                <a:ext uri="{FF2B5EF4-FFF2-40B4-BE49-F238E27FC236}">
                  <a16:creationId xmlns:a16="http://schemas.microsoft.com/office/drawing/2014/main" id="{B795D02A-64C8-414D-8ED5-1220780B2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7" y="417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41" name="Line 114">
              <a:extLst>
                <a:ext uri="{FF2B5EF4-FFF2-40B4-BE49-F238E27FC236}">
                  <a16:creationId xmlns:a16="http://schemas.microsoft.com/office/drawing/2014/main" id="{751BF080-B83D-42CF-93B6-3CCED755D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450"/>
              <a:ext cx="108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42" name="Text Box 115">
              <a:extLst>
                <a:ext uri="{FF2B5EF4-FFF2-40B4-BE49-F238E27FC236}">
                  <a16:creationId xmlns:a16="http://schemas.microsoft.com/office/drawing/2014/main" id="{907E0367-412C-48A7-A3E2-4233648B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8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43" name="Line 116">
              <a:extLst>
                <a:ext uri="{FF2B5EF4-FFF2-40B4-BE49-F238E27FC236}">
                  <a16:creationId xmlns:a16="http://schemas.microsoft.com/office/drawing/2014/main" id="{F82945B7-5CEA-4952-9E9D-D190FB272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04" y="1209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44" name="Line 117">
              <a:extLst>
                <a:ext uri="{FF2B5EF4-FFF2-40B4-BE49-F238E27FC236}">
                  <a16:creationId xmlns:a16="http://schemas.microsoft.com/office/drawing/2014/main" id="{7DCF6357-AA34-4FD6-A072-4135B5C70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40" y="1182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45" name="Text Box 118">
              <a:extLst>
                <a:ext uri="{FF2B5EF4-FFF2-40B4-BE49-F238E27FC236}">
                  <a16:creationId xmlns:a16="http://schemas.microsoft.com/office/drawing/2014/main" id="{46580BC7-C07A-46BE-A658-FFC77650B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5" y="1266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O</a:t>
              </a:r>
            </a:p>
          </p:txBody>
        </p:sp>
        <p:sp>
          <p:nvSpPr>
            <p:cNvPr id="63546" name="Text Box 119">
              <a:extLst>
                <a:ext uri="{FF2B5EF4-FFF2-40B4-BE49-F238E27FC236}">
                  <a16:creationId xmlns:a16="http://schemas.microsoft.com/office/drawing/2014/main" id="{E87A4065-8F44-4F75-8F99-4DF5D7E64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249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63547" name="Line 120">
              <a:extLst>
                <a:ext uri="{FF2B5EF4-FFF2-40B4-BE49-F238E27FC236}">
                  <a16:creationId xmlns:a16="http://schemas.microsoft.com/office/drawing/2014/main" id="{F5F8AE09-D221-4618-BC61-E69944C5D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3" y="867"/>
              <a:ext cx="240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48" name="Text Box 121">
              <a:extLst>
                <a:ext uri="{FF2B5EF4-FFF2-40B4-BE49-F238E27FC236}">
                  <a16:creationId xmlns:a16="http://schemas.microsoft.com/office/drawing/2014/main" id="{67EB7348-B38F-4AAC-B508-1C9023B3C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765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49" name="Oval 122">
              <a:extLst>
                <a:ext uri="{FF2B5EF4-FFF2-40B4-BE49-F238E27FC236}">
                  <a16:creationId xmlns:a16="http://schemas.microsoft.com/office/drawing/2014/main" id="{87D0A29F-248C-4C93-B6D2-B8ADC424F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46"/>
              <a:ext cx="164" cy="3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550" name="Oval 123">
              <a:extLst>
                <a:ext uri="{FF2B5EF4-FFF2-40B4-BE49-F238E27FC236}">
                  <a16:creationId xmlns:a16="http://schemas.microsoft.com/office/drawing/2014/main" id="{9812D3ED-B7FA-41F4-9513-78A1526E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70"/>
              <a:ext cx="164" cy="3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sp>
          <p:nvSpPr>
            <p:cNvPr id="63551" name="Rectangle 124">
              <a:extLst>
                <a:ext uri="{FF2B5EF4-FFF2-40B4-BE49-F238E27FC236}">
                  <a16:creationId xmlns:a16="http://schemas.microsoft.com/office/drawing/2014/main" id="{B6D3BB2A-71CA-4F12-BA89-2C54CBEA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-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entury Schoolbook" panose="02040604050505020304" pitchFamily="18" charset="0"/>
              </a:endParaRPr>
            </a:p>
          </p:txBody>
        </p:sp>
        <p:grpSp>
          <p:nvGrpSpPr>
            <p:cNvPr id="63552" name="Group 125">
              <a:extLst>
                <a:ext uri="{FF2B5EF4-FFF2-40B4-BE49-F238E27FC236}">
                  <a16:creationId xmlns:a16="http://schemas.microsoft.com/office/drawing/2014/main" id="{D02F74DD-2A07-4136-98D1-426B50B43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" y="498"/>
              <a:ext cx="847" cy="746"/>
              <a:chOff x="1488" y="528"/>
              <a:chExt cx="847" cy="746"/>
            </a:xfrm>
          </p:grpSpPr>
          <p:sp>
            <p:nvSpPr>
              <p:cNvPr id="63559" name="AutoShape 126">
                <a:extLst>
                  <a:ext uri="{FF2B5EF4-FFF2-40B4-BE49-F238E27FC236}">
                    <a16:creationId xmlns:a16="http://schemas.microsoft.com/office/drawing/2014/main" id="{EE41169A-668D-4BAF-9646-8B39DDDB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708"/>
                <a:ext cx="192" cy="383"/>
              </a:xfrm>
              <a:prstGeom prst="hexagon">
                <a:avLst>
                  <a:gd name="adj" fmla="val 31250"/>
                  <a:gd name="vf" fmla="val 115470"/>
                </a:avLst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63560" name="Oval 127">
                <a:extLst>
                  <a:ext uri="{FF2B5EF4-FFF2-40B4-BE49-F238E27FC236}">
                    <a16:creationId xmlns:a16="http://schemas.microsoft.com/office/drawing/2014/main" id="{20A74CEF-96E7-4A79-8136-98ED1AE74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61" name="Oval 128">
                <a:extLst>
                  <a:ext uri="{FF2B5EF4-FFF2-40B4-BE49-F238E27FC236}">
                    <a16:creationId xmlns:a16="http://schemas.microsoft.com/office/drawing/2014/main" id="{AEB5D402-3038-4757-BBD3-0FCBF4339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543"/>
                <a:ext cx="141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62" name="Oval 129">
                <a:extLst>
                  <a:ext uri="{FF2B5EF4-FFF2-40B4-BE49-F238E27FC236}">
                    <a16:creationId xmlns:a16="http://schemas.microsoft.com/office/drawing/2014/main" id="{E3C8D203-AF4E-4D14-88CF-7DA0A224F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528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63563" name="Oval 130">
                <a:extLst>
                  <a:ext uri="{FF2B5EF4-FFF2-40B4-BE49-F238E27FC236}">
                    <a16:creationId xmlns:a16="http://schemas.microsoft.com/office/drawing/2014/main" id="{D859A730-AFB5-41F8-8B95-D133908D4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1083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63564" name="Oval 131">
                <a:extLst>
                  <a:ext uri="{FF2B5EF4-FFF2-40B4-BE49-F238E27FC236}">
                    <a16:creationId xmlns:a16="http://schemas.microsoft.com/office/drawing/2014/main" id="{1FF1C40F-A491-4063-878B-65239ECDB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" y="813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63565" name="Oval 132">
                <a:extLst>
                  <a:ext uri="{FF2B5EF4-FFF2-40B4-BE49-F238E27FC236}">
                    <a16:creationId xmlns:a16="http://schemas.microsoft.com/office/drawing/2014/main" id="{73644834-7C2D-4303-924A-147D2E750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1062"/>
                <a:ext cx="177" cy="1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</p:grpSp>
        <p:sp>
          <p:nvSpPr>
            <p:cNvPr id="63553" name="Text Box 133">
              <a:extLst>
                <a:ext uri="{FF2B5EF4-FFF2-40B4-BE49-F238E27FC236}">
                  <a16:creationId xmlns:a16="http://schemas.microsoft.com/office/drawing/2014/main" id="{90189DEE-5D10-4192-86B8-48A40DE2C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663" y="1510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3554" name="Text Box 134">
              <a:extLst>
                <a:ext uri="{FF2B5EF4-FFF2-40B4-BE49-F238E27FC236}">
                  <a16:creationId xmlns:a16="http://schemas.microsoft.com/office/drawing/2014/main" id="{D80A43A4-71AF-44FA-B456-0EE8F1B54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49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entury Schoolbook" panose="02040604050505020304" pitchFamily="18" charset="0"/>
                </a:rPr>
                <a:t>Sitosin</a:t>
              </a:r>
            </a:p>
          </p:txBody>
        </p:sp>
        <p:sp>
          <p:nvSpPr>
            <p:cNvPr id="63555" name="Line 135">
              <a:extLst>
                <a:ext uri="{FF2B5EF4-FFF2-40B4-BE49-F238E27FC236}">
                  <a16:creationId xmlns:a16="http://schemas.microsoft.com/office/drawing/2014/main" id="{8322A951-A1C0-44B0-8105-617D49AED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153"/>
              <a:ext cx="108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56" name="Text Box 136">
              <a:extLst>
                <a:ext uri="{FF2B5EF4-FFF2-40B4-BE49-F238E27FC236}">
                  <a16:creationId xmlns:a16="http://schemas.microsoft.com/office/drawing/2014/main" id="{4B7C09E5-4546-4879-BB7F-D29FD8231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2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63557" name="Line 137">
              <a:extLst>
                <a:ext uri="{FF2B5EF4-FFF2-40B4-BE49-F238E27FC236}">
                  <a16:creationId xmlns:a16="http://schemas.microsoft.com/office/drawing/2014/main" id="{A6C59A07-9460-4F90-B41C-61A4E17A6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360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58" name="Text Box 138">
              <a:extLst>
                <a:ext uri="{FF2B5EF4-FFF2-40B4-BE49-F238E27FC236}">
                  <a16:creationId xmlns:a16="http://schemas.microsoft.com/office/drawing/2014/main" id="{00812DD5-BD6A-4AB3-A455-6C2C0AB70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2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</p:grpSp>
      <p:grpSp>
        <p:nvGrpSpPr>
          <p:cNvPr id="9" name="Group 209">
            <a:extLst>
              <a:ext uri="{FF2B5EF4-FFF2-40B4-BE49-F238E27FC236}">
                <a16:creationId xmlns:a16="http://schemas.microsoft.com/office/drawing/2014/main" id="{1D826D48-8B00-4908-B3F3-CD5C6C7472C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114800"/>
            <a:ext cx="1524000" cy="2133600"/>
            <a:chOff x="2352" y="2592"/>
            <a:chExt cx="960" cy="1344"/>
          </a:xfrm>
        </p:grpSpPr>
        <p:sp>
          <p:nvSpPr>
            <p:cNvPr id="63532" name="Line 171">
              <a:extLst>
                <a:ext uri="{FF2B5EF4-FFF2-40B4-BE49-F238E27FC236}">
                  <a16:creationId xmlns:a16="http://schemas.microsoft.com/office/drawing/2014/main" id="{A9C23202-7F64-4208-8085-19B925D05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592"/>
              <a:ext cx="720" cy="24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33" name="Line 206">
              <a:extLst>
                <a:ext uri="{FF2B5EF4-FFF2-40B4-BE49-F238E27FC236}">
                  <a16:creationId xmlns:a16="http://schemas.microsoft.com/office/drawing/2014/main" id="{9E4CF4FC-17B5-47BE-9697-8FE886357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624" cy="192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  <p:sp>
          <p:nvSpPr>
            <p:cNvPr id="63534" name="Line 207">
              <a:extLst>
                <a:ext uri="{FF2B5EF4-FFF2-40B4-BE49-F238E27FC236}">
                  <a16:creationId xmlns:a16="http://schemas.microsoft.com/office/drawing/2014/main" id="{1CB9FA2E-82D2-48FA-B763-999599316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600"/>
              <a:ext cx="672" cy="33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ID"/>
            </a:p>
          </p:txBody>
        </p:sp>
      </p:grpSp>
      <p:grpSp>
        <p:nvGrpSpPr>
          <p:cNvPr id="10" name="Group 245">
            <a:extLst>
              <a:ext uri="{FF2B5EF4-FFF2-40B4-BE49-F238E27FC236}">
                <a16:creationId xmlns:a16="http://schemas.microsoft.com/office/drawing/2014/main" id="{D70F6D05-B005-42EC-A627-73B186DD65B2}"/>
              </a:ext>
            </a:extLst>
          </p:cNvPr>
          <p:cNvGrpSpPr>
            <a:grpSpLocks/>
          </p:cNvGrpSpPr>
          <p:nvPr/>
        </p:nvGrpSpPr>
        <p:grpSpPr bwMode="auto">
          <a:xfrm>
            <a:off x="6164264" y="4191001"/>
            <a:ext cx="4275137" cy="2303463"/>
            <a:chOff x="2736" y="775"/>
            <a:chExt cx="2693" cy="1451"/>
          </a:xfrm>
        </p:grpSpPr>
        <p:grpSp>
          <p:nvGrpSpPr>
            <p:cNvPr id="63497" name="Group 246">
              <a:extLst>
                <a:ext uri="{FF2B5EF4-FFF2-40B4-BE49-F238E27FC236}">
                  <a16:creationId xmlns:a16="http://schemas.microsoft.com/office/drawing/2014/main" id="{F778C12C-FF97-4270-848D-8D77322AE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" y="775"/>
              <a:ext cx="2608" cy="1451"/>
              <a:chOff x="2821" y="775"/>
              <a:chExt cx="2608" cy="1451"/>
            </a:xfrm>
          </p:grpSpPr>
          <p:grpSp>
            <p:nvGrpSpPr>
              <p:cNvPr id="63499" name="Group 247">
                <a:extLst>
                  <a:ext uri="{FF2B5EF4-FFF2-40B4-BE49-F238E27FC236}">
                    <a16:creationId xmlns:a16="http://schemas.microsoft.com/office/drawing/2014/main" id="{FE4EF136-4514-4337-834C-524505E621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" y="775"/>
                <a:ext cx="2608" cy="1451"/>
                <a:chOff x="2821" y="756"/>
                <a:chExt cx="2608" cy="1451"/>
              </a:xfrm>
            </p:grpSpPr>
            <p:sp>
              <p:nvSpPr>
                <p:cNvPr id="63501" name="Line 248">
                  <a:extLst>
                    <a:ext uri="{FF2B5EF4-FFF2-40B4-BE49-F238E27FC236}">
                      <a16:creationId xmlns:a16="http://schemas.microsoft.com/office/drawing/2014/main" id="{AAFF9A4E-E0B0-4352-A468-E34BDFE9E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1" y="167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02" name="Line 249">
                  <a:extLst>
                    <a:ext uri="{FF2B5EF4-FFF2-40B4-BE49-F238E27FC236}">
                      <a16:creationId xmlns:a16="http://schemas.microsoft.com/office/drawing/2014/main" id="{D8DCD242-B195-4073-A90B-3629815DC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49" y="1248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03" name="Line 250">
                  <a:extLst>
                    <a:ext uri="{FF2B5EF4-FFF2-40B4-BE49-F238E27FC236}">
                      <a16:creationId xmlns:a16="http://schemas.microsoft.com/office/drawing/2014/main" id="{C923BF55-EFF9-4845-9EFA-B7B666B09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39" y="1006"/>
                  <a:ext cx="90" cy="11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04" name="Oval 251">
                  <a:extLst>
                    <a:ext uri="{FF2B5EF4-FFF2-40B4-BE49-F238E27FC236}">
                      <a16:creationId xmlns:a16="http://schemas.microsoft.com/office/drawing/2014/main" id="{635D72BD-92FA-464A-8924-5665DBFF9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3" y="2016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H</a:t>
                  </a:r>
                </a:p>
              </p:txBody>
            </p:sp>
            <p:sp>
              <p:nvSpPr>
                <p:cNvPr id="63505" name="AutoShape 252">
                  <a:extLst>
                    <a:ext uri="{FF2B5EF4-FFF2-40B4-BE49-F238E27FC236}">
                      <a16:creationId xmlns:a16="http://schemas.microsoft.com/office/drawing/2014/main" id="{4EA06269-E5E7-4D48-9170-C4BD232A3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5" y="1169"/>
                  <a:ext cx="576" cy="302"/>
                </a:xfrm>
                <a:prstGeom prst="pentagon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63506" name="AutoShape 253">
                  <a:extLst>
                    <a:ext uri="{FF2B5EF4-FFF2-40B4-BE49-F238E27FC236}">
                      <a16:creationId xmlns:a16="http://schemas.microsoft.com/office/drawing/2014/main" id="{DC67710E-6ABA-47A0-A321-D55B2C810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940000">
                  <a:off x="3743" y="983"/>
                  <a:ext cx="576" cy="302"/>
                </a:xfrm>
                <a:prstGeom prst="pentagon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63507" name="Group 254">
                  <a:extLst>
                    <a:ext uri="{FF2B5EF4-FFF2-40B4-BE49-F238E27FC236}">
                      <a16:creationId xmlns:a16="http://schemas.microsoft.com/office/drawing/2014/main" id="{2D603F33-322B-4830-8D8C-F5BB492BF0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5" y="1056"/>
                  <a:ext cx="847" cy="746"/>
                  <a:chOff x="1488" y="528"/>
                  <a:chExt cx="847" cy="746"/>
                </a:xfrm>
              </p:grpSpPr>
              <p:sp>
                <p:nvSpPr>
                  <p:cNvPr id="63525" name="AutoShape 255">
                    <a:extLst>
                      <a:ext uri="{FF2B5EF4-FFF2-40B4-BE49-F238E27FC236}">
                        <a16:creationId xmlns:a16="http://schemas.microsoft.com/office/drawing/2014/main" id="{0C11EBB2-62E5-46EB-AB86-56CD4690B1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708"/>
                    <a:ext cx="192" cy="383"/>
                  </a:xfrm>
                  <a:prstGeom prst="hexagon">
                    <a:avLst>
                      <a:gd name="adj" fmla="val 31250"/>
                      <a:gd name="vf" fmla="val 115470"/>
                    </a:avLst>
                  </a:prstGeom>
                  <a:noFill/>
                  <a:ln w="38100">
                    <a:solidFill>
                      <a:srgbClr val="FFFF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63526" name="Oval 256">
                    <a:extLst>
                      <a:ext uri="{FF2B5EF4-FFF2-40B4-BE49-F238E27FC236}">
                        <a16:creationId xmlns:a16="http://schemas.microsoft.com/office/drawing/2014/main" id="{02A8061A-7155-453B-B0E9-3263FD946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816"/>
                    <a:ext cx="177" cy="19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63527" name="Oval 257">
                    <a:extLst>
                      <a:ext uri="{FF2B5EF4-FFF2-40B4-BE49-F238E27FC236}">
                        <a16:creationId xmlns:a16="http://schemas.microsoft.com/office/drawing/2014/main" id="{DA0F349C-1971-4779-9525-4EF4BDB9D0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3" y="543"/>
                    <a:ext cx="141" cy="19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63528" name="Oval 258">
                    <a:extLst>
                      <a:ext uri="{FF2B5EF4-FFF2-40B4-BE49-F238E27FC236}">
                        <a16:creationId xmlns:a16="http://schemas.microsoft.com/office/drawing/2014/main" id="{DB6DDCD1-409C-423A-9633-D8D8E6B7A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4" y="528"/>
                    <a:ext cx="177" cy="19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63529" name="Oval 259">
                    <a:extLst>
                      <a:ext uri="{FF2B5EF4-FFF2-40B4-BE49-F238E27FC236}">
                        <a16:creationId xmlns:a16="http://schemas.microsoft.com/office/drawing/2014/main" id="{E09ED3B3-4322-4DFB-956E-955CE1002C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083"/>
                    <a:ext cx="177" cy="19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63530" name="Oval 260">
                    <a:extLst>
                      <a:ext uri="{FF2B5EF4-FFF2-40B4-BE49-F238E27FC236}">
                        <a16:creationId xmlns:a16="http://schemas.microsoft.com/office/drawing/2014/main" id="{D6968BC5-9BBD-47F2-9828-853F470006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8" y="813"/>
                    <a:ext cx="177" cy="19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63531" name="Oval 261">
                    <a:extLst>
                      <a:ext uri="{FF2B5EF4-FFF2-40B4-BE49-F238E27FC236}">
                        <a16:creationId xmlns:a16="http://schemas.microsoft.com/office/drawing/2014/main" id="{F2EC90FC-2806-4DF4-AF93-D0274C9E85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062"/>
                    <a:ext cx="177" cy="19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N</a:t>
                    </a:r>
                  </a:p>
                </p:txBody>
              </p:sp>
            </p:grpSp>
            <p:sp>
              <p:nvSpPr>
                <p:cNvPr id="63508" name="Line 262">
                  <a:extLst>
                    <a:ext uri="{FF2B5EF4-FFF2-40B4-BE49-F238E27FC236}">
                      <a16:creationId xmlns:a16="http://schemas.microsoft.com/office/drawing/2014/main" id="{B8F661E3-AAF7-4C2C-9C1F-327FF6A30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04" y="936"/>
                  <a:ext cx="255" cy="1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09" name="Oval 263">
                  <a:extLst>
                    <a:ext uri="{FF2B5EF4-FFF2-40B4-BE49-F238E27FC236}">
                      <a16:creationId xmlns:a16="http://schemas.microsoft.com/office/drawing/2014/main" id="{6DA9EF2B-0431-4D4A-9358-913D0924E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768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N</a:t>
                  </a:r>
                </a:p>
              </p:txBody>
            </p:sp>
            <p:sp>
              <p:nvSpPr>
                <p:cNvPr id="63510" name="Line 264">
                  <a:extLst>
                    <a:ext uri="{FF2B5EF4-FFF2-40B4-BE49-F238E27FC236}">
                      <a16:creationId xmlns:a16="http://schemas.microsoft.com/office/drawing/2014/main" id="{008E3AF1-B102-4A16-931C-B3BAFF12C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864"/>
                  <a:ext cx="192" cy="129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11" name="Oval 265">
                  <a:extLst>
                    <a:ext uri="{FF2B5EF4-FFF2-40B4-BE49-F238E27FC236}">
                      <a16:creationId xmlns:a16="http://schemas.microsoft.com/office/drawing/2014/main" id="{F17E4531-C177-427F-8BD8-8B9C44A3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0" y="756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H</a:t>
                  </a:r>
                </a:p>
              </p:txBody>
            </p:sp>
            <p:sp>
              <p:nvSpPr>
                <p:cNvPr id="63512" name="Oval 266">
                  <a:extLst>
                    <a:ext uri="{FF2B5EF4-FFF2-40B4-BE49-F238E27FC236}">
                      <a16:creationId xmlns:a16="http://schemas.microsoft.com/office/drawing/2014/main" id="{6A1AFF9A-7287-4331-A440-BDA25E5DD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1" y="1248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N</a:t>
                  </a:r>
                </a:p>
              </p:txBody>
            </p:sp>
            <p:sp>
              <p:nvSpPr>
                <p:cNvPr id="63513" name="Line 267">
                  <a:extLst>
                    <a:ext uri="{FF2B5EF4-FFF2-40B4-BE49-F238E27FC236}">
                      <a16:creationId xmlns:a16="http://schemas.microsoft.com/office/drawing/2014/main" id="{CFF95F3B-3D4D-4AF1-95CA-A1941A57C8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5" y="1392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14" name="Oval 268">
                  <a:extLst>
                    <a:ext uri="{FF2B5EF4-FFF2-40B4-BE49-F238E27FC236}">
                      <a16:creationId xmlns:a16="http://schemas.microsoft.com/office/drawing/2014/main" id="{6A601089-202B-41BC-A04E-ECF2CA9A8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0" y="937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C</a:t>
                  </a:r>
                </a:p>
              </p:txBody>
            </p:sp>
            <p:sp>
              <p:nvSpPr>
                <p:cNvPr id="63515" name="AutoShape 269">
                  <a:extLst>
                    <a:ext uri="{FF2B5EF4-FFF2-40B4-BE49-F238E27FC236}">
                      <a16:creationId xmlns:a16="http://schemas.microsoft.com/office/drawing/2014/main" id="{FED709EB-74A6-4C83-8FE3-805D215FA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4360" y="1716"/>
                  <a:ext cx="672" cy="302"/>
                </a:xfrm>
                <a:prstGeom prst="pentagon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63516" name="Text Box 270">
                  <a:extLst>
                    <a:ext uri="{FF2B5EF4-FFF2-40B4-BE49-F238E27FC236}">
                      <a16:creationId xmlns:a16="http://schemas.microsoft.com/office/drawing/2014/main" id="{84D6334F-D48E-436B-ABD8-091965CFAF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4133" y="1776"/>
                  <a:ext cx="12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chemeClr val="bg1"/>
                    </a:solidFill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63517" name="Text Box 271">
                  <a:extLst>
                    <a:ext uri="{FF2B5EF4-FFF2-40B4-BE49-F238E27FC236}">
                      <a16:creationId xmlns:a16="http://schemas.microsoft.com/office/drawing/2014/main" id="{00A05D3B-C428-4CAF-A996-FD421D0C9C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3" y="1104"/>
                  <a:ext cx="9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bg1"/>
                      </a:solidFill>
                      <a:latin typeface="Century Schoolbook" panose="02040604050505020304" pitchFamily="18" charset="0"/>
                    </a:rPr>
                    <a:t>Guanin</a:t>
                  </a:r>
                </a:p>
              </p:txBody>
            </p:sp>
            <p:sp>
              <p:nvSpPr>
                <p:cNvPr id="63518" name="Line 272">
                  <a:extLst>
                    <a:ext uri="{FF2B5EF4-FFF2-40B4-BE49-F238E27FC236}">
                      <a16:creationId xmlns:a16="http://schemas.microsoft.com/office/drawing/2014/main" id="{1F66BCF8-5A3B-4332-8B64-00BE81F5D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61" y="1772"/>
                  <a:ext cx="80" cy="13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19" name="Oval 273">
                  <a:extLst>
                    <a:ext uri="{FF2B5EF4-FFF2-40B4-BE49-F238E27FC236}">
                      <a16:creationId xmlns:a16="http://schemas.microsoft.com/office/drawing/2014/main" id="{D40946BC-6AD9-41D0-90F4-9C36C221E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" y="1868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N</a:t>
                  </a:r>
                </a:p>
              </p:txBody>
            </p:sp>
            <p:sp>
              <p:nvSpPr>
                <p:cNvPr id="63520" name="Line 274">
                  <a:extLst>
                    <a:ext uri="{FF2B5EF4-FFF2-40B4-BE49-F238E27FC236}">
                      <a16:creationId xmlns:a16="http://schemas.microsoft.com/office/drawing/2014/main" id="{92BD7D84-8C19-45FF-9586-C945662CC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17" y="2016"/>
                  <a:ext cx="104" cy="6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21" name="Line 275">
                  <a:extLst>
                    <a:ext uri="{FF2B5EF4-FFF2-40B4-BE49-F238E27FC236}">
                      <a16:creationId xmlns:a16="http://schemas.microsoft.com/office/drawing/2014/main" id="{79B1E03C-D11D-4A32-9E18-D3E9BB0080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1" y="1968"/>
                  <a:ext cx="152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22" name="Oval 276">
                  <a:extLst>
                    <a:ext uri="{FF2B5EF4-FFF2-40B4-BE49-F238E27FC236}">
                      <a16:creationId xmlns:a16="http://schemas.microsoft.com/office/drawing/2014/main" id="{502AC672-5E36-4653-9DAD-4ABF004E2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1" y="1968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H</a:t>
                  </a:r>
                </a:p>
              </p:txBody>
            </p:sp>
            <p:sp>
              <p:nvSpPr>
                <p:cNvPr id="63523" name="Line 277">
                  <a:extLst>
                    <a:ext uri="{FF2B5EF4-FFF2-40B4-BE49-F238E27FC236}">
                      <a16:creationId xmlns:a16="http://schemas.microsoft.com/office/drawing/2014/main" id="{8176EA70-937E-4F11-8EE6-6021BDDF54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65" y="972"/>
                  <a:ext cx="90" cy="11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ID"/>
                </a:p>
              </p:txBody>
            </p:sp>
            <p:sp>
              <p:nvSpPr>
                <p:cNvPr id="63524" name="Oval 278">
                  <a:extLst>
                    <a:ext uri="{FF2B5EF4-FFF2-40B4-BE49-F238E27FC236}">
                      <a16:creationId xmlns:a16="http://schemas.microsoft.com/office/drawing/2014/main" id="{B9290B33-1BDF-4849-93DD-556B5A935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9" y="848"/>
                  <a:ext cx="177" cy="1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63500" name="Line 279">
                <a:extLst>
                  <a:ext uri="{FF2B5EF4-FFF2-40B4-BE49-F238E27FC236}">
                    <a16:creationId xmlns:a16="http://schemas.microsoft.com/office/drawing/2014/main" id="{3AF35A4A-9BCF-49AB-B9D1-19C605E77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393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ID"/>
              </a:p>
            </p:txBody>
          </p:sp>
        </p:grpSp>
        <p:sp>
          <p:nvSpPr>
            <p:cNvPr id="63498" name="Text Box 280">
              <a:extLst>
                <a:ext uri="{FF2B5EF4-FFF2-40B4-BE49-F238E27FC236}">
                  <a16:creationId xmlns:a16="http://schemas.microsoft.com/office/drawing/2014/main" id="{485FD62E-8802-414A-A9E0-AA587EF17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296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>
            <a:extLst>
              <a:ext uri="{FF2B5EF4-FFF2-40B4-BE49-F238E27FC236}">
                <a16:creationId xmlns:a16="http://schemas.microsoft.com/office/drawing/2014/main" id="{8B271675-1A49-4DB7-B498-0296ACA3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276600" y="152400"/>
            <a:ext cx="52578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9D7DB7-9E0F-4E6D-921A-2C62BB8C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Polynucleotides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D5F1BC3-05E9-44AC-89DF-072F73D8894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A complete molecule of a nucleic acid was a collection of nucleotides, or a </a:t>
            </a:r>
            <a:r>
              <a:rPr lang="en-US" altLang="en-US" sz="2600" i="1"/>
              <a:t>polynucleotide</a:t>
            </a:r>
            <a:r>
              <a:rPr lang="en-US" altLang="en-US" sz="2600"/>
              <a:t> for short.</a:t>
            </a:r>
          </a:p>
          <a:p>
            <a:pPr lvl="1" eaLnBrk="1" hangingPunct="1"/>
            <a:r>
              <a:rPr lang="en-US" altLang="en-US" sz="2200"/>
              <a:t>But how they are assembled was a major question.</a:t>
            </a:r>
          </a:p>
          <a:p>
            <a:pPr lvl="1" eaLnBrk="1" hangingPunct="1"/>
            <a:r>
              <a:rPr lang="en-US" altLang="en-US" sz="2200"/>
              <a:t>At right is a model suggested by Alexander Todd in 1951.</a:t>
            </a:r>
          </a:p>
        </p:txBody>
      </p:sp>
      <p:pic>
        <p:nvPicPr>
          <p:cNvPr id="17412" name="Picture 5" descr="DNA single strand Todd model">
            <a:extLst>
              <a:ext uri="{FF2B5EF4-FFF2-40B4-BE49-F238E27FC236}">
                <a16:creationId xmlns:a16="http://schemas.microsoft.com/office/drawing/2014/main" id="{8EF15595-A367-4731-9BCB-43A17344A3C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4" y="1295401"/>
            <a:ext cx="3563937" cy="48355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5" descr="GM_DNA_3 (3)">
            <a:extLst>
              <a:ext uri="{FF2B5EF4-FFF2-40B4-BE49-F238E27FC236}">
                <a16:creationId xmlns:a16="http://schemas.microsoft.com/office/drawing/2014/main" id="{154ACAFD-6E99-4718-BAE9-5DB91FC7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762001"/>
            <a:ext cx="669131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2">
            <a:extLst>
              <a:ext uri="{FF2B5EF4-FFF2-40B4-BE49-F238E27FC236}">
                <a16:creationId xmlns:a16="http://schemas.microsoft.com/office/drawing/2014/main" id="{F2B00885-C39E-4A50-9C46-259351CD62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b="4762"/>
          <a:stretch>
            <a:fillRect/>
          </a:stretch>
        </p:blipFill>
        <p:spPr>
          <a:xfrm>
            <a:off x="1676400" y="152401"/>
            <a:ext cx="5018088" cy="6372225"/>
          </a:xfrm>
          <a:noFill/>
        </p:spPr>
      </p:pic>
      <p:pic>
        <p:nvPicPr>
          <p:cNvPr id="66563" name="Picture 3" descr="aWatson%26Crick">
            <a:extLst>
              <a:ext uri="{FF2B5EF4-FFF2-40B4-BE49-F238E27FC236}">
                <a16:creationId xmlns:a16="http://schemas.microsoft.com/office/drawing/2014/main" id="{1AD0234C-61EC-41D3-B4A9-0AF65F8A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33655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E13E5770-7947-4F32-8102-7E3875381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1" y="-136525"/>
            <a:ext cx="3990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7587" name="Picture 5">
            <a:extLst>
              <a:ext uri="{FF2B5EF4-FFF2-40B4-BE49-F238E27FC236}">
                <a16:creationId xmlns:a16="http://schemas.microsoft.com/office/drawing/2014/main" id="{FBE17095-0AA7-49AA-854E-EDB6A6FA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55575"/>
            <a:ext cx="4462462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Content Placeholder 6">
            <a:extLst>
              <a:ext uri="{FF2B5EF4-FFF2-40B4-BE49-F238E27FC236}">
                <a16:creationId xmlns:a16="http://schemas.microsoft.com/office/drawing/2014/main" id="{DFEF1FB4-6AA3-4F04-B934-B677E59A286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934200" y="304800"/>
            <a:ext cx="3505200" cy="5791200"/>
          </a:xfrm>
        </p:spPr>
        <p:txBody>
          <a:bodyPr/>
          <a:lstStyle/>
          <a:p>
            <a:r>
              <a:rPr lang="en-US" altLang="en-US"/>
              <a:t>METABOLISME ASAM URAT</a:t>
            </a:r>
          </a:p>
          <a:p>
            <a:r>
              <a:rPr lang="en-US" altLang="en-US"/>
              <a:t>Penderita asam urat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>
            <a:extLst>
              <a:ext uri="{FF2B5EF4-FFF2-40B4-BE49-F238E27FC236}">
                <a16:creationId xmlns:a16="http://schemas.microsoft.com/office/drawing/2014/main" id="{5B03DC5E-A12C-4AD1-B61D-92A5B4DB6FD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667000"/>
            <a:ext cx="5384800" cy="4038600"/>
          </a:xfrm>
          <a:noFill/>
        </p:spPr>
      </p:pic>
      <p:sp>
        <p:nvSpPr>
          <p:cNvPr id="68611" name="TextBox 3">
            <a:extLst>
              <a:ext uri="{FF2B5EF4-FFF2-40B4-BE49-F238E27FC236}">
                <a16:creationId xmlns:a16="http://schemas.microsoft.com/office/drawing/2014/main" id="{330D93FE-679C-4DF2-ABCE-736BEC1E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533401"/>
            <a:ext cx="326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entury Schoolbook" panose="02040604050505020304" pitchFamily="18" charset="0"/>
              </a:rPr>
              <a:t>REPLIKASI  DNA</a:t>
            </a:r>
          </a:p>
        </p:txBody>
      </p:sp>
      <p:sp>
        <p:nvSpPr>
          <p:cNvPr id="68612" name="TextBox 3">
            <a:extLst>
              <a:ext uri="{FF2B5EF4-FFF2-40B4-BE49-F238E27FC236}">
                <a16:creationId xmlns:a16="http://schemas.microsoft.com/office/drawing/2014/main" id="{96E61483-871D-432D-AB19-BAABDA15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95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Replikasi DNA terjadi secara semikonservatif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Hal ini menyebabkan DNA baru membawa informasi yang persis sama dengan DNA induk/cetakan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7">
            <a:extLst>
              <a:ext uri="{FF2B5EF4-FFF2-40B4-BE49-F238E27FC236}">
                <a16:creationId xmlns:a16="http://schemas.microsoft.com/office/drawing/2014/main" id="{F4148F44-4383-4CCB-B5D0-E43BECAA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1689101" y="1666875"/>
            <a:ext cx="8780463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76B1189-C1B9-4887-975D-3D547BBB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Replikasi</a:t>
            </a:r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E0D6C486-7E0F-4FE4-8598-E9725074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8382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Replikasi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cetakan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3’ – 5’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terjadi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seutas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demi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seutas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arah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5’ – 3’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Replikasi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berjalan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meninggalkan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>
                <a:ea typeface="Calibri" pitchFamily="34" charset="0"/>
                <a:cs typeface="Times New Roman" pitchFamily="18" charset="0"/>
              </a:rPr>
              <a:t>replication fork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Utas-utas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pendek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tersebut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dihubungkan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oleh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enzim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ligase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DNA. </a:t>
            </a:r>
          </a:p>
          <a:p>
            <a:pPr algn="just" eaLnBrk="1" hangingPunct="1">
              <a:defRPr/>
            </a:pPr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Terdapat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disintesis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secara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kontinu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           	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disebut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utama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atau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>
                <a:ea typeface="Calibri" pitchFamily="34" charset="0"/>
                <a:cs typeface="Times New Roman" pitchFamily="18" charset="0"/>
              </a:rPr>
              <a:t>leading strand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.  </a:t>
            </a:r>
          </a:p>
          <a:p>
            <a:pPr algn="just" eaLnBrk="1" hangingPunct="1">
              <a:defRPr/>
            </a:pPr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Sedangkan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baru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disintesis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pendek-pendek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seutas-demi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seutas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disebut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lambat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atau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>
                <a:ea typeface="Calibri" pitchFamily="34" charset="0"/>
                <a:cs typeface="Times New Roman" pitchFamily="18" charset="0"/>
              </a:rPr>
              <a:t>lagging strand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.  </a:t>
            </a:r>
            <a:endParaRPr lang="en-US" sz="28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DFEDE1F-6CC4-487A-8F7E-69DE4D7492D4}"/>
              </a:ext>
            </a:extLst>
          </p:cNvPr>
          <p:cNvSpPr/>
          <p:nvPr/>
        </p:nvSpPr>
        <p:spPr>
          <a:xfrm>
            <a:off x="6934200" y="18288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4BE3285-D39B-4AE3-8D56-6FC632E4CAD5}"/>
              </a:ext>
            </a:extLst>
          </p:cNvPr>
          <p:cNvSpPr/>
          <p:nvPr/>
        </p:nvSpPr>
        <p:spPr>
          <a:xfrm>
            <a:off x="1905000" y="43053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59E05455-1118-489C-B00A-137398EA92F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52600" y="1155700"/>
            <a:ext cx="86868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endParaRPr lang="en-US" sz="2800" dirty="0"/>
          </a:p>
          <a:p>
            <a:pPr>
              <a:buFontTx/>
              <a:buAutoNum type="arabicPeriod"/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Polimerase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: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enzim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berfungsi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mempolimerisasi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	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nukleotida-nukleotida</a:t>
            </a:r>
            <a:endParaRPr lang="en-US" sz="2800" dirty="0">
              <a:ea typeface="Calibri" pitchFamily="34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Ligase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: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enzim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berperan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menyambung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	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utas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lagging</a:t>
            </a:r>
          </a:p>
          <a:p>
            <a:pPr>
              <a:buFontTx/>
              <a:buAutoNum type="arabicPeriod"/>
              <a:defRPr/>
            </a:pPr>
            <a:r>
              <a:rPr lang="en-US" sz="2800" dirty="0">
                <a:ea typeface="Calibri" pitchFamily="34" charset="0"/>
                <a:cs typeface="Times New Roman" pitchFamily="18" charset="0"/>
              </a:rPr>
              <a:t>Primase RNA :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enzim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digunakan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memulai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	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polimerisasi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RNA pada lagging strand</a:t>
            </a:r>
          </a:p>
          <a:p>
            <a:pPr>
              <a:buFontTx/>
              <a:buAutoNum type="arabicPeriod"/>
              <a:defRPr/>
            </a:pPr>
            <a:r>
              <a:rPr lang="en-US" sz="2800" dirty="0" err="1">
                <a:ea typeface="Calibri" pitchFamily="34" charset="0"/>
                <a:cs typeface="Times New Roman" pitchFamily="18" charset="0"/>
              </a:rPr>
              <a:t>Helikase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: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enzim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berfungsi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membuka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jalinan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	DNA double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heliks</a:t>
            </a:r>
            <a:endParaRPr lang="en-US" sz="2800" dirty="0">
              <a:ea typeface="Calibri" pitchFamily="34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en-US" sz="2800" dirty="0">
                <a:ea typeface="Calibri" pitchFamily="34" charset="0"/>
                <a:cs typeface="Times New Roman" pitchFamily="18" charset="0"/>
              </a:rPr>
              <a:t>Single strand DNA-binding protein :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menstabilkan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DNA 	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induk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terbuka</a:t>
            </a:r>
            <a:endParaRPr lang="en-US" sz="2800" dirty="0"/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E7797-1073-42AA-AE51-B36CAD88F566}"/>
              </a:ext>
            </a:extLst>
          </p:cNvPr>
          <p:cNvSpPr txBox="1"/>
          <p:nvPr/>
        </p:nvSpPr>
        <p:spPr>
          <a:xfrm>
            <a:off x="3810001" y="457200"/>
            <a:ext cx="46466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 err="1"/>
              <a:t>Replikasi</a:t>
            </a:r>
            <a:r>
              <a:rPr lang="en-US" sz="3200" dirty="0"/>
              <a:t> DNA </a:t>
            </a:r>
            <a:r>
              <a:rPr lang="en-US" sz="3200" dirty="0" err="1"/>
              <a:t>melibatkan</a:t>
            </a:r>
            <a:r>
              <a:rPr lang="en-US" sz="3200" dirty="0"/>
              <a:t> 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938D886-CA17-4315-91BE-765BCC8B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Garpu replikasi/Growing Fork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F0AB9C-880D-4D1C-A4E4-FB8417F1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1371600"/>
            <a:ext cx="6096000" cy="1600200"/>
          </a:xfrm>
        </p:spPr>
        <p:txBody>
          <a:bodyPr/>
          <a:lstStyle/>
          <a:p>
            <a:pPr eaLnBrk="1" hangingPunct="1"/>
            <a:r>
              <a:rPr lang="en-US" altLang="en-US" sz="2400"/>
              <a:t>Leading strand: sintesis DNA terjadi secara kontinu</a:t>
            </a:r>
          </a:p>
          <a:p>
            <a:pPr eaLnBrk="1" hangingPunct="1"/>
            <a:r>
              <a:rPr lang="en-US" altLang="en-US" sz="2400"/>
              <a:t>Lagging strand: sintesis DNA terjadi melalui pembentukan utas-utas pendek</a:t>
            </a:r>
            <a:endParaRPr lang="en-US" altLang="en-US"/>
          </a:p>
        </p:txBody>
      </p:sp>
      <p:pic>
        <p:nvPicPr>
          <p:cNvPr id="72708" name="Picture 4" descr="f12-09a">
            <a:extLst>
              <a:ext uri="{FF2B5EF4-FFF2-40B4-BE49-F238E27FC236}">
                <a16:creationId xmlns:a16="http://schemas.microsoft.com/office/drawing/2014/main" id="{8B9F5038-97E9-4FB9-8F10-3F406904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581401"/>
            <a:ext cx="55229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D1517F2F-73B7-4627-B026-A631DC57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6307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4">
            <a:extLst>
              <a:ext uri="{FF2B5EF4-FFF2-40B4-BE49-F238E27FC236}">
                <a16:creationId xmlns:a16="http://schemas.microsoft.com/office/drawing/2014/main" id="{2A57A309-3543-4CC4-AEC3-2FA1C169F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5600" y="381000"/>
            <a:ext cx="3581400" cy="1905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/>
              <a:t>   Origin meng-inisiasi replikasi DNA pada waktu yang berbeda</a:t>
            </a: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165E5B-907E-4A5E-AC8A-38237B18E90F}"/>
              </a:ext>
            </a:extLst>
          </p:cNvPr>
          <p:cNvSpPr txBox="1"/>
          <p:nvPr/>
        </p:nvSpPr>
        <p:spPr>
          <a:xfrm>
            <a:off x="1981200" y="381001"/>
            <a:ext cx="80772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/>
              <a:t>Replikasi</a:t>
            </a:r>
            <a:r>
              <a:rPr lang="en-US" sz="2800" dirty="0"/>
              <a:t> </a:t>
            </a:r>
            <a:r>
              <a:rPr lang="en-US" sz="2800" dirty="0" err="1"/>
              <a:t>dimulai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tempat-tempat</a:t>
            </a:r>
            <a:r>
              <a:rPr lang="en-US" sz="2800" dirty="0"/>
              <a:t> </a:t>
            </a:r>
            <a:r>
              <a:rPr lang="en-US" sz="2800" dirty="0" err="1"/>
              <a:t>spesifik</a:t>
            </a:r>
            <a:r>
              <a:rPr lang="en-US" sz="2800" dirty="0"/>
              <a:t>, yang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utas</a:t>
            </a:r>
            <a:r>
              <a:rPr lang="en-US" sz="2800" dirty="0"/>
              <a:t> DNA </a:t>
            </a:r>
            <a:r>
              <a:rPr lang="en-US" sz="2800" dirty="0" err="1"/>
              <a:t>induk</a:t>
            </a:r>
            <a:r>
              <a:rPr lang="en-US" sz="2800" dirty="0"/>
              <a:t> </a:t>
            </a:r>
            <a:r>
              <a:rPr lang="en-US" sz="2800" dirty="0" err="1"/>
              <a:t>berpisah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gelembung</a:t>
            </a:r>
            <a:r>
              <a:rPr lang="en-US" sz="2800" dirty="0"/>
              <a:t> </a:t>
            </a:r>
            <a:r>
              <a:rPr lang="en-US" sz="2800" dirty="0" err="1"/>
              <a:t>replikasi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eukariota</a:t>
            </a:r>
            <a:r>
              <a:rPr lang="en-US" sz="2800" dirty="0"/>
              <a:t>,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ratusan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ribuan</a:t>
            </a:r>
            <a:r>
              <a:rPr lang="en-US" sz="2800" dirty="0"/>
              <a:t> </a:t>
            </a:r>
            <a:r>
              <a:rPr lang="en-US" sz="2800" i="1" dirty="0"/>
              <a:t>origin of replication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sepanjang</a:t>
            </a:r>
            <a:r>
              <a:rPr lang="en-US" sz="2800" dirty="0"/>
              <a:t> </a:t>
            </a:r>
            <a:r>
              <a:rPr lang="en-US" sz="2800" dirty="0" err="1"/>
              <a:t>molekul</a:t>
            </a:r>
            <a:r>
              <a:rPr lang="en-US" sz="2800" dirty="0"/>
              <a:t> DNA. 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Gelembung</a:t>
            </a:r>
            <a:r>
              <a:rPr lang="en-US" sz="2800" dirty="0"/>
              <a:t> </a:t>
            </a:r>
            <a:r>
              <a:rPr lang="en-US" sz="2800" dirty="0" err="1"/>
              <a:t>replikasi</a:t>
            </a:r>
            <a:r>
              <a:rPr lang="en-US" sz="2800" dirty="0"/>
              <a:t> </a:t>
            </a:r>
            <a:r>
              <a:rPr lang="en-US" sz="2800" dirty="0" err="1"/>
              <a:t>terentang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lateral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replikasi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gelembung</a:t>
            </a:r>
            <a:r>
              <a:rPr lang="en-US" sz="2800" dirty="0"/>
              <a:t> </a:t>
            </a:r>
            <a:r>
              <a:rPr lang="en-US" sz="2800" dirty="0" err="1"/>
              <a:t>replikasi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bertemu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sintesis</a:t>
            </a:r>
            <a:r>
              <a:rPr lang="en-US" sz="2800" dirty="0"/>
              <a:t> DNA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AE66BC-C89E-44F5-BAE5-0A00B013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/>
              <a:t>The 5-carbon sugars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BB63DC2-C206-4DBB-9854-0D82B29C7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Any polynucleotide contains only one kind of sugar.</a:t>
            </a:r>
          </a:p>
          <a:p>
            <a:pPr lvl="1" eaLnBrk="1" hangingPunct="1"/>
            <a:r>
              <a:rPr lang="en-US" altLang="en-US"/>
              <a:t>The sugars found in nucleic acids are unusual in that they have 5 carbon atoms in each molecule.</a:t>
            </a:r>
          </a:p>
          <a:p>
            <a:pPr lvl="1" eaLnBrk="1" hangingPunct="1"/>
            <a:r>
              <a:rPr lang="en-US" altLang="en-US"/>
              <a:t>The usual is 6 carbon atoms.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0237bl">
            <a:extLst>
              <a:ext uri="{FF2B5EF4-FFF2-40B4-BE49-F238E27FC236}">
                <a16:creationId xmlns:a16="http://schemas.microsoft.com/office/drawing/2014/main" id="{584F2BD1-FF2B-40D0-8797-93EA26ED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/>
          <a:stretch>
            <a:fillRect/>
          </a:stretch>
        </p:blipFill>
        <p:spPr bwMode="auto">
          <a:xfrm>
            <a:off x="2362200" y="381000"/>
            <a:ext cx="7797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B3EED757-4E9D-48C5-B51D-34FA2304A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23" name="Picture 4" descr="F11_33a">
            <a:extLst>
              <a:ext uri="{FF2B5EF4-FFF2-40B4-BE49-F238E27FC236}">
                <a16:creationId xmlns:a16="http://schemas.microsoft.com/office/drawing/2014/main" id="{52168585-DFF5-435A-A729-D390A60B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7BCCE00-E983-4E99-814C-DA811BBE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944562"/>
          </a:xfrm>
        </p:spPr>
        <p:txBody>
          <a:bodyPr/>
          <a:lstStyle/>
          <a:p>
            <a:r>
              <a:rPr lang="en-US" altLang="en-US"/>
              <a:t>The 5-carbon sugars, 2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BBB0A66-E19B-4872-8A58-1EB8FBADA8F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905000" y="4648200"/>
            <a:ext cx="8458200" cy="1676400"/>
          </a:xfrm>
        </p:spPr>
        <p:txBody>
          <a:bodyPr/>
          <a:lstStyle/>
          <a:p>
            <a:r>
              <a:rPr lang="en-US" altLang="en-US" sz="2600"/>
              <a:t>There are two basic 5-carbon sugars in nucleic acids:</a:t>
            </a:r>
          </a:p>
          <a:p>
            <a:pPr lvl="1"/>
            <a:r>
              <a:rPr lang="en-US" altLang="en-US" sz="2200"/>
              <a:t>ribose and de-oxyribose.</a:t>
            </a:r>
          </a:p>
          <a:p>
            <a:pPr lvl="1"/>
            <a:r>
              <a:rPr lang="en-US" altLang="en-US" sz="2200"/>
              <a:t>Note that de-oxyribose has one less oxygen atom than ribose, hence the name.</a:t>
            </a:r>
          </a:p>
        </p:txBody>
      </p:sp>
      <p:sp>
        <p:nvSpPr>
          <p:cNvPr id="21508" name="AutoShape 9" descr="Image result for deoksiribosa">
            <a:extLst>
              <a:ext uri="{FF2B5EF4-FFF2-40B4-BE49-F238E27FC236}">
                <a16:creationId xmlns:a16="http://schemas.microsoft.com/office/drawing/2014/main" id="{AEDD31D6-B37B-470D-9735-3E8A0621B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9" name="AutoShape 11" descr="Image result for deoksiribosa">
            <a:extLst>
              <a:ext uri="{FF2B5EF4-FFF2-40B4-BE49-F238E27FC236}">
                <a16:creationId xmlns:a16="http://schemas.microsoft.com/office/drawing/2014/main" id="{EB73B220-F494-4CC3-BABD-80E177A1C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1510" name="Picture 13" descr="Image result for deoksiribosa">
            <a:extLst>
              <a:ext uri="{FF2B5EF4-FFF2-40B4-BE49-F238E27FC236}">
                <a16:creationId xmlns:a16="http://schemas.microsoft.com/office/drawing/2014/main" id="{5DDF89F1-6719-406D-BE28-FAA30B76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6" y="1676400"/>
            <a:ext cx="6308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2AF6BD8-27CC-43EE-AA90-A012CBD0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two nucleic acids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CFBFCB-4C6B-4181-9B7A-352437B2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47801"/>
            <a:ext cx="82296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Therefore, there are 2 kinds of nucleic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RNA – ribonucleic acid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/>
              <a:t>Composed of nucleotides, each having one of four nitrogenous bases, a molecule of phosphoric acid and a molecule of ribose.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DNA – deoxyribonucleic acid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/>
              <a:t>Composed of nucleotides, each having one of four nitrogenous bases, a molecule of phosphoric acid and a molecule of deoxyribose.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In the late 1920s, it was discovered that DNA is found almost exclusively in the chromosomes, while RNA was actually mostly outside the nucleus, in the cytoplasm of the cell.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D4A804-7BF0-4062-B508-D28A4E9F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3962400" cy="1295400"/>
          </a:xfrm>
        </p:spPr>
        <p:txBody>
          <a:bodyPr/>
          <a:lstStyle/>
          <a:p>
            <a:pPr eaLnBrk="1" hangingPunct="1"/>
            <a:r>
              <a:rPr lang="en-US" altLang="en-US" sz="3500"/>
              <a:t>The nitrogenous bases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10DF9E4-BF2A-403F-8E57-A8A26EE06B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05000" y="1719263"/>
            <a:ext cx="4648200" cy="4411662"/>
          </a:xfrm>
        </p:spPr>
        <p:txBody>
          <a:bodyPr/>
          <a:lstStyle/>
          <a:p>
            <a:pPr eaLnBrk="1" hangingPunct="1"/>
            <a:r>
              <a:rPr lang="en-US" altLang="en-US" sz="2600"/>
              <a:t>DNA has four possible bases</a:t>
            </a:r>
          </a:p>
          <a:p>
            <a:pPr lvl="1" eaLnBrk="1" hangingPunct="1"/>
            <a:r>
              <a:rPr lang="en-US" altLang="en-US" sz="2200"/>
              <a:t>2 are purines</a:t>
            </a:r>
          </a:p>
          <a:p>
            <a:pPr lvl="2" eaLnBrk="1" hangingPunct="1"/>
            <a:r>
              <a:rPr lang="en-US" altLang="en-US" sz="2100"/>
              <a:t>Adenine</a:t>
            </a:r>
          </a:p>
          <a:p>
            <a:pPr lvl="2" eaLnBrk="1" hangingPunct="1"/>
            <a:r>
              <a:rPr lang="en-US" altLang="en-US" sz="2100"/>
              <a:t>Guanine</a:t>
            </a:r>
          </a:p>
          <a:p>
            <a:pPr lvl="1" eaLnBrk="1" hangingPunct="1"/>
            <a:r>
              <a:rPr lang="en-US" altLang="en-US" sz="2200"/>
              <a:t>2 are pyrimidines</a:t>
            </a:r>
          </a:p>
          <a:p>
            <a:pPr lvl="2" eaLnBrk="1" hangingPunct="1"/>
            <a:r>
              <a:rPr lang="en-US" altLang="en-US" sz="2100"/>
              <a:t>Cytosine</a:t>
            </a:r>
          </a:p>
          <a:p>
            <a:pPr lvl="2" eaLnBrk="1" hangingPunct="1"/>
            <a:r>
              <a:rPr lang="en-US" altLang="en-US" sz="2100"/>
              <a:t>Thymine</a:t>
            </a:r>
          </a:p>
          <a:p>
            <a:pPr eaLnBrk="1" hangingPunct="1"/>
            <a:r>
              <a:rPr lang="en-US" altLang="en-US" sz="2200"/>
              <a:t>RNA is similar but in place</a:t>
            </a:r>
            <a:br>
              <a:rPr lang="en-US" altLang="en-US" sz="2200"/>
            </a:br>
            <a:r>
              <a:rPr lang="en-US" altLang="en-US" sz="2200"/>
              <a:t> of Thymine it has a </a:t>
            </a:r>
            <a:br>
              <a:rPr lang="en-US" altLang="en-US" sz="2200"/>
            </a:br>
            <a:r>
              <a:rPr lang="en-US" altLang="en-US" sz="2200"/>
              <a:t>different pyrimidine, Uracil.</a:t>
            </a:r>
          </a:p>
          <a:p>
            <a:pPr eaLnBrk="1" hangingPunct="1"/>
            <a:endParaRPr lang="en-US" altLang="en-US" sz="2200"/>
          </a:p>
        </p:txBody>
      </p:sp>
      <p:pic>
        <p:nvPicPr>
          <p:cNvPr id="25604" name="Picture 5" descr="purines-pyrimidines">
            <a:extLst>
              <a:ext uri="{FF2B5EF4-FFF2-40B4-BE49-F238E27FC236}">
                <a16:creationId xmlns:a16="http://schemas.microsoft.com/office/drawing/2014/main" id="{B2643867-BFBF-4A31-BEF1-0ACF5F33FE1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838" y="914401"/>
            <a:ext cx="4343400" cy="52165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C65DB0D-46E7-4811-AD84-C0ADFE3D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Mechanical Models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37FD3E-3208-4332-900A-779617047B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447801"/>
            <a:ext cx="45720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construction toy approach to discovering the physical structure of a complex molecule.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Actual ball and stick constructions built to scale of a molecule under study, so as to get the angles and distances corresponding to physical theory.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An American innovation, derided as unscientific by most European scientists.</a:t>
            </a:r>
          </a:p>
        </p:txBody>
      </p:sp>
      <p:pic>
        <p:nvPicPr>
          <p:cNvPr id="27652" name="Picture 5" descr="molecular model">
            <a:extLst>
              <a:ext uri="{FF2B5EF4-FFF2-40B4-BE49-F238E27FC236}">
                <a16:creationId xmlns:a16="http://schemas.microsoft.com/office/drawing/2014/main" id="{4E281403-6DFD-4644-907C-992AE72472E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/>
          <a:stretch>
            <a:fillRect/>
          </a:stretch>
        </p:blipFill>
        <p:spPr>
          <a:xfrm>
            <a:off x="6629400" y="1524000"/>
            <a:ext cx="3371850" cy="39751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AC1A345-2D52-4C5B-8080-CD716DC3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Linus Pauling and Mechanical Models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D807767D-BA17-4F52-8DB7-88E9E565FB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447801"/>
            <a:ext cx="388620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/>
              <a:t>Linus Pauling at the California Institute of Technology was the leader in this work.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His book </a:t>
            </a:r>
            <a:r>
              <a:rPr lang="en-US" altLang="en-US" sz="2200" i="1"/>
              <a:t>The Nature of the Chemical Bond</a:t>
            </a:r>
            <a:r>
              <a:rPr lang="en-US" altLang="en-US" sz="2200"/>
              <a:t> was the standard text in the field.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In 1951, Pauling discovered the basic structure of many protein molecules (polypeptides) by building such 3-dimensional models.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/>
          </a:p>
        </p:txBody>
      </p:sp>
      <p:pic>
        <p:nvPicPr>
          <p:cNvPr id="29700" name="Picture 5" descr="Pauling">
            <a:extLst>
              <a:ext uri="{FF2B5EF4-FFF2-40B4-BE49-F238E27FC236}">
                <a16:creationId xmlns:a16="http://schemas.microsoft.com/office/drawing/2014/main" id="{287B56E9-3106-4586-9691-121A951D986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143001"/>
            <a:ext cx="3702050" cy="52165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1454</Words>
  <Application>Microsoft Office PowerPoint</Application>
  <PresentationFormat>Widescreen</PresentationFormat>
  <Paragraphs>249</Paragraphs>
  <Slides>41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Century Schoolbook</vt:lpstr>
      <vt:lpstr>Verdana</vt:lpstr>
      <vt:lpstr>Wingdings</vt:lpstr>
      <vt:lpstr>Office Theme</vt:lpstr>
      <vt:lpstr>Microsoft Office Excel 97-2003 Worksheet</vt:lpstr>
      <vt:lpstr>Nucleic Acids</vt:lpstr>
      <vt:lpstr>Nucleotides</vt:lpstr>
      <vt:lpstr>Polynucleotides</vt:lpstr>
      <vt:lpstr>The 5-carbon sugars</vt:lpstr>
      <vt:lpstr>The 5-carbon sugars, 2</vt:lpstr>
      <vt:lpstr>The two nucleic acids</vt:lpstr>
      <vt:lpstr>The nitrogenous bases</vt:lpstr>
      <vt:lpstr>Mechanical Models</vt:lpstr>
      <vt:lpstr>Linus Pauling and Mechanical Models</vt:lpstr>
      <vt:lpstr>Alpha-helix model.</vt:lpstr>
      <vt:lpstr>Chargaff’s Rules</vt:lpstr>
      <vt:lpstr>Chargaff’s Rules, 2</vt:lpstr>
      <vt:lpstr>The Gene: Protein or Nucleic Acid?</vt:lpstr>
      <vt:lpstr>The Gene: Protein or Nucleic Acid?, 2</vt:lpstr>
      <vt:lpstr>Crystallography – X-Ray Diffraction</vt:lpstr>
      <vt:lpstr>Crystallography – X-Ray Diffraction, 2</vt:lpstr>
      <vt:lpstr>Crystallography – X-Ray Diffraction, 3</vt:lpstr>
      <vt:lpstr>James D. Watson</vt:lpstr>
      <vt:lpstr>Gen, kromosom,DNA</vt:lpstr>
      <vt:lpstr>Basa</vt:lpstr>
      <vt:lpstr>Struktur nukleotida</vt:lpstr>
      <vt:lpstr>The 5-carbon sugars, 2</vt:lpstr>
      <vt:lpstr>PowerPoint Presentation</vt:lpstr>
      <vt:lpstr>PowerPoint Presentation</vt:lpstr>
      <vt:lpstr>Perpasangan basa</vt:lpstr>
      <vt:lpstr>PENEMUAN STRUKTUR DNA</vt:lpstr>
      <vt:lpstr>KRISTAL  DNA</vt:lpstr>
      <vt:lpstr>Ikatan hidrogen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Replikasi</vt:lpstr>
      <vt:lpstr>PowerPoint Presentation</vt:lpstr>
      <vt:lpstr>Garpu replikasi/Growing Fork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</dc:title>
  <dc:creator>asus</dc:creator>
  <cp:lastModifiedBy>asus</cp:lastModifiedBy>
  <cp:revision>2</cp:revision>
  <dcterms:created xsi:type="dcterms:W3CDTF">2022-03-10T23:11:50Z</dcterms:created>
  <dcterms:modified xsi:type="dcterms:W3CDTF">2022-03-10T23:15:24Z</dcterms:modified>
</cp:coreProperties>
</file>