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6" r:id="rId3"/>
    <p:sldId id="259" r:id="rId4"/>
    <p:sldId id="260" r:id="rId5"/>
    <p:sldId id="261" r:id="rId6"/>
    <p:sldId id="257" r:id="rId7"/>
    <p:sldId id="258" r:id="rId8"/>
    <p:sldId id="262" r:id="rId9"/>
    <p:sldId id="263" r:id="rId10"/>
    <p:sldId id="264" r:id="rId11"/>
    <p:sldId id="265" r:id="rId12"/>
    <p:sldId id="267" r:id="rId13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11B8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91" autoAdjust="0"/>
    <p:restoredTop sz="94599" autoAdjust="0"/>
  </p:normalViewPr>
  <p:slideViewPr>
    <p:cSldViewPr>
      <p:cViewPr varScale="1">
        <p:scale>
          <a:sx n="48" d="100"/>
          <a:sy n="48" d="100"/>
        </p:scale>
        <p:origin x="-114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F26118-4F6F-4146-9172-0E69D93B856E}" type="datetimeFigureOut">
              <a:rPr lang="en-US" smtClean="0"/>
              <a:pPr/>
              <a:t>2/16/2010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08084E-3A28-4AD9-938F-C79EBDE64EF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D007F6-3E7A-4699-827D-37D4AD87189B}" type="datetimeFigureOut">
              <a:rPr lang="id-ID" smtClean="0"/>
              <a:pPr/>
              <a:t>16/02/2010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47606E-61DA-4AC3-A2E3-444BDC1B2B5E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7606E-61DA-4AC3-A2E3-444BDC1B2B5E}" type="slidenum">
              <a:rPr lang="id-ID" smtClean="0"/>
              <a:pPr/>
              <a:t>1</a:t>
            </a:fld>
            <a:endParaRPr lang="id-ID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7606E-61DA-4AC3-A2E3-444BDC1B2B5E}" type="slidenum">
              <a:rPr lang="id-ID" smtClean="0"/>
              <a:pPr/>
              <a:t>10</a:t>
            </a:fld>
            <a:endParaRPr lang="id-ID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7606E-61DA-4AC3-A2E3-444BDC1B2B5E}" type="slidenum">
              <a:rPr lang="id-ID" smtClean="0"/>
              <a:pPr/>
              <a:t>11</a:t>
            </a:fld>
            <a:endParaRPr lang="id-ID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7606E-61DA-4AC3-A2E3-444BDC1B2B5E}" type="slidenum">
              <a:rPr lang="id-ID" smtClean="0"/>
              <a:pPr/>
              <a:t>12</a:t>
            </a:fld>
            <a:endParaRPr lang="id-ID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7606E-61DA-4AC3-A2E3-444BDC1B2B5E}" type="slidenum">
              <a:rPr lang="id-ID" smtClean="0"/>
              <a:pPr/>
              <a:t>2</a:t>
            </a:fld>
            <a:endParaRPr lang="id-ID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7606E-61DA-4AC3-A2E3-444BDC1B2B5E}" type="slidenum">
              <a:rPr lang="id-ID" smtClean="0"/>
              <a:pPr/>
              <a:t>3</a:t>
            </a:fld>
            <a:endParaRPr lang="id-ID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7606E-61DA-4AC3-A2E3-444BDC1B2B5E}" type="slidenum">
              <a:rPr lang="id-ID" smtClean="0"/>
              <a:pPr/>
              <a:t>4</a:t>
            </a:fld>
            <a:endParaRPr lang="id-ID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7606E-61DA-4AC3-A2E3-444BDC1B2B5E}" type="slidenum">
              <a:rPr lang="id-ID" smtClean="0"/>
              <a:pPr/>
              <a:t>5</a:t>
            </a:fld>
            <a:endParaRPr lang="id-ID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7606E-61DA-4AC3-A2E3-444BDC1B2B5E}" type="slidenum">
              <a:rPr lang="id-ID" smtClean="0"/>
              <a:pPr/>
              <a:t>6</a:t>
            </a:fld>
            <a:endParaRPr lang="id-ID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7606E-61DA-4AC3-A2E3-444BDC1B2B5E}" type="slidenum">
              <a:rPr lang="id-ID" smtClean="0"/>
              <a:pPr/>
              <a:t>7</a:t>
            </a:fld>
            <a:endParaRPr lang="id-ID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7606E-61DA-4AC3-A2E3-444BDC1B2B5E}" type="slidenum">
              <a:rPr lang="id-ID" smtClean="0"/>
              <a:pPr/>
              <a:t>8</a:t>
            </a:fld>
            <a:endParaRPr lang="id-ID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7606E-61DA-4AC3-A2E3-444BDC1B2B5E}" type="slidenum">
              <a:rPr lang="id-ID" smtClean="0"/>
              <a:pPr/>
              <a:t>9</a:t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65E3E-F3B1-4B6D-A7D0-4AD6919C9EBD}" type="datetimeFigureOut">
              <a:rPr lang="id-ID" smtClean="0"/>
              <a:pPr/>
              <a:t>16/02/2010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CAB8C-E442-4153-967E-627370F7585A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65E3E-F3B1-4B6D-A7D0-4AD6919C9EBD}" type="datetimeFigureOut">
              <a:rPr lang="id-ID" smtClean="0"/>
              <a:pPr/>
              <a:t>16/02/2010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CAB8C-E442-4153-967E-627370F7585A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65E3E-F3B1-4B6D-A7D0-4AD6919C9EBD}" type="datetimeFigureOut">
              <a:rPr lang="id-ID" smtClean="0"/>
              <a:pPr/>
              <a:t>16/02/2010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CAB8C-E442-4153-967E-627370F7585A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65E3E-F3B1-4B6D-A7D0-4AD6919C9EBD}" type="datetimeFigureOut">
              <a:rPr lang="id-ID" smtClean="0"/>
              <a:pPr/>
              <a:t>16/02/2010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CAB8C-E442-4153-967E-627370F7585A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65E3E-F3B1-4B6D-A7D0-4AD6919C9EBD}" type="datetimeFigureOut">
              <a:rPr lang="id-ID" smtClean="0"/>
              <a:pPr/>
              <a:t>16/02/2010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CAB8C-E442-4153-967E-627370F7585A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65E3E-F3B1-4B6D-A7D0-4AD6919C9EBD}" type="datetimeFigureOut">
              <a:rPr lang="id-ID" smtClean="0"/>
              <a:pPr/>
              <a:t>16/02/2010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CAB8C-E442-4153-967E-627370F7585A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65E3E-F3B1-4B6D-A7D0-4AD6919C9EBD}" type="datetimeFigureOut">
              <a:rPr lang="id-ID" smtClean="0"/>
              <a:pPr/>
              <a:t>16/02/2010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CAB8C-E442-4153-967E-627370F7585A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65E3E-F3B1-4B6D-A7D0-4AD6919C9EBD}" type="datetimeFigureOut">
              <a:rPr lang="id-ID" smtClean="0"/>
              <a:pPr/>
              <a:t>16/02/2010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CAB8C-E442-4153-967E-627370F7585A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65E3E-F3B1-4B6D-A7D0-4AD6919C9EBD}" type="datetimeFigureOut">
              <a:rPr lang="id-ID" smtClean="0"/>
              <a:pPr/>
              <a:t>16/02/2010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CAB8C-E442-4153-967E-627370F7585A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65E3E-F3B1-4B6D-A7D0-4AD6919C9EBD}" type="datetimeFigureOut">
              <a:rPr lang="id-ID" smtClean="0"/>
              <a:pPr/>
              <a:t>16/02/2010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CAB8C-E442-4153-967E-627370F7585A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65E3E-F3B1-4B6D-A7D0-4AD6919C9EBD}" type="datetimeFigureOut">
              <a:rPr lang="id-ID" smtClean="0"/>
              <a:pPr/>
              <a:t>16/02/2010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CAB8C-E442-4153-967E-627370F7585A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C65E3E-F3B1-4B6D-A7D0-4AD6919C9EBD}" type="datetimeFigureOut">
              <a:rPr lang="id-ID" smtClean="0"/>
              <a:pPr/>
              <a:t>16/02/2010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FCAB8C-E442-4153-967E-627370F7585A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7175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WordArt 5"/>
          <p:cNvSpPr>
            <a:spLocks noChangeArrowheads="1" noChangeShapeType="1" noTextEdit="1"/>
          </p:cNvSpPr>
          <p:nvPr/>
        </p:nvSpPr>
        <p:spPr bwMode="auto">
          <a:xfrm>
            <a:off x="685800" y="4419600"/>
            <a:ext cx="7696200" cy="16764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id-ID" sz="3600" b="1" kern="10" dirty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CCFF">
                        <a:alpha val="51999"/>
                      </a:srgbClr>
                    </a:gs>
                    <a:gs pos="100000">
                      <a:schemeClr val="hlink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Calisto MT"/>
              </a:rPr>
              <a:t>POLA-POLA KEBUDAYAAN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500063" y="338138"/>
            <a:ext cx="8110537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</a:pPr>
            <a:r>
              <a:rPr lang="en-US" sz="2400" b="1" dirty="0" err="1">
                <a:latin typeface="Arial" pitchFamily="34" charset="0"/>
                <a:cs typeface="Arial" pitchFamily="34" charset="0"/>
              </a:rPr>
              <a:t>Hubungan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Desa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Kota :</a:t>
            </a:r>
          </a:p>
          <a:p>
            <a:pPr marL="342900" indent="-342900" algn="just">
              <a:spcBef>
                <a:spcPct val="50000"/>
              </a:spcBef>
              <a:buFontTx/>
              <a:buAutoNum type="arabicPeriod"/>
            </a:pPr>
            <a:r>
              <a:rPr lang="en-US" sz="2400" b="1" u="sng" dirty="0" err="1">
                <a:latin typeface="Arial" pitchFamily="34" charset="0"/>
                <a:cs typeface="Arial" pitchFamily="34" charset="0"/>
              </a:rPr>
              <a:t>Pola</a:t>
            </a:r>
            <a:r>
              <a:rPr lang="en-US" sz="2400" b="1" u="sng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u="sng" dirty="0" err="1">
                <a:latin typeface="Arial" pitchFamily="34" charset="0"/>
                <a:cs typeface="Arial" pitchFamily="34" charset="0"/>
              </a:rPr>
              <a:t>kebudayaan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: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masyarakat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kota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memiliki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pengaruh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besar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dlm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perkembangan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kebudayaan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di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wilayah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pedesaan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,</a:t>
            </a:r>
          </a:p>
          <a:p>
            <a:pPr marL="342900" indent="-342900" algn="just">
              <a:spcBef>
                <a:spcPct val="50000"/>
              </a:spcBef>
              <a:buFontTx/>
              <a:buAutoNum type="arabicPeriod"/>
            </a:pPr>
            <a:r>
              <a:rPr lang="en-US" sz="2400" b="1" u="sng" dirty="0" err="1">
                <a:latin typeface="Arial" pitchFamily="34" charset="0"/>
                <a:cs typeface="Arial" pitchFamily="34" charset="0"/>
              </a:rPr>
              <a:t>Hubungan</a:t>
            </a:r>
            <a:r>
              <a:rPr lang="en-US" sz="2400" b="1" u="sng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u="sng" dirty="0" err="1">
                <a:latin typeface="Arial" pitchFamily="34" charset="0"/>
                <a:cs typeface="Arial" pitchFamily="34" charset="0"/>
              </a:rPr>
              <a:t>ekonomi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: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desa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merupakan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kawasan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produsen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produk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pertanian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(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wilayah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pendukung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)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kota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merupakan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pasar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bagi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produk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pertanian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(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sbg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pusat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perekonomian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),</a:t>
            </a:r>
          </a:p>
          <a:p>
            <a:pPr marL="342900" indent="-342900" algn="just">
              <a:spcBef>
                <a:spcPct val="50000"/>
              </a:spcBef>
              <a:buFontTx/>
              <a:buAutoNum type="arabicPeriod"/>
            </a:pPr>
            <a:r>
              <a:rPr lang="en-US" sz="2400" b="1" u="sng" dirty="0" err="1">
                <a:latin typeface="Arial" pitchFamily="34" charset="0"/>
                <a:cs typeface="Arial" pitchFamily="34" charset="0"/>
              </a:rPr>
              <a:t>Pemerintahan</a:t>
            </a:r>
            <a:r>
              <a:rPr lang="en-US" sz="2400" b="1" u="sng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u="sng" dirty="0" err="1">
                <a:latin typeface="Arial" pitchFamily="34" charset="0"/>
                <a:cs typeface="Arial" pitchFamily="34" charset="0"/>
              </a:rPr>
              <a:t>negara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: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hubungan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rakyat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(</a:t>
            </a:r>
            <a:r>
              <a:rPr lang="en-US" sz="2400" b="1" u="sng" dirty="0">
                <a:latin typeface="Arial" pitchFamily="34" charset="0"/>
                <a:cs typeface="Arial" pitchFamily="34" charset="0"/>
              </a:rPr>
              <a:t>+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65%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hidup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di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wil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pedesaan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)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yg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patuh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pd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pemerintahan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yg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berpusat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di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kota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00034" y="3000372"/>
            <a:ext cx="8215341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50000"/>
              </a:spcBef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2. </a:t>
            </a:r>
            <a:r>
              <a:rPr lang="en-US" sz="2400" b="1" u="sng" dirty="0" err="1">
                <a:latin typeface="Arial" pitchFamily="34" charset="0"/>
                <a:cs typeface="Arial" pitchFamily="34" charset="0"/>
              </a:rPr>
              <a:t>Koentjaraningrat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: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bekerja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hanya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memenuhi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kebutuhan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dasar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kurang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mampu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menguasai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alam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berorientasi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hanya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kehidupan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masa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kini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memiliki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ketergantungan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yg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tinggi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pd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sesamanya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71472" y="785794"/>
            <a:ext cx="8110537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</a:pPr>
            <a:r>
              <a:rPr lang="en-US" sz="2400" b="1" dirty="0" err="1">
                <a:latin typeface="Arial" pitchFamily="34" charset="0"/>
                <a:cs typeface="Arial" pitchFamily="34" charset="0"/>
              </a:rPr>
              <a:t>Ciri-ciri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Petani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di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Indonesia :</a:t>
            </a:r>
          </a:p>
          <a:p>
            <a:pPr marL="342900" indent="-342900" algn="just">
              <a:spcBef>
                <a:spcPct val="50000"/>
              </a:spcBef>
              <a:buFontTx/>
              <a:buAutoNum type="arabicPeriod"/>
            </a:pPr>
            <a:r>
              <a:rPr lang="en-US" sz="2400" b="1" u="sng" dirty="0">
                <a:latin typeface="Arial" pitchFamily="34" charset="0"/>
                <a:cs typeface="Arial" pitchFamily="34" charset="0"/>
              </a:rPr>
              <a:t>H. </a:t>
            </a:r>
            <a:r>
              <a:rPr lang="en-US" sz="2400" b="1" u="sng" dirty="0" err="1">
                <a:latin typeface="Arial" pitchFamily="34" charset="0"/>
                <a:cs typeface="Arial" pitchFamily="34" charset="0"/>
              </a:rPr>
              <a:t>Suwardi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: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empati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kurang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aspiratif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fatalis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tidak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dpt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berhemat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, </a:t>
            </a:r>
            <a:r>
              <a:rPr lang="id-ID" sz="2400" b="1" dirty="0" smtClean="0">
                <a:latin typeface="Arial" pitchFamily="34" charset="0"/>
                <a:cs typeface="Arial" pitchFamily="34" charset="0"/>
              </a:rPr>
              <a:t>lokalit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kurang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inovatif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familism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jangkauan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ke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masa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depan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terbatas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tergantung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pd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pemerintah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selalu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curiga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,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mtClean="0"/>
              <a:t>TUGAS RESUME </a:t>
            </a:r>
            <a:r>
              <a:rPr lang="en-US" dirty="0" smtClean="0"/>
              <a:t>: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Budaya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pengaruhnya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pandang</a:t>
            </a:r>
            <a:r>
              <a:rPr lang="en-US" dirty="0" smtClean="0"/>
              <a:t> </a:t>
            </a:r>
            <a:r>
              <a:rPr lang="en-US" dirty="0" err="1" smtClean="0"/>
              <a:t>petani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Pola</a:t>
            </a:r>
            <a:r>
              <a:rPr lang="en-US" dirty="0" smtClean="0"/>
              <a:t>-</a:t>
            </a:r>
            <a:r>
              <a:rPr lang="en-US" dirty="0" err="1" smtClean="0"/>
              <a:t>Pola</a:t>
            </a:r>
            <a:r>
              <a:rPr lang="en-US" dirty="0" smtClean="0"/>
              <a:t> </a:t>
            </a:r>
            <a:r>
              <a:rPr lang="en-US" dirty="0" err="1" smtClean="0"/>
              <a:t>Kebudayaan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Masyarakat</a:t>
            </a:r>
            <a:r>
              <a:rPr lang="en-US" dirty="0" smtClean="0"/>
              <a:t> </a:t>
            </a:r>
            <a:r>
              <a:rPr lang="en-US" dirty="0" err="1" smtClean="0"/>
              <a:t>Pertanian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Pengertian</a:t>
            </a:r>
            <a:r>
              <a:rPr lang="en-US" dirty="0" smtClean="0"/>
              <a:t> </a:t>
            </a:r>
            <a:r>
              <a:rPr lang="en-US" dirty="0" err="1" smtClean="0"/>
              <a:t>Kebudayaan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Ciri-ciri</a:t>
            </a:r>
            <a:r>
              <a:rPr lang="en-US" dirty="0" smtClean="0"/>
              <a:t> Kota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Desa</a:t>
            </a:r>
            <a:endParaRPr lang="en-US" dirty="0" smtClean="0"/>
          </a:p>
          <a:p>
            <a:r>
              <a:rPr lang="en-US" dirty="0" err="1" smtClean="0"/>
              <a:t>Hubungan</a:t>
            </a:r>
            <a:r>
              <a:rPr lang="en-US" dirty="0" smtClean="0"/>
              <a:t> </a:t>
            </a:r>
            <a:r>
              <a:rPr lang="en-US" dirty="0" err="1" smtClean="0"/>
              <a:t>Desa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Kota</a:t>
            </a:r>
          </a:p>
          <a:p>
            <a:r>
              <a:rPr lang="en-US" dirty="0" err="1" smtClean="0"/>
              <a:t>Ciri-Ciri</a:t>
            </a:r>
            <a:r>
              <a:rPr lang="en-US" dirty="0" smtClean="0"/>
              <a:t> </a:t>
            </a:r>
            <a:r>
              <a:rPr lang="en-US" dirty="0" err="1" smtClean="0"/>
              <a:t>Petani</a:t>
            </a:r>
            <a:endParaRPr lang="en-US" dirty="0" smtClean="0"/>
          </a:p>
          <a:p>
            <a:r>
              <a:rPr lang="en-US" dirty="0" err="1" smtClean="0"/>
              <a:t>Budaya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Pengaruhnya</a:t>
            </a:r>
            <a:r>
              <a:rPr lang="en-US" dirty="0" smtClean="0"/>
              <a:t> </a:t>
            </a:r>
            <a:r>
              <a:rPr lang="en-US" dirty="0" err="1" smtClean="0"/>
              <a:t>thd</a:t>
            </a:r>
            <a:r>
              <a:rPr lang="en-US" dirty="0" smtClean="0"/>
              <a:t> Cara Pandang </a:t>
            </a:r>
            <a:r>
              <a:rPr lang="en-US" dirty="0" err="1" smtClean="0"/>
              <a:t>Petani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438150" y="276225"/>
            <a:ext cx="7767638" cy="412750"/>
            <a:chOff x="276" y="174"/>
            <a:chExt cx="4893" cy="260"/>
          </a:xfrm>
        </p:grpSpPr>
        <p:sp>
          <p:nvSpPr>
            <p:cNvPr id="5" name="Text Box 7"/>
            <p:cNvSpPr txBox="1">
              <a:spLocks noChangeArrowheads="1"/>
            </p:cNvSpPr>
            <p:nvPr/>
          </p:nvSpPr>
          <p:spPr bwMode="auto">
            <a:xfrm>
              <a:off x="276" y="174"/>
              <a:ext cx="110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 dirty="0" err="1">
                  <a:latin typeface="Arial" pitchFamily="34" charset="0"/>
                  <a:cs typeface="Arial" pitchFamily="34" charset="0"/>
                </a:rPr>
                <a:t>Kebudayaan</a:t>
              </a:r>
              <a:endParaRPr lang="en-US" sz="20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Line 10"/>
            <p:cNvSpPr>
              <a:spLocks noChangeShapeType="1"/>
            </p:cNvSpPr>
            <p:nvPr/>
          </p:nvSpPr>
          <p:spPr bwMode="auto">
            <a:xfrm>
              <a:off x="1344" y="310"/>
              <a:ext cx="39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d-ID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ext Box 11"/>
            <p:cNvSpPr txBox="1">
              <a:spLocks noChangeArrowheads="1"/>
            </p:cNvSpPr>
            <p:nvPr/>
          </p:nvSpPr>
          <p:spPr bwMode="auto">
            <a:xfrm>
              <a:off x="1833" y="184"/>
              <a:ext cx="333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 dirty="0" err="1">
                  <a:latin typeface="Arial" pitchFamily="34" charset="0"/>
                  <a:cs typeface="Arial" pitchFamily="34" charset="0"/>
                </a:rPr>
                <a:t>Asal</a:t>
              </a:r>
              <a:r>
                <a:rPr lang="en-US" sz="20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b="1" dirty="0" err="1">
                  <a:latin typeface="Arial" pitchFamily="34" charset="0"/>
                  <a:cs typeface="Arial" pitchFamily="34" charset="0"/>
                </a:rPr>
                <a:t>kata</a:t>
              </a:r>
              <a:r>
                <a:rPr lang="en-US" sz="20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b="1" dirty="0" err="1">
                  <a:latin typeface="Arial" pitchFamily="34" charset="0"/>
                  <a:cs typeface="Arial" pitchFamily="34" charset="0"/>
                </a:rPr>
                <a:t>dari</a:t>
              </a:r>
              <a:r>
                <a:rPr lang="en-US" sz="20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b="1" dirty="0" err="1">
                  <a:latin typeface="Arial" pitchFamily="34" charset="0"/>
                  <a:cs typeface="Arial" pitchFamily="34" charset="0"/>
                </a:rPr>
                <a:t>kata</a:t>
              </a:r>
              <a:r>
                <a:rPr lang="en-US" sz="20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b="1" dirty="0" err="1">
                  <a:latin typeface="Arial" pitchFamily="34" charset="0"/>
                  <a:cs typeface="Arial" pitchFamily="34" charset="0"/>
                </a:rPr>
                <a:t>buddayah</a:t>
              </a:r>
              <a:r>
                <a:rPr lang="en-US" sz="2000" b="1" dirty="0">
                  <a:latin typeface="Arial" pitchFamily="34" charset="0"/>
                  <a:cs typeface="Arial" pitchFamily="34" charset="0"/>
                </a:rPr>
                <a:t> (</a:t>
              </a:r>
              <a:r>
                <a:rPr lang="en-US" sz="2000" b="1" dirty="0" err="1">
                  <a:latin typeface="Arial" pitchFamily="34" charset="0"/>
                  <a:cs typeface="Arial" pitchFamily="34" charset="0"/>
                </a:rPr>
                <a:t>akal</a:t>
              </a:r>
              <a:r>
                <a:rPr lang="en-US" sz="2000" b="1" dirty="0">
                  <a:latin typeface="Arial" pitchFamily="34" charset="0"/>
                  <a:cs typeface="Arial" pitchFamily="34" charset="0"/>
                </a:rPr>
                <a:t>/</a:t>
              </a:r>
              <a:r>
                <a:rPr lang="en-US" sz="2000" b="1" dirty="0" err="1">
                  <a:latin typeface="Arial" pitchFamily="34" charset="0"/>
                  <a:cs typeface="Arial" pitchFamily="34" charset="0"/>
                </a:rPr>
                <a:t>budi</a:t>
              </a:r>
              <a:r>
                <a:rPr lang="en-US" sz="2000" b="1" dirty="0">
                  <a:latin typeface="Arial" pitchFamily="34" charset="0"/>
                  <a:cs typeface="Arial" pitchFamily="34" charset="0"/>
                </a:rPr>
                <a:t>) </a:t>
              </a:r>
              <a:endParaRPr lang="en-US" sz="2000" b="1" u="sng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8" name="Line 28"/>
          <p:cNvSpPr>
            <a:spLocks noChangeShapeType="1"/>
          </p:cNvSpPr>
          <p:nvPr/>
        </p:nvSpPr>
        <p:spPr bwMode="auto">
          <a:xfrm>
            <a:off x="981075" y="687388"/>
            <a:ext cx="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d-ID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23"/>
          <p:cNvSpPr txBox="1">
            <a:spLocks noChangeArrowheads="1"/>
          </p:cNvSpPr>
          <p:nvPr/>
        </p:nvSpPr>
        <p:spPr bwMode="auto">
          <a:xfrm>
            <a:off x="466725" y="1390650"/>
            <a:ext cx="8067675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74625" indent="-174625">
              <a:spcBef>
                <a:spcPct val="50000"/>
              </a:spcBef>
              <a:buFontTx/>
              <a:buChar char="•"/>
            </a:pPr>
            <a:r>
              <a:rPr lang="en-US" sz="2000" b="1" dirty="0" err="1">
                <a:latin typeface="Arial" pitchFamily="34" charset="0"/>
                <a:cs typeface="Arial" pitchFamily="34" charset="0"/>
              </a:rPr>
              <a:t>Semua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hasil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karya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, rasa,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cipta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masyarakat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  <a:p>
            <a:pPr marL="174625" indent="-174625">
              <a:spcBef>
                <a:spcPct val="50000"/>
              </a:spcBef>
              <a:buFontTx/>
              <a:buChar char="•"/>
            </a:pPr>
            <a:r>
              <a:rPr lang="en-US" sz="2000" b="1" dirty="0" err="1">
                <a:latin typeface="Arial" pitchFamily="34" charset="0"/>
                <a:cs typeface="Arial" pitchFamily="34" charset="0"/>
              </a:rPr>
              <a:t>Bersifat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kompleks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yg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mencakup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pengetahuan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kepercayaan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kesenian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, moral,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hukum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adat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istiadat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dll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174625" indent="-174625">
              <a:spcBef>
                <a:spcPct val="50000"/>
              </a:spcBef>
              <a:buFontTx/>
              <a:buChar char="•"/>
            </a:pPr>
            <a:r>
              <a:rPr lang="en-US" sz="2000" b="1" dirty="0" err="1">
                <a:latin typeface="Arial" pitchFamily="34" charset="0"/>
                <a:cs typeface="Arial" pitchFamily="34" charset="0"/>
              </a:rPr>
              <a:t>Berkenaan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dg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segala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unsur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yg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telah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diterima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oleh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masyarakat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secara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luas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428596" y="3786190"/>
            <a:ext cx="805815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74625" indent="-174625" algn="just">
              <a:spcBef>
                <a:spcPct val="50000"/>
              </a:spcBef>
            </a:pPr>
            <a:r>
              <a:rPr lang="id-ID" sz="2000" b="1" dirty="0" smtClean="0">
                <a:latin typeface="Arial" pitchFamily="34" charset="0"/>
                <a:cs typeface="Arial" pitchFamily="34" charset="0"/>
              </a:rPr>
              <a:t>Kebudayaan (E.B.Taylor, 1871) :  kompleks yang mencakup pengetahuan, kepercayaan, kesenian, moral, hukum, adat-istiadat, dan kemampuan serta kebiasaan-kebiasaan yang didapatkan oleh manusia sebagai anggota masyarakat.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build="p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00034" y="857232"/>
            <a:ext cx="8110537" cy="455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90513" indent="-290513">
              <a:spcBef>
                <a:spcPct val="50000"/>
              </a:spcBef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7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unsur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yg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terdpt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pd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kebudayaan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masy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. (</a:t>
            </a:r>
            <a:r>
              <a:rPr lang="en-US" sz="2000" b="1" u="sng" dirty="0">
                <a:latin typeface="Arial" pitchFamily="34" charset="0"/>
                <a:cs typeface="Arial" pitchFamily="34" charset="0"/>
              </a:rPr>
              <a:t>Culture Universals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) :</a:t>
            </a:r>
          </a:p>
          <a:p>
            <a:pPr marL="290513" indent="-290513" algn="just">
              <a:spcBef>
                <a:spcPct val="50000"/>
              </a:spcBef>
              <a:buFontTx/>
              <a:buAutoNum type="arabicPeriod"/>
            </a:pPr>
            <a:r>
              <a:rPr lang="en-US" sz="2000" b="1" dirty="0" err="1">
                <a:latin typeface="Arial" pitchFamily="34" charset="0"/>
                <a:cs typeface="Arial" pitchFamily="34" charset="0"/>
              </a:rPr>
              <a:t>Peralatan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perlengkapan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hidup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(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pakaian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rumah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alat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rumah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tangga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dll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.),</a:t>
            </a:r>
          </a:p>
          <a:p>
            <a:pPr marL="290513" indent="-290513" algn="just">
              <a:spcBef>
                <a:spcPct val="50000"/>
              </a:spcBef>
              <a:buFontTx/>
              <a:buAutoNum type="arabicPeriod"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Mata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pencaharian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sistem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ekonomi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(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pertanian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peternakan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perikanan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dll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.),</a:t>
            </a:r>
          </a:p>
          <a:p>
            <a:pPr marL="290513" indent="-290513" algn="just">
              <a:spcBef>
                <a:spcPct val="50000"/>
              </a:spcBef>
              <a:buFontTx/>
              <a:buAutoNum type="arabicPeriod"/>
            </a:pPr>
            <a:r>
              <a:rPr lang="en-US" sz="2000" b="1" dirty="0" err="1">
                <a:latin typeface="Arial" pitchFamily="34" charset="0"/>
                <a:cs typeface="Arial" pitchFamily="34" charset="0"/>
              </a:rPr>
              <a:t>Sistem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kemasyarakatan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(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sistem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kekerabatan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organisasi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politik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sistem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hukum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sistem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perkawinan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),</a:t>
            </a:r>
          </a:p>
          <a:p>
            <a:pPr marL="290513" indent="-290513" algn="just">
              <a:spcBef>
                <a:spcPct val="50000"/>
              </a:spcBef>
              <a:buFontTx/>
              <a:buAutoNum type="arabicPeriod"/>
            </a:pPr>
            <a:r>
              <a:rPr lang="en-US" sz="2000" b="1" dirty="0" err="1">
                <a:latin typeface="Arial" pitchFamily="34" charset="0"/>
                <a:cs typeface="Arial" pitchFamily="34" charset="0"/>
              </a:rPr>
              <a:t>Bahasa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(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lisan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/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tulisan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),</a:t>
            </a:r>
          </a:p>
          <a:p>
            <a:pPr marL="290513" indent="-290513" algn="just">
              <a:spcBef>
                <a:spcPct val="50000"/>
              </a:spcBef>
              <a:buFontTx/>
              <a:buAutoNum type="arabicPeriod"/>
            </a:pPr>
            <a:r>
              <a:rPr lang="en-US" sz="2000" b="1" dirty="0" err="1">
                <a:latin typeface="Arial" pitchFamily="34" charset="0"/>
                <a:cs typeface="Arial" pitchFamily="34" charset="0"/>
              </a:rPr>
              <a:t>Kesenian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(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seni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tari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seni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rupa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seni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suara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dll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.),</a:t>
            </a:r>
          </a:p>
          <a:p>
            <a:pPr marL="290513" indent="-290513" algn="just">
              <a:spcBef>
                <a:spcPct val="50000"/>
              </a:spcBef>
              <a:buFontTx/>
              <a:buAutoNum type="arabicPeriod"/>
            </a:pPr>
            <a:r>
              <a:rPr lang="en-US" sz="2000" b="1" dirty="0" err="1">
                <a:latin typeface="Arial" pitchFamily="34" charset="0"/>
                <a:cs typeface="Arial" pitchFamily="34" charset="0"/>
              </a:rPr>
              <a:t>Sistem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pengetahuan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dan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  <a:p>
            <a:pPr marL="290513" indent="-290513" algn="just">
              <a:spcBef>
                <a:spcPct val="50000"/>
              </a:spcBef>
              <a:buFontTx/>
              <a:buAutoNum type="arabicPeriod"/>
            </a:pPr>
            <a:r>
              <a:rPr lang="en-US" sz="2000" b="1" dirty="0" err="1">
                <a:latin typeface="Arial" pitchFamily="34" charset="0"/>
                <a:cs typeface="Arial" pitchFamily="34" charset="0"/>
              </a:rPr>
              <a:t>Sistem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kepercayaan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3"/>
          <p:cNvSpPr txBox="1">
            <a:spLocks noChangeArrowheads="1"/>
          </p:cNvSpPr>
          <p:nvPr/>
        </p:nvSpPr>
        <p:spPr bwMode="auto">
          <a:xfrm>
            <a:off x="500034" y="2428868"/>
            <a:ext cx="8110537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</a:pPr>
            <a:r>
              <a:rPr lang="en-US" sz="2000" b="1" dirty="0" err="1">
                <a:latin typeface="Arial" pitchFamily="34" charset="0"/>
                <a:cs typeface="Arial" pitchFamily="34" charset="0"/>
              </a:rPr>
              <a:t>Adat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pola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kebudayaan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dpt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ditinjau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dr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beberapa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aspek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:</a:t>
            </a:r>
          </a:p>
          <a:p>
            <a:pPr marL="342900" indent="-342900" algn="just">
              <a:spcBef>
                <a:spcPct val="50000"/>
              </a:spcBef>
              <a:buFontTx/>
              <a:buAutoNum type="arabicPeriod"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Tingkat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nilai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budaya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: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hakikat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bidang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manusia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kedudukan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manusia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dlm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ruang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waktu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karya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manusia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,  hub.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manusia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dg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lingkungan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alam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hakikat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hubungan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antar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manusia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,</a:t>
            </a:r>
          </a:p>
          <a:p>
            <a:pPr marL="342900" indent="-342900" algn="just">
              <a:spcBef>
                <a:spcPct val="50000"/>
              </a:spcBef>
              <a:buFontTx/>
              <a:buAutoNum type="arabicPeriod"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Tingkat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norma-norma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: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cara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kebiasaan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tata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kelakuan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adat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istiadat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,</a:t>
            </a:r>
          </a:p>
          <a:p>
            <a:pPr marL="342900" indent="-342900" algn="just">
              <a:spcBef>
                <a:spcPct val="50000"/>
              </a:spcBef>
              <a:buFontTx/>
              <a:buAutoNum type="arabicPeriod"/>
            </a:pPr>
            <a:r>
              <a:rPr lang="en-US" sz="2000" b="1" dirty="0" err="1">
                <a:latin typeface="Arial" pitchFamily="34" charset="0"/>
                <a:cs typeface="Arial" pitchFamily="34" charset="0"/>
              </a:rPr>
              <a:t>Sistem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hukum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: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tata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kelakuan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dlm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kehidupan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sehari-hari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baik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secara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tertulis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atau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tidak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tetapi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nyata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akibat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hukumnya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,</a:t>
            </a:r>
          </a:p>
          <a:p>
            <a:pPr marL="342900" indent="-342900" algn="just">
              <a:spcBef>
                <a:spcPct val="50000"/>
              </a:spcBef>
              <a:buFontTx/>
              <a:buAutoNum type="arabicPeriod"/>
            </a:pPr>
            <a:r>
              <a:rPr lang="en-US" sz="2000" b="1" dirty="0" err="1">
                <a:latin typeface="Arial" pitchFamily="34" charset="0"/>
                <a:cs typeface="Arial" pitchFamily="34" charset="0"/>
              </a:rPr>
              <a:t>Aturan-aturan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khusus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: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aturan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jual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beli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aturan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sopan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santun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dll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Box 13"/>
          <p:cNvSpPr txBox="1">
            <a:spLocks noChangeArrowheads="1"/>
          </p:cNvSpPr>
          <p:nvPr/>
        </p:nvSpPr>
        <p:spPr bwMode="auto">
          <a:xfrm>
            <a:off x="428596" y="214290"/>
            <a:ext cx="8058150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74625" indent="-174625" algn="just">
              <a:spcBef>
                <a:spcPct val="50000"/>
              </a:spcBef>
            </a:pPr>
            <a:r>
              <a:rPr lang="en-US" sz="2000" b="1" dirty="0" err="1">
                <a:latin typeface="Arial" pitchFamily="34" charset="0"/>
                <a:cs typeface="Arial" pitchFamily="34" charset="0"/>
              </a:rPr>
              <a:t>Pengertian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Pola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kebudayaan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(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Sajogyo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)</a:t>
            </a:r>
          </a:p>
          <a:p>
            <a:pPr marL="174625" indent="-174625" algn="just">
              <a:spcBef>
                <a:spcPct val="50000"/>
              </a:spcBef>
              <a:buFontTx/>
              <a:buChar char="•"/>
            </a:pPr>
            <a:r>
              <a:rPr lang="en-US" sz="2000" b="1" dirty="0" err="1">
                <a:latin typeface="Arial" pitchFamily="34" charset="0"/>
                <a:cs typeface="Arial" pitchFamily="34" charset="0"/>
              </a:rPr>
              <a:t>Pola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bersikap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yg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berlandaskan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nilai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budaya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pola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berpikir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,</a:t>
            </a:r>
          </a:p>
          <a:p>
            <a:pPr marL="174625" indent="-174625" algn="just">
              <a:spcBef>
                <a:spcPct val="50000"/>
              </a:spcBef>
              <a:buFontTx/>
              <a:buChar char="•"/>
            </a:pPr>
            <a:r>
              <a:rPr lang="en-US" sz="2000" b="1" dirty="0" err="1">
                <a:latin typeface="Arial" pitchFamily="34" charset="0"/>
                <a:cs typeface="Arial" pitchFamily="34" charset="0"/>
              </a:rPr>
              <a:t>Pola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bertindak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berkelakuan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dlm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keg.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masyarakat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,</a:t>
            </a:r>
          </a:p>
          <a:p>
            <a:pPr marL="174625" indent="-174625" algn="just">
              <a:spcBef>
                <a:spcPct val="50000"/>
              </a:spcBef>
              <a:buFontTx/>
              <a:buChar char="•"/>
            </a:pPr>
            <a:r>
              <a:rPr lang="en-US" sz="2000" b="1" dirty="0" err="1">
                <a:latin typeface="Arial" pitchFamily="34" charset="0"/>
                <a:cs typeface="Arial" pitchFamily="34" charset="0"/>
              </a:rPr>
              <a:t>Pola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sarana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benda-benda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(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fisik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430213" y="381000"/>
            <a:ext cx="8256587" cy="1327150"/>
            <a:chOff x="270" y="240"/>
            <a:chExt cx="5202" cy="836"/>
          </a:xfrm>
        </p:grpSpPr>
        <p:sp>
          <p:nvSpPr>
            <p:cNvPr id="5" name="Text Box 6"/>
            <p:cNvSpPr txBox="1">
              <a:spLocks noChangeArrowheads="1"/>
            </p:cNvSpPr>
            <p:nvPr/>
          </p:nvSpPr>
          <p:spPr bwMode="auto">
            <a:xfrm>
              <a:off x="270" y="240"/>
              <a:ext cx="59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 dirty="0" err="1">
                  <a:latin typeface="Arial" pitchFamily="34" charset="0"/>
                  <a:cs typeface="Arial" pitchFamily="34" charset="0"/>
                </a:rPr>
                <a:t>Desa</a:t>
              </a:r>
              <a:endParaRPr lang="en-US" sz="20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Line 7"/>
            <p:cNvSpPr>
              <a:spLocks noChangeShapeType="1"/>
            </p:cNvSpPr>
            <p:nvPr/>
          </p:nvSpPr>
          <p:spPr bwMode="auto">
            <a:xfrm>
              <a:off x="816" y="376"/>
              <a:ext cx="5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d-ID"/>
            </a:p>
          </p:txBody>
        </p:sp>
        <p:sp>
          <p:nvSpPr>
            <p:cNvPr id="7" name="Text Box 8"/>
            <p:cNvSpPr txBox="1">
              <a:spLocks noChangeArrowheads="1"/>
            </p:cNvSpPr>
            <p:nvPr/>
          </p:nvSpPr>
          <p:spPr bwMode="auto">
            <a:xfrm>
              <a:off x="1458" y="250"/>
              <a:ext cx="4014" cy="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en-US" sz="2000" b="1" dirty="0" err="1">
                  <a:latin typeface="Arial" pitchFamily="34" charset="0"/>
                  <a:cs typeface="Arial" pitchFamily="34" charset="0"/>
                </a:rPr>
                <a:t>Asal</a:t>
              </a:r>
              <a:r>
                <a:rPr lang="en-US" sz="20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b="1" dirty="0" err="1">
                  <a:latin typeface="Arial" pitchFamily="34" charset="0"/>
                  <a:cs typeface="Arial" pitchFamily="34" charset="0"/>
                </a:rPr>
                <a:t>kata</a:t>
              </a:r>
              <a:r>
                <a:rPr lang="en-US" sz="2000" b="1" dirty="0">
                  <a:latin typeface="Arial" pitchFamily="34" charset="0"/>
                  <a:cs typeface="Arial" pitchFamily="34" charset="0"/>
                </a:rPr>
                <a:t> “</a:t>
              </a:r>
              <a:r>
                <a:rPr lang="en-US" sz="2000" b="1" dirty="0" err="1">
                  <a:latin typeface="Arial" pitchFamily="34" charset="0"/>
                  <a:cs typeface="Arial" pitchFamily="34" charset="0"/>
                </a:rPr>
                <a:t>Swadesi</a:t>
              </a:r>
              <a:r>
                <a:rPr lang="en-US" sz="2000" b="1" dirty="0">
                  <a:latin typeface="Arial" pitchFamily="34" charset="0"/>
                  <a:cs typeface="Arial" pitchFamily="34" charset="0"/>
                </a:rPr>
                <a:t>” </a:t>
              </a:r>
              <a:r>
                <a:rPr lang="en-US" sz="2000" b="1" dirty="0" err="1">
                  <a:latin typeface="Arial" pitchFamily="34" charset="0"/>
                  <a:cs typeface="Arial" pitchFamily="34" charset="0"/>
                </a:rPr>
                <a:t>yg</a:t>
              </a:r>
              <a:r>
                <a:rPr lang="en-US" sz="20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b="1" dirty="0" err="1">
                  <a:latin typeface="Arial" pitchFamily="34" charset="0"/>
                  <a:cs typeface="Arial" pitchFamily="34" charset="0"/>
                </a:rPr>
                <a:t>berarti</a:t>
              </a:r>
              <a:r>
                <a:rPr lang="en-US" sz="20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b="1" dirty="0" err="1">
                  <a:latin typeface="Arial" pitchFamily="34" charset="0"/>
                  <a:cs typeface="Arial" pitchFamily="34" charset="0"/>
                </a:rPr>
                <a:t>tempat</a:t>
              </a:r>
              <a:r>
                <a:rPr lang="en-US" sz="20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b="1" dirty="0" err="1">
                  <a:latin typeface="Arial" pitchFamily="34" charset="0"/>
                  <a:cs typeface="Arial" pitchFamily="34" charset="0"/>
                </a:rPr>
                <a:t>tinggal</a:t>
              </a:r>
              <a:r>
                <a:rPr lang="en-US" sz="2000" b="1" dirty="0"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2000" b="1" dirty="0" err="1">
                  <a:latin typeface="Arial" pitchFamily="34" charset="0"/>
                  <a:cs typeface="Arial" pitchFamily="34" charset="0"/>
                </a:rPr>
                <a:t>tempat</a:t>
              </a:r>
              <a:r>
                <a:rPr lang="en-US" sz="20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b="1" dirty="0" err="1">
                  <a:latin typeface="Arial" pitchFamily="34" charset="0"/>
                  <a:cs typeface="Arial" pitchFamily="34" charset="0"/>
                </a:rPr>
                <a:t>asal</a:t>
              </a:r>
              <a:r>
                <a:rPr lang="en-US" sz="2000" b="1" dirty="0"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2000" b="1" dirty="0" err="1">
                  <a:latin typeface="Arial" pitchFamily="34" charset="0"/>
                  <a:cs typeface="Arial" pitchFamily="34" charset="0"/>
                </a:rPr>
                <a:t>tanah</a:t>
              </a:r>
              <a:r>
                <a:rPr lang="en-US" sz="20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b="1" dirty="0" err="1">
                  <a:latin typeface="Arial" pitchFamily="34" charset="0"/>
                  <a:cs typeface="Arial" pitchFamily="34" charset="0"/>
                </a:rPr>
                <a:t>leluhur</a:t>
              </a:r>
              <a:r>
                <a:rPr lang="en-US" sz="20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b="1" dirty="0" err="1">
                  <a:latin typeface="Arial" pitchFamily="34" charset="0"/>
                  <a:cs typeface="Arial" pitchFamily="34" charset="0"/>
                </a:rPr>
                <a:t>yg</a:t>
              </a:r>
              <a:r>
                <a:rPr lang="en-US" sz="20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b="1" dirty="0" err="1">
                  <a:latin typeface="Arial" pitchFamily="34" charset="0"/>
                  <a:cs typeface="Arial" pitchFamily="34" charset="0"/>
                </a:rPr>
                <a:t>merupakan</a:t>
              </a:r>
              <a:r>
                <a:rPr lang="en-US" sz="20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b="1" dirty="0" err="1">
                  <a:latin typeface="Arial" pitchFamily="34" charset="0"/>
                  <a:cs typeface="Arial" pitchFamily="34" charset="0"/>
                </a:rPr>
                <a:t>satu</a:t>
              </a:r>
              <a:r>
                <a:rPr lang="en-US" sz="20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b="1" dirty="0" err="1">
                  <a:latin typeface="Arial" pitchFamily="34" charset="0"/>
                  <a:cs typeface="Arial" pitchFamily="34" charset="0"/>
                </a:rPr>
                <a:t>kesatuan</a:t>
              </a:r>
              <a:r>
                <a:rPr lang="en-US" sz="20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b="1" dirty="0" err="1">
                  <a:latin typeface="Arial" pitchFamily="34" charset="0"/>
                  <a:cs typeface="Arial" pitchFamily="34" charset="0"/>
                </a:rPr>
                <a:t>hidup</a:t>
              </a:r>
              <a:r>
                <a:rPr lang="en-US" sz="2000" b="1" dirty="0"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2000" b="1" dirty="0" err="1">
                  <a:latin typeface="Arial" pitchFamily="34" charset="0"/>
                  <a:cs typeface="Arial" pitchFamily="34" charset="0"/>
                </a:rPr>
                <a:t>dengan</a:t>
              </a:r>
              <a:r>
                <a:rPr lang="en-US" sz="20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b="1" dirty="0" err="1">
                  <a:latin typeface="Arial" pitchFamily="34" charset="0"/>
                  <a:cs typeface="Arial" pitchFamily="34" charset="0"/>
                </a:rPr>
                <a:t>satu</a:t>
              </a:r>
              <a:r>
                <a:rPr lang="en-US" sz="20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b="1" dirty="0" err="1">
                  <a:latin typeface="Arial" pitchFamily="34" charset="0"/>
                  <a:cs typeface="Arial" pitchFamily="34" charset="0"/>
                </a:rPr>
                <a:t>kesatuan</a:t>
              </a:r>
              <a:r>
                <a:rPr lang="en-US" sz="20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b="1" dirty="0" err="1">
                  <a:latin typeface="Arial" pitchFamily="34" charset="0"/>
                  <a:cs typeface="Arial" pitchFamily="34" charset="0"/>
                </a:rPr>
                <a:t>norma</a:t>
              </a:r>
              <a:r>
                <a:rPr lang="en-US" sz="2000" b="1" dirty="0"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2000" b="1" dirty="0" err="1">
                  <a:latin typeface="Arial" pitchFamily="34" charset="0"/>
                  <a:cs typeface="Arial" pitchFamily="34" charset="0"/>
                </a:rPr>
                <a:t>serta</a:t>
              </a:r>
              <a:r>
                <a:rPr lang="en-US" sz="20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b="1" dirty="0" err="1">
                  <a:latin typeface="Arial" pitchFamily="34" charset="0"/>
                  <a:cs typeface="Arial" pitchFamily="34" charset="0"/>
                </a:rPr>
                <a:t>memiliki</a:t>
              </a:r>
              <a:r>
                <a:rPr lang="en-US" sz="20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b="1" dirty="0" err="1">
                  <a:latin typeface="Arial" pitchFamily="34" charset="0"/>
                  <a:cs typeface="Arial" pitchFamily="34" charset="0"/>
                </a:rPr>
                <a:t>batas</a:t>
              </a:r>
              <a:r>
                <a:rPr lang="en-US" sz="20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b="1" dirty="0" err="1">
                  <a:latin typeface="Arial" pitchFamily="34" charset="0"/>
                  <a:cs typeface="Arial" pitchFamily="34" charset="0"/>
                </a:rPr>
                <a:t>yg</a:t>
              </a:r>
              <a:r>
                <a:rPr lang="en-US" sz="20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b="1" dirty="0" err="1">
                  <a:latin typeface="Arial" pitchFamily="34" charset="0"/>
                  <a:cs typeface="Arial" pitchFamily="34" charset="0"/>
                </a:rPr>
                <a:t>jelas</a:t>
              </a:r>
              <a:r>
                <a:rPr lang="en-US" sz="2000" b="1" dirty="0">
                  <a:latin typeface="Arial" pitchFamily="34" charset="0"/>
                  <a:cs typeface="Arial" pitchFamily="34" charset="0"/>
                </a:rPr>
                <a:t>.</a:t>
              </a:r>
              <a:endParaRPr lang="en-US" sz="2000" b="1" u="sng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8" name="Line 16"/>
          <p:cNvSpPr>
            <a:spLocks noChangeShapeType="1"/>
          </p:cNvSpPr>
          <p:nvPr/>
        </p:nvSpPr>
        <p:spPr bwMode="auto">
          <a:xfrm>
            <a:off x="762000" y="804863"/>
            <a:ext cx="0" cy="1447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d-ID"/>
          </a:p>
        </p:txBody>
      </p:sp>
      <p:grpSp>
        <p:nvGrpSpPr>
          <p:cNvPr id="10" name="Group 21"/>
          <p:cNvGrpSpPr>
            <a:grpSpLocks/>
          </p:cNvGrpSpPr>
          <p:nvPr/>
        </p:nvGrpSpPr>
        <p:grpSpPr bwMode="auto">
          <a:xfrm>
            <a:off x="423863" y="2343150"/>
            <a:ext cx="8262937" cy="2073275"/>
            <a:chOff x="267" y="1476"/>
            <a:chExt cx="5205" cy="1306"/>
          </a:xfrm>
        </p:grpSpPr>
        <p:sp>
          <p:nvSpPr>
            <p:cNvPr id="11" name="Text Box 17"/>
            <p:cNvSpPr txBox="1">
              <a:spLocks noChangeArrowheads="1"/>
            </p:cNvSpPr>
            <p:nvPr/>
          </p:nvSpPr>
          <p:spPr bwMode="auto">
            <a:xfrm>
              <a:off x="267" y="1481"/>
              <a:ext cx="74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 dirty="0" err="1">
                  <a:latin typeface="Arial" pitchFamily="34" charset="0"/>
                  <a:cs typeface="Arial" pitchFamily="34" charset="0"/>
                </a:rPr>
                <a:t>Ciri-Ciri</a:t>
              </a:r>
              <a:endParaRPr lang="en-US" sz="20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Line 18"/>
            <p:cNvSpPr>
              <a:spLocks noChangeShapeType="1"/>
            </p:cNvSpPr>
            <p:nvPr/>
          </p:nvSpPr>
          <p:spPr bwMode="auto">
            <a:xfrm>
              <a:off x="1008" y="1611"/>
              <a:ext cx="38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d-ID"/>
            </a:p>
          </p:txBody>
        </p:sp>
        <p:sp>
          <p:nvSpPr>
            <p:cNvPr id="13" name="Text Box 19"/>
            <p:cNvSpPr txBox="1">
              <a:spLocks noChangeArrowheads="1"/>
            </p:cNvSpPr>
            <p:nvPr/>
          </p:nvSpPr>
          <p:spPr bwMode="auto">
            <a:xfrm>
              <a:off x="1458" y="1476"/>
              <a:ext cx="4014" cy="1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342900" indent="-342900" algn="just">
                <a:spcBef>
                  <a:spcPct val="50000"/>
                </a:spcBef>
                <a:buFontTx/>
                <a:buAutoNum type="arabicPeriod"/>
              </a:pPr>
              <a:r>
                <a:rPr lang="en-US" sz="2000" b="1" dirty="0" err="1">
                  <a:latin typeface="Arial" pitchFamily="34" charset="0"/>
                  <a:cs typeface="Arial" pitchFamily="34" charset="0"/>
                </a:rPr>
                <a:t>Hubungan</a:t>
              </a:r>
              <a:r>
                <a:rPr lang="en-US" sz="20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b="1" dirty="0" err="1">
                  <a:latin typeface="Arial" pitchFamily="34" charset="0"/>
                  <a:cs typeface="Arial" pitchFamily="34" charset="0"/>
                </a:rPr>
                <a:t>antar</a:t>
              </a:r>
              <a:r>
                <a:rPr lang="en-US" sz="20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b="1" dirty="0" err="1">
                  <a:latin typeface="Arial" pitchFamily="34" charset="0"/>
                  <a:cs typeface="Arial" pitchFamily="34" charset="0"/>
                </a:rPr>
                <a:t>warga</a:t>
              </a:r>
              <a:r>
                <a:rPr lang="en-US" sz="20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b="1" dirty="0" err="1">
                  <a:latin typeface="Arial" pitchFamily="34" charset="0"/>
                  <a:cs typeface="Arial" pitchFamily="34" charset="0"/>
                </a:rPr>
                <a:t>erat</a:t>
              </a:r>
              <a:r>
                <a:rPr lang="en-US" sz="2000" b="1" dirty="0">
                  <a:latin typeface="Arial" pitchFamily="34" charset="0"/>
                  <a:cs typeface="Arial" pitchFamily="34" charset="0"/>
                </a:rPr>
                <a:t>,</a:t>
              </a:r>
            </a:p>
            <a:p>
              <a:pPr marL="342900" indent="-342900">
                <a:spcBef>
                  <a:spcPct val="50000"/>
                </a:spcBef>
                <a:buFontTx/>
                <a:buAutoNum type="arabicPeriod"/>
              </a:pPr>
              <a:r>
                <a:rPr lang="en-US" sz="2000" b="1" dirty="0" err="1">
                  <a:latin typeface="Arial" pitchFamily="34" charset="0"/>
                  <a:cs typeface="Arial" pitchFamily="34" charset="0"/>
                </a:rPr>
                <a:t>Sistem</a:t>
              </a:r>
              <a:r>
                <a:rPr lang="en-US" sz="20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b="1" dirty="0" err="1">
                  <a:latin typeface="Arial" pitchFamily="34" charset="0"/>
                  <a:cs typeface="Arial" pitchFamily="34" charset="0"/>
                </a:rPr>
                <a:t>kehidupan</a:t>
              </a:r>
              <a:r>
                <a:rPr lang="en-US" sz="20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b="1" dirty="0" err="1">
                  <a:latin typeface="Arial" pitchFamily="34" charset="0"/>
                  <a:cs typeface="Arial" pitchFamily="34" charset="0"/>
                </a:rPr>
                <a:t>berdasarkan</a:t>
              </a:r>
              <a:r>
                <a:rPr lang="en-US" sz="20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b="1" dirty="0" err="1">
                  <a:latin typeface="Arial" pitchFamily="34" charset="0"/>
                  <a:cs typeface="Arial" pitchFamily="34" charset="0"/>
                </a:rPr>
                <a:t>sistem</a:t>
              </a:r>
              <a:r>
                <a:rPr lang="en-US" sz="20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b="1" dirty="0" err="1">
                  <a:latin typeface="Arial" pitchFamily="34" charset="0"/>
                  <a:cs typeface="Arial" pitchFamily="34" charset="0"/>
                </a:rPr>
                <a:t>kekeluargaan</a:t>
              </a:r>
              <a:r>
                <a:rPr lang="en-US" sz="2000" b="1" dirty="0">
                  <a:latin typeface="Arial" pitchFamily="34" charset="0"/>
                  <a:cs typeface="Arial" pitchFamily="34" charset="0"/>
                </a:rPr>
                <a:t>,</a:t>
              </a:r>
            </a:p>
            <a:p>
              <a:pPr marL="342900" indent="-342900" algn="just">
                <a:spcBef>
                  <a:spcPct val="50000"/>
                </a:spcBef>
                <a:buFontTx/>
                <a:buAutoNum type="arabicPeriod"/>
              </a:pPr>
              <a:r>
                <a:rPr lang="en-US" sz="2000" b="1" dirty="0" err="1">
                  <a:latin typeface="Arial" pitchFamily="34" charset="0"/>
                  <a:cs typeface="Arial" pitchFamily="34" charset="0"/>
                </a:rPr>
                <a:t>Mayoritas</a:t>
              </a:r>
              <a:r>
                <a:rPr lang="en-US" sz="20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b="1" dirty="0" err="1">
                  <a:latin typeface="Arial" pitchFamily="34" charset="0"/>
                  <a:cs typeface="Arial" pitchFamily="34" charset="0"/>
                </a:rPr>
                <a:t>hidup</a:t>
              </a:r>
              <a:r>
                <a:rPr lang="en-US" sz="20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b="1" dirty="0" err="1">
                  <a:latin typeface="Arial" pitchFamily="34" charset="0"/>
                  <a:cs typeface="Arial" pitchFamily="34" charset="0"/>
                </a:rPr>
                <a:t>dari</a:t>
              </a:r>
              <a:r>
                <a:rPr lang="en-US" sz="20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b="1" dirty="0" err="1">
                  <a:latin typeface="Arial" pitchFamily="34" charset="0"/>
                  <a:cs typeface="Arial" pitchFamily="34" charset="0"/>
                </a:rPr>
                <a:t>pertanian</a:t>
              </a:r>
              <a:r>
                <a:rPr lang="en-US" sz="2000" b="1" dirty="0"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2000" b="1" dirty="0" err="1">
                  <a:latin typeface="Arial" pitchFamily="34" charset="0"/>
                  <a:cs typeface="Arial" pitchFamily="34" charset="0"/>
                </a:rPr>
                <a:t>dan</a:t>
              </a:r>
              <a:endParaRPr lang="en-US" sz="2000" b="1" dirty="0">
                <a:latin typeface="Arial" pitchFamily="34" charset="0"/>
                <a:cs typeface="Arial" pitchFamily="34" charset="0"/>
              </a:endParaRPr>
            </a:p>
            <a:p>
              <a:pPr marL="342900" indent="-342900">
                <a:spcBef>
                  <a:spcPct val="50000"/>
                </a:spcBef>
                <a:buFontTx/>
                <a:buAutoNum type="arabicPeriod"/>
              </a:pPr>
              <a:r>
                <a:rPr lang="en-US" sz="2000" b="1" dirty="0">
                  <a:latin typeface="Arial" pitchFamily="34" charset="0"/>
                  <a:cs typeface="Arial" pitchFamily="34" charset="0"/>
                </a:rPr>
                <a:t>Para </a:t>
              </a:r>
              <a:r>
                <a:rPr lang="en-US" sz="2000" b="1" dirty="0" err="1">
                  <a:latin typeface="Arial" pitchFamily="34" charset="0"/>
                  <a:cs typeface="Arial" pitchFamily="34" charset="0"/>
                </a:rPr>
                <a:t>tetua</a:t>
              </a:r>
              <a:r>
                <a:rPr lang="en-US" sz="20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b="1" dirty="0" err="1">
                  <a:latin typeface="Arial" pitchFamily="34" charset="0"/>
                  <a:cs typeface="Arial" pitchFamily="34" charset="0"/>
                </a:rPr>
                <a:t>masyarakat</a:t>
              </a:r>
              <a:r>
                <a:rPr lang="en-US" sz="20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b="1" dirty="0" err="1">
                  <a:latin typeface="Arial" pitchFamily="34" charset="0"/>
                  <a:cs typeface="Arial" pitchFamily="34" charset="0"/>
                </a:rPr>
                <a:t>memiliki</a:t>
              </a:r>
              <a:r>
                <a:rPr lang="en-US" sz="20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b="1" dirty="0" err="1">
                  <a:latin typeface="Arial" pitchFamily="34" charset="0"/>
                  <a:cs typeface="Arial" pitchFamily="34" charset="0"/>
                </a:rPr>
                <a:t>peran</a:t>
              </a:r>
              <a:r>
                <a:rPr lang="en-US" sz="20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b="1" dirty="0" err="1">
                  <a:latin typeface="Arial" pitchFamily="34" charset="0"/>
                  <a:cs typeface="Arial" pitchFamily="34" charset="0"/>
                </a:rPr>
                <a:t>penting</a:t>
              </a:r>
              <a:r>
                <a:rPr lang="en-US" sz="2000" b="1" dirty="0">
                  <a:latin typeface="Arial" pitchFamily="34" charset="0"/>
                  <a:cs typeface="Arial" pitchFamily="34" charset="0"/>
                </a:rPr>
                <a:t>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en-US" sz="2800" b="1" u="sng" dirty="0" err="1">
                <a:solidFill>
                  <a:srgbClr val="000000"/>
                </a:solidFill>
                <a:latin typeface="Century Gothic" pitchFamily="34" charset="0"/>
              </a:rPr>
              <a:t>Perbedaan</a:t>
            </a:r>
            <a:r>
              <a:rPr lang="en-US" sz="2800" b="1" u="sng" dirty="0">
                <a:solidFill>
                  <a:srgbClr val="000000"/>
                </a:solidFill>
                <a:latin typeface="Century Gothic" pitchFamily="34" charset="0"/>
              </a:rPr>
              <a:t> </a:t>
            </a:r>
            <a:r>
              <a:rPr lang="en-US" sz="2800" b="1" u="sng" dirty="0" err="1">
                <a:solidFill>
                  <a:srgbClr val="000000"/>
                </a:solidFill>
                <a:latin typeface="Century Gothic" pitchFamily="34" charset="0"/>
              </a:rPr>
              <a:t>Masyarakat</a:t>
            </a:r>
            <a:r>
              <a:rPr lang="en-US" sz="2800" b="1" u="sng" dirty="0">
                <a:solidFill>
                  <a:srgbClr val="000000"/>
                </a:solidFill>
                <a:latin typeface="Century Gothic" pitchFamily="34" charset="0"/>
              </a:rPr>
              <a:t> </a:t>
            </a:r>
            <a:r>
              <a:rPr lang="en-US" sz="2800" b="1" u="sng" dirty="0" err="1">
                <a:solidFill>
                  <a:srgbClr val="000000"/>
                </a:solidFill>
                <a:latin typeface="Century Gothic" pitchFamily="34" charset="0"/>
              </a:rPr>
              <a:t>Desa</a:t>
            </a:r>
            <a:r>
              <a:rPr lang="en-US" sz="2800" b="1" u="sng" dirty="0">
                <a:solidFill>
                  <a:srgbClr val="000000"/>
                </a:solidFill>
                <a:latin typeface="Century Gothic" pitchFamily="34" charset="0"/>
              </a:rPr>
              <a:t> </a:t>
            </a:r>
            <a:r>
              <a:rPr lang="en-US" sz="2800" b="1" u="sng" dirty="0" err="1">
                <a:solidFill>
                  <a:srgbClr val="000000"/>
                </a:solidFill>
                <a:latin typeface="Century Gothic" pitchFamily="34" charset="0"/>
              </a:rPr>
              <a:t>dan</a:t>
            </a:r>
            <a:r>
              <a:rPr lang="en-US" sz="2800" b="1" u="sng" dirty="0">
                <a:solidFill>
                  <a:srgbClr val="000000"/>
                </a:solidFill>
                <a:latin typeface="Century Gothic" pitchFamily="34" charset="0"/>
              </a:rPr>
              <a:t> Kota</a:t>
            </a: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457200" y="1066800"/>
            <a:ext cx="4038600" cy="506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Menilai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suatu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alat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untuk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kebutuhan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biologis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Bersifat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religius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Ketergantungan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pd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kelompok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Pembagian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kerja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homogen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Lapangan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kerja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terbatas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Sifat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gotong-royong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Perubahan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berjalan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lambat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Hidup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dg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bertani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Produsen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produk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pertanian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Hidup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berkelompok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berdasarkan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kekeluargaan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Hubungan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antar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warga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erat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Secara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etnis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lebih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homogen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7" name="Rectangle 6"/>
          <p:cNvSpPr txBox="1">
            <a:spLocks noChangeArrowheads="1"/>
          </p:cNvSpPr>
          <p:nvPr/>
        </p:nvSpPr>
        <p:spPr>
          <a:xfrm>
            <a:off x="4648200" y="1066800"/>
            <a:ext cx="4038600" cy="506412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6FF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Menilai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suatu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alat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untuk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kebutuhan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sosial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(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gengsi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6FF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Bersifat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sekuler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6FF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Mandiri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6FF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Pembagian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kerja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beragam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6FF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Lapangan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kerja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luas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6FF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Individual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6FF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Perubahan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berjalan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cepat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6FF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Hidup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dari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non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pertanian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6FF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Konsumen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produk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pertanian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6FF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Menyebar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individual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6FF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Hubungan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bersifat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kepentingan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pribadi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6FF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Heterogen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500034" y="500042"/>
            <a:ext cx="827722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</a:pP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Potensi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desa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: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kemampuan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yg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tersedia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melakukan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pembangunan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mencakup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potensi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alam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manusia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serta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hasil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kerja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manusia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itu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sendiri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grpSp>
        <p:nvGrpSpPr>
          <p:cNvPr id="8" name="Group 13"/>
          <p:cNvGrpSpPr>
            <a:grpSpLocks/>
          </p:cNvGrpSpPr>
          <p:nvPr/>
        </p:nvGrpSpPr>
        <p:grpSpPr bwMode="auto">
          <a:xfrm>
            <a:off x="571474" y="1928815"/>
            <a:ext cx="8062913" cy="2487613"/>
            <a:chOff x="450" y="1187"/>
            <a:chExt cx="5079" cy="1567"/>
          </a:xfrm>
        </p:grpSpPr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495" y="1187"/>
              <a:ext cx="434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dirty="0">
                  <a:latin typeface="Arial" pitchFamily="34" charset="0"/>
                  <a:cs typeface="Arial" pitchFamily="34" charset="0"/>
                </a:rPr>
                <a:t>-  </a:t>
              </a:r>
              <a:r>
                <a:rPr lang="en-US" sz="2000" b="1" u="sng" dirty="0" err="1">
                  <a:latin typeface="Arial" pitchFamily="34" charset="0"/>
                  <a:cs typeface="Arial" pitchFamily="34" charset="0"/>
                </a:rPr>
                <a:t>Potensi</a:t>
              </a:r>
              <a:r>
                <a:rPr lang="en-US" sz="2000" b="1" u="sng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b="1" u="sng" dirty="0" err="1">
                  <a:latin typeface="Arial" pitchFamily="34" charset="0"/>
                  <a:cs typeface="Arial" pitchFamily="34" charset="0"/>
                </a:rPr>
                <a:t>alami</a:t>
              </a:r>
              <a:r>
                <a:rPr lang="en-US" sz="2000" b="1" dirty="0">
                  <a:latin typeface="Arial" pitchFamily="34" charset="0"/>
                  <a:cs typeface="Arial" pitchFamily="34" charset="0"/>
                </a:rPr>
                <a:t> ; </a:t>
              </a:r>
              <a:r>
                <a:rPr lang="en-US" sz="2000" b="1" dirty="0" err="1">
                  <a:latin typeface="Arial" pitchFamily="34" charset="0"/>
                  <a:cs typeface="Arial" pitchFamily="34" charset="0"/>
                </a:rPr>
                <a:t>lokasi</a:t>
              </a:r>
              <a:r>
                <a:rPr lang="en-US" sz="2000" b="1" dirty="0"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2000" b="1" dirty="0" err="1">
                  <a:latin typeface="Arial" pitchFamily="34" charset="0"/>
                  <a:cs typeface="Arial" pitchFamily="34" charset="0"/>
                </a:rPr>
                <a:t>luas</a:t>
              </a:r>
              <a:r>
                <a:rPr lang="en-US" sz="2000" b="1" dirty="0">
                  <a:latin typeface="Arial" pitchFamily="34" charset="0"/>
                  <a:cs typeface="Arial" pitchFamily="34" charset="0"/>
                </a:rPr>
                <a:t>, air, </a:t>
              </a:r>
              <a:r>
                <a:rPr lang="en-US" sz="2000" b="1" dirty="0" err="1">
                  <a:latin typeface="Arial" pitchFamily="34" charset="0"/>
                  <a:cs typeface="Arial" pitchFamily="34" charset="0"/>
                </a:rPr>
                <a:t>tanah</a:t>
              </a:r>
              <a:r>
                <a:rPr lang="en-US" sz="2000" b="1" dirty="0">
                  <a:latin typeface="Arial" pitchFamily="34" charset="0"/>
                  <a:cs typeface="Arial" pitchFamily="34" charset="0"/>
                </a:rPr>
                <a:t>, flora </a:t>
              </a:r>
              <a:r>
                <a:rPr lang="en-US" sz="2000" b="1" dirty="0" err="1">
                  <a:latin typeface="Arial" pitchFamily="34" charset="0"/>
                  <a:cs typeface="Arial" pitchFamily="34" charset="0"/>
                </a:rPr>
                <a:t>dan</a:t>
              </a:r>
              <a:r>
                <a:rPr lang="en-US" sz="2000" b="1" dirty="0">
                  <a:latin typeface="Arial" pitchFamily="34" charset="0"/>
                  <a:cs typeface="Arial" pitchFamily="34" charset="0"/>
                </a:rPr>
                <a:t> fauna</a:t>
              </a:r>
              <a:r>
                <a:rPr lang="en-US" b="1" dirty="0">
                  <a:latin typeface="Arial" pitchFamily="34" charset="0"/>
                  <a:cs typeface="Arial" pitchFamily="34" charset="0"/>
                </a:rPr>
                <a:t>.</a:t>
              </a: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auto">
            <a:xfrm>
              <a:off x="495" y="1592"/>
              <a:ext cx="5034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174625" indent="-174625" algn="just">
                <a:buFontTx/>
                <a:buChar char="-"/>
              </a:pPr>
              <a:r>
                <a:rPr lang="en-US" sz="2000" b="1" u="sng" dirty="0" err="1">
                  <a:latin typeface="Arial" pitchFamily="34" charset="0"/>
                  <a:cs typeface="Arial" pitchFamily="34" charset="0"/>
                </a:rPr>
                <a:t>Manusia</a:t>
              </a:r>
              <a:r>
                <a:rPr lang="en-US" sz="2000" b="1" dirty="0">
                  <a:latin typeface="Arial" pitchFamily="34" charset="0"/>
                  <a:cs typeface="Arial" pitchFamily="34" charset="0"/>
                </a:rPr>
                <a:t> ; </a:t>
              </a:r>
              <a:r>
                <a:rPr lang="en-US" sz="2000" b="1" dirty="0" err="1">
                  <a:latin typeface="Arial" pitchFamily="34" charset="0"/>
                  <a:cs typeface="Arial" pitchFamily="34" charset="0"/>
                </a:rPr>
                <a:t>jumlah</a:t>
              </a:r>
              <a:r>
                <a:rPr lang="en-US" sz="20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b="1" dirty="0" err="1">
                  <a:latin typeface="Arial" pitchFamily="34" charset="0"/>
                  <a:cs typeface="Arial" pitchFamily="34" charset="0"/>
                </a:rPr>
                <a:t>dan</a:t>
              </a:r>
              <a:r>
                <a:rPr lang="en-US" sz="20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b="1" dirty="0" err="1">
                  <a:latin typeface="Arial" pitchFamily="34" charset="0"/>
                  <a:cs typeface="Arial" pitchFamily="34" charset="0"/>
                </a:rPr>
                <a:t>penyebaran</a:t>
              </a:r>
              <a:r>
                <a:rPr lang="en-US" sz="20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b="1" dirty="0" err="1">
                  <a:latin typeface="Arial" pitchFamily="34" charset="0"/>
                  <a:cs typeface="Arial" pitchFamily="34" charset="0"/>
                </a:rPr>
                <a:t>penduduk</a:t>
              </a:r>
              <a:r>
                <a:rPr lang="en-US" sz="2000" b="1" dirty="0"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2000" b="1" dirty="0" err="1">
                  <a:latin typeface="Arial" pitchFamily="34" charset="0"/>
                  <a:cs typeface="Arial" pitchFamily="34" charset="0"/>
                </a:rPr>
                <a:t>karakteristiknya</a:t>
              </a:r>
              <a:r>
                <a:rPr lang="en-US" sz="2000" b="1" dirty="0">
                  <a:latin typeface="Arial" pitchFamily="34" charset="0"/>
                  <a:cs typeface="Arial" pitchFamily="34" charset="0"/>
                </a:rPr>
                <a:t> (</a:t>
              </a:r>
              <a:r>
                <a:rPr lang="en-US" sz="2000" b="1" dirty="0" err="1">
                  <a:latin typeface="Arial" pitchFamily="34" charset="0"/>
                  <a:cs typeface="Arial" pitchFamily="34" charset="0"/>
                </a:rPr>
                <a:t>susunan</a:t>
              </a:r>
              <a:r>
                <a:rPr lang="en-US" sz="20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b="1" dirty="0" err="1">
                  <a:latin typeface="Arial" pitchFamily="34" charset="0"/>
                  <a:cs typeface="Arial" pitchFamily="34" charset="0"/>
                </a:rPr>
                <a:t>usia</a:t>
              </a:r>
              <a:r>
                <a:rPr lang="en-US" sz="2000" b="1" dirty="0">
                  <a:latin typeface="Arial" pitchFamily="34" charset="0"/>
                  <a:cs typeface="Arial" pitchFamily="34" charset="0"/>
                </a:rPr>
                <a:t> &amp; </a:t>
              </a:r>
              <a:r>
                <a:rPr lang="en-US" sz="2000" b="1" dirty="0" err="1">
                  <a:latin typeface="Arial" pitchFamily="34" charset="0"/>
                  <a:cs typeface="Arial" pitchFamily="34" charset="0"/>
                </a:rPr>
                <a:t>kelamin</a:t>
              </a:r>
              <a:r>
                <a:rPr lang="en-US" sz="2000" b="1" dirty="0"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2000" b="1" dirty="0" err="1">
                  <a:latin typeface="Arial" pitchFamily="34" charset="0"/>
                  <a:cs typeface="Arial" pitchFamily="34" charset="0"/>
                </a:rPr>
                <a:t>adat</a:t>
              </a:r>
              <a:r>
                <a:rPr lang="en-US" sz="2000" b="1" dirty="0">
                  <a:latin typeface="Arial" pitchFamily="34" charset="0"/>
                  <a:cs typeface="Arial" pitchFamily="34" charset="0"/>
                </a:rPr>
                <a:t> &amp; agama, </a:t>
              </a:r>
              <a:r>
                <a:rPr lang="en-US" sz="2000" b="1" dirty="0" err="1">
                  <a:latin typeface="Arial" pitchFamily="34" charset="0"/>
                  <a:cs typeface="Arial" pitchFamily="34" charset="0"/>
                </a:rPr>
                <a:t>ormas</a:t>
              </a:r>
              <a:r>
                <a:rPr lang="en-US" sz="2000" b="1" dirty="0"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2000" b="1" dirty="0" err="1">
                  <a:latin typeface="Arial" pitchFamily="34" charset="0"/>
                  <a:cs typeface="Arial" pitchFamily="34" charset="0"/>
                </a:rPr>
                <a:t>inisiatif</a:t>
              </a:r>
              <a:r>
                <a:rPr lang="en-US" sz="2000" b="1" dirty="0"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2000" b="1" dirty="0" err="1">
                  <a:latin typeface="Arial" pitchFamily="34" charset="0"/>
                  <a:cs typeface="Arial" pitchFamily="34" charset="0"/>
                </a:rPr>
                <a:t>pendidikan</a:t>
              </a:r>
              <a:r>
                <a:rPr lang="en-US" sz="2000" b="1" dirty="0"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2000" b="1" dirty="0" err="1">
                  <a:latin typeface="Arial" pitchFamily="34" charset="0"/>
                  <a:cs typeface="Arial" pitchFamily="34" charset="0"/>
                </a:rPr>
                <a:t>kesehatan</a:t>
              </a:r>
              <a:r>
                <a:rPr lang="en-US" sz="2000" b="1" dirty="0">
                  <a:latin typeface="Arial" pitchFamily="34" charset="0"/>
                  <a:cs typeface="Arial" pitchFamily="34" charset="0"/>
                </a:rPr>
                <a:t> &amp; tk. </a:t>
              </a:r>
              <a:r>
                <a:rPr lang="en-US" sz="2000" b="1" dirty="0" err="1">
                  <a:latin typeface="Arial" pitchFamily="34" charset="0"/>
                  <a:cs typeface="Arial" pitchFamily="34" charset="0"/>
                </a:rPr>
                <a:t>nutrisi</a:t>
              </a:r>
              <a:r>
                <a:rPr lang="en-US" sz="2000" b="1" dirty="0"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2000" b="1" dirty="0" err="1">
                  <a:latin typeface="Arial" pitchFamily="34" charset="0"/>
                  <a:cs typeface="Arial" pitchFamily="34" charset="0"/>
                </a:rPr>
                <a:t>swadaya</a:t>
              </a:r>
              <a:r>
                <a:rPr lang="en-US" sz="20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b="1" dirty="0" err="1">
                  <a:latin typeface="Arial" pitchFamily="34" charset="0"/>
                  <a:cs typeface="Arial" pitchFamily="34" charset="0"/>
                </a:rPr>
                <a:t>masyarakat</a:t>
              </a:r>
              <a:r>
                <a:rPr lang="en-US" sz="2000" b="1" dirty="0">
                  <a:latin typeface="Arial" pitchFamily="34" charset="0"/>
                  <a:cs typeface="Arial" pitchFamily="34" charset="0"/>
                </a:rPr>
                <a:t>)</a:t>
              </a:r>
            </a:p>
          </p:txBody>
        </p:sp>
        <p:sp>
          <p:nvSpPr>
            <p:cNvPr id="11" name="Rectangle 12"/>
            <p:cNvSpPr>
              <a:spLocks noChangeArrowheads="1"/>
            </p:cNvSpPr>
            <p:nvPr/>
          </p:nvSpPr>
          <p:spPr bwMode="auto">
            <a:xfrm>
              <a:off x="450" y="2312"/>
              <a:ext cx="503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174625" indent="-174625" algn="just">
                <a:buFontTx/>
                <a:buChar char="-"/>
              </a:pPr>
              <a:r>
                <a:rPr lang="en-US" sz="2000" b="1" u="sng" dirty="0">
                  <a:latin typeface="Arial" pitchFamily="34" charset="0"/>
                  <a:cs typeface="Arial" pitchFamily="34" charset="0"/>
                </a:rPr>
                <a:t>Keg. </a:t>
              </a:r>
              <a:r>
                <a:rPr lang="en-US" sz="2000" b="1" u="sng" dirty="0" err="1">
                  <a:latin typeface="Arial" pitchFamily="34" charset="0"/>
                  <a:cs typeface="Arial" pitchFamily="34" charset="0"/>
                </a:rPr>
                <a:t>Ekonomi</a:t>
              </a:r>
              <a:r>
                <a:rPr lang="en-US" sz="2000" b="1" dirty="0">
                  <a:latin typeface="Arial" pitchFamily="34" charset="0"/>
                  <a:cs typeface="Arial" pitchFamily="34" charset="0"/>
                </a:rPr>
                <a:t> ; </a:t>
              </a:r>
              <a:r>
                <a:rPr lang="en-US" sz="2000" b="1" dirty="0" err="1">
                  <a:latin typeface="Arial" pitchFamily="34" charset="0"/>
                  <a:cs typeface="Arial" pitchFamily="34" charset="0"/>
                </a:rPr>
                <a:t>Agraris</a:t>
              </a:r>
              <a:r>
                <a:rPr lang="en-US" sz="2000" b="1" dirty="0">
                  <a:latin typeface="Arial" pitchFamily="34" charset="0"/>
                  <a:cs typeface="Arial" pitchFamily="34" charset="0"/>
                </a:rPr>
                <a:t> (primer), </a:t>
              </a:r>
              <a:r>
                <a:rPr lang="en-US" sz="2000" b="1" dirty="0" err="1">
                  <a:latin typeface="Arial" pitchFamily="34" charset="0"/>
                  <a:cs typeface="Arial" pitchFamily="34" charset="0"/>
                </a:rPr>
                <a:t>industri</a:t>
              </a:r>
              <a:r>
                <a:rPr lang="en-US" sz="2000" b="1" dirty="0">
                  <a:latin typeface="Arial" pitchFamily="34" charset="0"/>
                  <a:cs typeface="Arial" pitchFamily="34" charset="0"/>
                </a:rPr>
                <a:t>/</a:t>
              </a:r>
              <a:r>
                <a:rPr lang="en-US" sz="2000" b="1" dirty="0" err="1">
                  <a:latin typeface="Arial" pitchFamily="34" charset="0"/>
                  <a:cs typeface="Arial" pitchFamily="34" charset="0"/>
                </a:rPr>
                <a:t>kerajinan</a:t>
              </a:r>
              <a:r>
                <a:rPr lang="en-US" sz="2000" b="1" dirty="0">
                  <a:latin typeface="Arial" pitchFamily="34" charset="0"/>
                  <a:cs typeface="Arial" pitchFamily="34" charset="0"/>
                </a:rPr>
                <a:t> (</a:t>
              </a:r>
              <a:r>
                <a:rPr lang="en-US" sz="2000" b="1" dirty="0" err="1">
                  <a:latin typeface="Arial" pitchFamily="34" charset="0"/>
                  <a:cs typeface="Arial" pitchFamily="34" charset="0"/>
                </a:rPr>
                <a:t>sekunder</a:t>
              </a:r>
              <a:r>
                <a:rPr lang="en-US" sz="2000" b="1" dirty="0">
                  <a:latin typeface="Arial" pitchFamily="34" charset="0"/>
                  <a:cs typeface="Arial" pitchFamily="34" charset="0"/>
                </a:rPr>
                <a:t>), </a:t>
              </a:r>
              <a:r>
                <a:rPr lang="en-US" sz="2000" b="1" dirty="0" err="1">
                  <a:latin typeface="Arial" pitchFamily="34" charset="0"/>
                  <a:cs typeface="Arial" pitchFamily="34" charset="0"/>
                </a:rPr>
                <a:t>perdagangan</a:t>
              </a:r>
              <a:r>
                <a:rPr lang="en-US" sz="2000" b="1" dirty="0">
                  <a:latin typeface="Arial" pitchFamily="34" charset="0"/>
                  <a:cs typeface="Arial" pitchFamily="34" charset="0"/>
                </a:rPr>
                <a:t>/</a:t>
              </a:r>
              <a:r>
                <a:rPr lang="en-US" sz="2000" b="1" dirty="0" err="1">
                  <a:latin typeface="Arial" pitchFamily="34" charset="0"/>
                  <a:cs typeface="Arial" pitchFamily="34" charset="0"/>
                </a:rPr>
                <a:t>jasa-jasa</a:t>
              </a:r>
              <a:r>
                <a:rPr lang="en-US" sz="2000" b="1" dirty="0">
                  <a:latin typeface="Arial" pitchFamily="34" charset="0"/>
                  <a:cs typeface="Arial" pitchFamily="34" charset="0"/>
                </a:rPr>
                <a:t> (</a:t>
              </a:r>
              <a:r>
                <a:rPr lang="en-US" sz="2000" b="1" dirty="0" err="1">
                  <a:latin typeface="Arial" pitchFamily="34" charset="0"/>
                  <a:cs typeface="Arial" pitchFamily="34" charset="0"/>
                </a:rPr>
                <a:t>tersier</a:t>
              </a:r>
              <a:r>
                <a:rPr lang="en-US" sz="2000" b="1" dirty="0">
                  <a:latin typeface="Arial" pitchFamily="34" charset="0"/>
                  <a:cs typeface="Arial" pitchFamily="34" charset="0"/>
                </a:rPr>
                <a:t>).</a:t>
              </a:r>
            </a:p>
          </p:txBody>
        </p:sp>
      </p:grpSp>
      <p:sp>
        <p:nvSpPr>
          <p:cNvPr id="12" name="Rectangle 16"/>
          <p:cNvSpPr>
            <a:spLocks noChangeArrowheads="1"/>
          </p:cNvSpPr>
          <p:nvPr/>
        </p:nvSpPr>
        <p:spPr bwMode="auto">
          <a:xfrm>
            <a:off x="642910" y="4643446"/>
            <a:ext cx="79914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74625" indent="-174625" algn="just">
              <a:buFontTx/>
              <a:buChar char="-"/>
            </a:pPr>
            <a:r>
              <a:rPr lang="en-US" sz="2000" b="1" u="sng" dirty="0" err="1">
                <a:latin typeface="Arial" pitchFamily="34" charset="0"/>
                <a:cs typeface="Arial" pitchFamily="34" charset="0"/>
              </a:rPr>
              <a:t>Prasarana</a:t>
            </a:r>
            <a:r>
              <a:rPr lang="en-US" sz="2000" b="1" u="sng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;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perhubungan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komunikasi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pengairan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pasar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pendidikan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kesehatan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00034" y="785794"/>
            <a:ext cx="8110537" cy="3939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</a:pPr>
            <a:r>
              <a:rPr lang="en-US" sz="2000" b="1" dirty="0" err="1">
                <a:latin typeface="Arial" pitchFamily="34" charset="0"/>
                <a:cs typeface="Arial" pitchFamily="34" charset="0"/>
              </a:rPr>
              <a:t>Tahap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perkembangan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desa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berdasarkan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typologi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desa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:</a:t>
            </a:r>
          </a:p>
          <a:p>
            <a:pPr marL="342900" indent="-342900" algn="just">
              <a:spcBef>
                <a:spcPct val="50000"/>
              </a:spcBef>
              <a:buFontTx/>
              <a:buAutoNum type="arabicPeriod"/>
            </a:pPr>
            <a:r>
              <a:rPr lang="en-US" sz="2000" b="1" u="sng" dirty="0" err="1">
                <a:latin typeface="Arial" pitchFamily="34" charset="0"/>
                <a:cs typeface="Arial" pitchFamily="34" charset="0"/>
              </a:rPr>
              <a:t>Desa</a:t>
            </a:r>
            <a:r>
              <a:rPr lang="en-US" sz="2000" b="1" u="sng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u="sng" dirty="0" err="1">
                <a:latin typeface="Arial" pitchFamily="34" charset="0"/>
                <a:cs typeface="Arial" pitchFamily="34" charset="0"/>
              </a:rPr>
              <a:t>swadaya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: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peran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pemimpin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besar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potensi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belum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termanfaatkan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jenis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kuantitas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usaha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pembangunan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pd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bangunan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fisik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non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produktif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,</a:t>
            </a:r>
          </a:p>
          <a:p>
            <a:pPr marL="342900" indent="-342900" algn="just">
              <a:spcBef>
                <a:spcPct val="50000"/>
              </a:spcBef>
              <a:buFontTx/>
              <a:buAutoNum type="arabicPeriod"/>
            </a:pPr>
            <a:r>
              <a:rPr lang="en-US" sz="2000" b="1" u="sng" dirty="0" err="1">
                <a:latin typeface="Arial" pitchFamily="34" charset="0"/>
                <a:cs typeface="Arial" pitchFamily="34" charset="0"/>
              </a:rPr>
              <a:t>Desa</a:t>
            </a:r>
            <a:r>
              <a:rPr lang="en-US" sz="2000" b="1" u="sng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u="sng" dirty="0" err="1">
                <a:latin typeface="Arial" pitchFamily="34" charset="0"/>
                <a:cs typeface="Arial" pitchFamily="34" charset="0"/>
              </a:rPr>
              <a:t>swakarya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: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terdpt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rencana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pemb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yg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riil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pengambilan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keputusan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melalui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musyawarah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, &amp;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usaha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pemb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Merupakan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kehendak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bersama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,</a:t>
            </a:r>
          </a:p>
          <a:p>
            <a:pPr marL="342900" indent="-342900" algn="just">
              <a:spcBef>
                <a:spcPct val="50000"/>
              </a:spcBef>
              <a:buFontTx/>
              <a:buAutoNum type="arabicPeriod"/>
            </a:pPr>
            <a:r>
              <a:rPr lang="en-US" sz="2000" b="1" u="sng" dirty="0" err="1">
                <a:latin typeface="Arial" pitchFamily="34" charset="0"/>
                <a:cs typeface="Arial" pitchFamily="34" charset="0"/>
              </a:rPr>
              <a:t>Desa</a:t>
            </a:r>
            <a:r>
              <a:rPr lang="en-US" sz="2000" b="1" u="sng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u="sng" dirty="0" err="1">
                <a:latin typeface="Arial" pitchFamily="34" charset="0"/>
                <a:cs typeface="Arial" pitchFamily="34" charset="0"/>
              </a:rPr>
              <a:t>swasembada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: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Terdpt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keterampilan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dlm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pengunaan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potensi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pembangunan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terdpt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partisipasi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masyarakat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dlm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pembangunan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, &amp;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pembangunan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sesuai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dg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rencana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fungsinya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325</TotalTime>
  <Words>776</Words>
  <Application>Microsoft Office PowerPoint</Application>
  <PresentationFormat>On-screen Show (4:3)</PresentationFormat>
  <Paragraphs>93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Pola-Pola Kebudayaan  Masyarakat Pertanian </vt:lpstr>
      <vt:lpstr>Slide 3</vt:lpstr>
      <vt:lpstr>Slide 4</vt:lpstr>
      <vt:lpstr>Slide 5</vt:lpstr>
      <vt:lpstr>Slide 6</vt:lpstr>
      <vt:lpstr>Perbedaan Masyarakat Desa dan Kota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Serly</dc:creator>
  <cp:lastModifiedBy>Valued Acer Customer</cp:lastModifiedBy>
  <cp:revision>38</cp:revision>
  <dcterms:created xsi:type="dcterms:W3CDTF">2009-02-13T15:08:51Z</dcterms:created>
  <dcterms:modified xsi:type="dcterms:W3CDTF">2010-02-15T23:51:44Z</dcterms:modified>
</cp:coreProperties>
</file>