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31"/>
  </p:notes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C584E-B7EB-4C15-B732-C3E05BF5B1ED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687D58-04C0-4668-BE8D-BB05E4EFA17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87D58-04C0-4668-BE8D-BB05E4EFA17E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195486"/>
            <a:ext cx="1301512" cy="321849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800600" y="1428750"/>
            <a:ext cx="319029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Pancasila Menjadi</a:t>
            </a:r>
            <a:endParaRPr kumimoji="0" lang="id-ID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Ideologi Negara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>B. Menanya Alasan Diperlukannya Kajian</a:t>
            </a:r>
            <a:br>
              <a:rPr lang="fi-FI" sz="2400" dirty="0" smtClean="0"/>
            </a:br>
            <a:r>
              <a:rPr lang="en-US" sz="2400" dirty="0" err="1" smtClean="0"/>
              <a:t>Pancasila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Ideologi</a:t>
            </a:r>
            <a:r>
              <a:rPr lang="en-US" sz="2400" dirty="0" smtClean="0"/>
              <a:t> Negara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123951"/>
            <a:ext cx="8496944" cy="3680048"/>
          </a:xfrm>
        </p:spPr>
        <p:txBody>
          <a:bodyPr/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Warga</a:t>
            </a:r>
            <a:r>
              <a:rPr lang="en-US" b="1" dirty="0" smtClean="0"/>
              <a:t> Negara </a:t>
            </a:r>
            <a:r>
              <a:rPr lang="en-US" b="1" dirty="0" err="1" smtClean="0"/>
              <a:t>Memahami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Melaksanakan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endParaRPr lang="en-US" b="1" dirty="0" smtClean="0"/>
          </a:p>
          <a:p>
            <a:r>
              <a:rPr lang="en-US" b="1" dirty="0" err="1" smtClean="0"/>
              <a:t>Ideologi</a:t>
            </a:r>
            <a:r>
              <a:rPr lang="en-US" b="1" dirty="0" smtClean="0"/>
              <a:t> Negara.</a:t>
            </a:r>
          </a:p>
          <a:p>
            <a:endParaRPr lang="en-US" b="1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perlu</a:t>
            </a:r>
            <a:endParaRPr lang="en-US" dirty="0" smtClean="0"/>
          </a:p>
          <a:p>
            <a:r>
              <a:rPr lang="en-US" dirty="0" err="1" smtClean="0"/>
              <a:t>diidentifikasikan</a:t>
            </a:r>
            <a:r>
              <a:rPr lang="en-US" dirty="0" smtClean="0"/>
              <a:t> </a:t>
            </a:r>
            <a:r>
              <a:rPr lang="en-US" dirty="0" err="1" smtClean="0"/>
              <a:t>unsur-unsur</a:t>
            </a:r>
            <a:r>
              <a:rPr lang="en-US" dirty="0" smtClean="0"/>
              <a:t> yang </a:t>
            </a:r>
            <a:r>
              <a:rPr lang="en-US" dirty="0" err="1" smtClean="0"/>
              <a:t>memengaruhi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a.Unsur</a:t>
            </a:r>
            <a:r>
              <a:rPr lang="en-US" dirty="0" smtClean="0"/>
              <a:t> </a:t>
            </a:r>
            <a:r>
              <a:rPr lang="en-US" dirty="0" err="1" smtClean="0"/>
              <a:t>ateisme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Marxisme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komunisme</a:t>
            </a:r>
            <a:r>
              <a:rPr lang="en-US" dirty="0" smtClean="0"/>
              <a:t> </a:t>
            </a:r>
            <a:r>
              <a:rPr lang="sv-SE" dirty="0" smtClean="0"/>
              <a:t>bertentangan </a:t>
            </a:r>
            <a:r>
              <a:rPr lang="sv-SE" dirty="0" smtClean="0"/>
              <a:t>dengan </a:t>
            </a:r>
            <a:endParaRPr lang="sv-SE" dirty="0" smtClean="0"/>
          </a:p>
          <a:p>
            <a:r>
              <a:rPr lang="sv-SE" dirty="0" smtClean="0"/>
              <a:t>sila </a:t>
            </a:r>
            <a:r>
              <a:rPr lang="sv-SE" dirty="0" smtClean="0"/>
              <a:t>Ketuhanan Yang Maha Esa.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individualisme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liberalisme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gotong</a:t>
            </a:r>
            <a:r>
              <a:rPr lang="en-US" dirty="0" smtClean="0"/>
              <a:t> </a:t>
            </a:r>
            <a:r>
              <a:rPr lang="en-US" dirty="0" err="1" smtClean="0"/>
              <a:t>royong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Indonesia.</a:t>
            </a:r>
          </a:p>
          <a:p>
            <a:r>
              <a:rPr lang="en-US" dirty="0" err="1" smtClean="0"/>
              <a:t>c.Kapitalisme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kerakyatan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/>
              <a:t>2. </a:t>
            </a:r>
            <a:r>
              <a:rPr lang="en-US" sz="1800" dirty="0" err="1" smtClean="0"/>
              <a:t>Penyelenggara</a:t>
            </a:r>
            <a:r>
              <a:rPr lang="en-US" sz="1800" dirty="0" smtClean="0"/>
              <a:t> Negara </a:t>
            </a:r>
            <a:r>
              <a:rPr lang="en-US" sz="1800" dirty="0" err="1" smtClean="0"/>
              <a:t>Memahami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Melaksanakan</a:t>
            </a:r>
            <a:r>
              <a:rPr lang="en-US" sz="1800" dirty="0" smtClean="0"/>
              <a:t> </a:t>
            </a:r>
            <a:r>
              <a:rPr lang="en-US" sz="1800" dirty="0" err="1" smtClean="0"/>
              <a:t>Pancasila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Ideologi</a:t>
            </a:r>
            <a:r>
              <a:rPr lang="en-US" sz="1800" dirty="0" smtClean="0"/>
              <a:t> Negara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76400" y="1047750"/>
            <a:ext cx="7226424" cy="3886199"/>
          </a:xfrm>
        </p:spPr>
        <p:txBody>
          <a:bodyPr/>
          <a:lstStyle/>
          <a:p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bersih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berwibawa</a:t>
            </a:r>
            <a:endParaRPr lang="en-US" dirty="0" smtClean="0"/>
          </a:p>
          <a:p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en-US" dirty="0" smtClean="0"/>
              <a:t>. </a:t>
            </a:r>
            <a:r>
              <a:rPr lang="en-US" dirty="0" err="1" smtClean="0"/>
              <a:t>Magnis</a:t>
            </a:r>
            <a:r>
              <a:rPr lang="en-US" dirty="0" smtClean="0"/>
              <a:t> </a:t>
            </a:r>
            <a:r>
              <a:rPr lang="en-US" dirty="0" err="1" smtClean="0"/>
              <a:t>Suseno</a:t>
            </a:r>
            <a:r>
              <a:rPr lang="en-US" dirty="0" smtClean="0"/>
              <a:t> </a:t>
            </a:r>
            <a:r>
              <a:rPr lang="en-US" dirty="0" err="1" smtClean="0"/>
              <a:t>menegaskan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endParaRPr lang="en-US" dirty="0" smtClean="0"/>
          </a:p>
          <a:p>
            <a:r>
              <a:rPr lang="en-US" dirty="0" err="1" smtClean="0"/>
              <a:t>pelaksanakan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endParaRPr lang="en-US" dirty="0" smtClean="0"/>
          </a:p>
          <a:p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konstitusional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dijabarkan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konstitusional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Kesediaan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kekhasan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smtClean="0"/>
              <a:t>Indonesia,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menutup</a:t>
            </a:r>
            <a:r>
              <a:rPr lang="en-US" dirty="0" smtClean="0"/>
              <a:t> </a:t>
            </a:r>
            <a:r>
              <a:rPr lang="en-US" dirty="0" err="1" smtClean="0"/>
              <a:t>pintu</a:t>
            </a:r>
            <a:endParaRPr lang="en-US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 yang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menyeragamkan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gagasannya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00200" y="361950"/>
            <a:ext cx="7302624" cy="4781550"/>
          </a:xfrm>
        </p:spPr>
        <p:txBody>
          <a:bodyPr/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Aktualisasi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lima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sila-sila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28600" indent="-228600">
              <a:buAutoNum type="arabicParenBoth"/>
            </a:pP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Sila </a:t>
            </a: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Ketuhanan Yang Maha Esa dirumuskan untuk menjamin </a:t>
            </a: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tidak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diskriminasi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agama</a:t>
            </a:r>
          </a:p>
          <a:p>
            <a:pPr marL="228600" indent="-228600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n-NO" sz="1200" dirty="0" smtClean="0">
                <a:latin typeface="Times New Roman" pitchFamily="18" charset="0"/>
                <a:cs typeface="Times New Roman" pitchFamily="18" charset="0"/>
              </a:rPr>
              <a:t>menjamin </a:t>
            </a:r>
            <a:r>
              <a:rPr lang="nn-NO" sz="1200" dirty="0" smtClean="0">
                <a:latin typeface="Times New Roman" pitchFamily="18" charset="0"/>
                <a:cs typeface="Times New Roman" pitchFamily="18" charset="0"/>
              </a:rPr>
              <a:t>kebebasan beragama dan pluralisme ekspresi keagamaan.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(2)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Beradab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operasional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jaminan </a:t>
            </a: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pelaksanaan hak-hak asasi </a:t>
            </a: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 manusia </a:t>
            </a: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karena hal itu </a:t>
            </a: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merupakan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tolok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ukur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keberadaban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solidaritas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menegaskan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rasa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cinta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Indonesia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menutup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menolak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Indonesia,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membangun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timbal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sz="1200" dirty="0" smtClean="0">
                <a:latin typeface="Times New Roman" pitchFamily="18" charset="0"/>
                <a:cs typeface="Times New Roman" pitchFamily="18" charset="0"/>
              </a:rPr>
              <a:t>balik  </a:t>
            </a:r>
          </a:p>
          <a:p>
            <a:r>
              <a:rPr lang="sv-SE" sz="1200" dirty="0" smtClean="0">
                <a:latin typeface="Times New Roman" pitchFamily="18" charset="0"/>
                <a:cs typeface="Times New Roman" pitchFamily="18" charset="0"/>
              </a:rPr>
              <a:t>atas </a:t>
            </a:r>
            <a:r>
              <a:rPr lang="sv-SE" sz="1200" dirty="0" smtClean="0">
                <a:latin typeface="Times New Roman" pitchFamily="18" charset="0"/>
                <a:cs typeface="Times New Roman" pitchFamily="18" charset="0"/>
              </a:rPr>
              <a:t>dasar kesamaan kedudukan dan tekad untuk </a:t>
            </a:r>
            <a:r>
              <a:rPr lang="sv-SE" sz="1200" dirty="0" smtClean="0">
                <a:latin typeface="Times New Roman" pitchFamily="18" charset="0"/>
                <a:cs typeface="Times New Roman" pitchFamily="18" charset="0"/>
              </a:rPr>
              <a:t>menjalin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kerjasama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menjamin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kesejahteraan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martabat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Indonesia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(4) Sila Kerakyatan yang Dipimpin oleh Hikmat Kebijaksanaan </a:t>
            </a: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dalam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Permusyawaratan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Perwakilan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berarti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komitmen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wajib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disukseskan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(5)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Rakyat Indonesia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pengentasan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kemiskinan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diskriminasi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minoritas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kelompok-kelompok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lemah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dihapus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bumi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Indonesia 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1200" dirty="0" err="1" smtClean="0">
                <a:latin typeface="Times New Roman" pitchFamily="18" charset="0"/>
                <a:cs typeface="Times New Roman" pitchFamily="18" charset="0"/>
              </a:rPr>
              <a:t>Magnis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200" dirty="0" err="1" smtClean="0">
                <a:latin typeface="Times New Roman" pitchFamily="18" charset="0"/>
                <a:cs typeface="Times New Roman" pitchFamily="18" charset="0"/>
              </a:rPr>
              <a:t>Suseno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, 2011: 118--121).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1800" dirty="0" smtClean="0"/>
              <a:t>C. Menggali Sumber Historis, Sosiologis, Politis</a:t>
            </a:r>
            <a:br>
              <a:rPr lang="nb-NO" sz="1800" dirty="0" smtClean="0"/>
            </a:br>
            <a:r>
              <a:rPr lang="en-US" sz="1800" dirty="0" err="1" smtClean="0"/>
              <a:t>tentang</a:t>
            </a:r>
            <a:r>
              <a:rPr lang="en-US" sz="1800" dirty="0" smtClean="0"/>
              <a:t> </a:t>
            </a:r>
            <a:r>
              <a:rPr lang="en-US" sz="1800" dirty="0" err="1" smtClean="0"/>
              <a:t>Pancasila</a:t>
            </a:r>
            <a:r>
              <a:rPr lang="en-US" sz="1800" dirty="0" smtClean="0"/>
              <a:t>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Ideologi</a:t>
            </a:r>
            <a:r>
              <a:rPr lang="en-US" sz="1800" dirty="0" smtClean="0"/>
              <a:t> Negara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76400" y="895351"/>
            <a:ext cx="7226424" cy="3764632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historis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Ideologi</a:t>
            </a:r>
            <a:r>
              <a:rPr lang="en-US" b="1" dirty="0" smtClean="0"/>
              <a:t> Negara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ditelusuri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berkuasa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Indonesia: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endParaRPr lang="en-US" dirty="0" smtClean="0"/>
          </a:p>
          <a:p>
            <a:r>
              <a:rPr lang="en-US" dirty="0" err="1" smtClean="0"/>
              <a:t>Soekarno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Soekarno</a:t>
            </a:r>
            <a:r>
              <a:rPr lang="en-US" dirty="0" smtClean="0"/>
              <a:t>,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ditegaskan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sv-SE" dirty="0" smtClean="0"/>
              <a:t>pemersatu bangsa. Penegasan ini dikumandangkan oleh Soekarno dalam</a:t>
            </a:r>
          </a:p>
          <a:p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pidato</a:t>
            </a:r>
            <a:r>
              <a:rPr lang="en-US" dirty="0" smtClean="0"/>
              <a:t> </a:t>
            </a:r>
            <a:r>
              <a:rPr lang="en-US" dirty="0" err="1" smtClean="0"/>
              <a:t>politiknya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1945--1960.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seiring</a:t>
            </a:r>
            <a:endParaRPr lang="en-US" dirty="0" smtClean="0"/>
          </a:p>
          <a:p>
            <a:r>
              <a:rPr lang="pl-PL" dirty="0" smtClean="0"/>
              <a:t>dengan perjalanan waktu, pada kurun waktu 1960--1965, Soekarno lebih</a:t>
            </a:r>
          </a:p>
          <a:p>
            <a:r>
              <a:rPr lang="en-US" dirty="0" err="1" smtClean="0"/>
              <a:t>mementingkan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Nasakom</a:t>
            </a:r>
            <a:r>
              <a:rPr lang="en-US" dirty="0" smtClean="0"/>
              <a:t> (</a:t>
            </a:r>
            <a:r>
              <a:rPr lang="en-US" dirty="0" err="1" smtClean="0"/>
              <a:t>Nasionalisme</a:t>
            </a:r>
            <a:r>
              <a:rPr lang="en-US" dirty="0" smtClean="0"/>
              <a:t>, Agama,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Komunisme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05000" y="1047750"/>
            <a:ext cx="6997824" cy="3809999"/>
          </a:xfrm>
        </p:spPr>
        <p:txBody>
          <a:bodyPr/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Soeharto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Soeharto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dijadikan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asas tunggal bagi Organisasi Politik dan Organisasi Kemasyarakatan.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diawali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keluarnya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TAP MPR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No.II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/1978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pemasyarakatan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TAP MPR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Dilaksanakannya penataran P-4 bagi semua lapisan masyarakat.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Habibie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Habibie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menggantikan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Soeharto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mundur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21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Mei 1998,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desakan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Habibie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menghapus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penataran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P-4.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sekarang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resonansi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bergema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Habibie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disibukkan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politis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negeri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negeri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Di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samping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bertanggungjawab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sosialisasi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dibubarkan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Keppres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No. 27 </a:t>
            </a:r>
            <a:r>
              <a:rPr lang="es-ES" sz="12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 1999 </a:t>
            </a:r>
            <a:r>
              <a:rPr lang="es-ES" sz="12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200" dirty="0" err="1" smtClean="0">
                <a:latin typeface="Times New Roman" pitchFamily="18" charset="0"/>
                <a:cs typeface="Times New Roman" pitchFamily="18" charset="0"/>
              </a:rPr>
              <a:t>pencabutan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200" dirty="0" err="1" smtClean="0">
                <a:latin typeface="Times New Roman" pitchFamily="18" charset="0"/>
                <a:cs typeface="Times New Roman" pitchFamily="18" charset="0"/>
              </a:rPr>
              <a:t>Keppres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 No. 10 </a:t>
            </a:r>
            <a:r>
              <a:rPr lang="es-ES" sz="12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 1979 </a:t>
            </a:r>
            <a:r>
              <a:rPr lang="es-ES" sz="12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endParaRPr lang="es-E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Badan Pembinaan Pendidikan Pelaksanaan Pedoman Penghayatan dan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Pengamalan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(BP-7).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971551"/>
            <a:ext cx="6912768" cy="3688432"/>
          </a:xfrm>
        </p:spPr>
        <p:txBody>
          <a:bodyPr/>
          <a:lstStyle/>
          <a:p>
            <a:r>
              <a:rPr lang="it-IT" dirty="0" smtClean="0"/>
              <a:t>d. Pancasila sebagai Ideologi dalam masa pemerintahan presiden</a:t>
            </a:r>
          </a:p>
          <a:p>
            <a:r>
              <a:rPr lang="en-US" dirty="0" smtClean="0"/>
              <a:t>Abdurrahman Wahid.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Abdurrahman Wahid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endParaRPr lang="en-US" dirty="0" smtClean="0"/>
          </a:p>
          <a:p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penghapusan</a:t>
            </a:r>
            <a:r>
              <a:rPr lang="en-US" dirty="0" smtClean="0"/>
              <a:t> TAP NO.XXV/MPRS/1966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pelarangan</a:t>
            </a:r>
            <a:r>
              <a:rPr lang="en-US" dirty="0" smtClean="0"/>
              <a:t> PKI</a:t>
            </a:r>
          </a:p>
          <a:p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penyebarluasan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komunisme</a:t>
            </a:r>
            <a:r>
              <a:rPr lang="en-US" dirty="0" smtClean="0"/>
              <a:t>. Di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endParaRPr lang="en-US" dirty="0" smtClean="0"/>
          </a:p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endParaRPr lang="en-US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melemah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e.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Megawati.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endParaRPr lang="en-US" dirty="0" smtClean="0"/>
          </a:p>
          <a:p>
            <a:r>
              <a:rPr lang="sv-SE" dirty="0" smtClean="0"/>
              <a:t>formalitasnya dengan disahkannya Undang-Undang SISDIKNAS No. 20</a:t>
            </a:r>
          </a:p>
          <a:p>
            <a:r>
              <a:rPr lang="en-US" dirty="0" err="1" smtClean="0"/>
              <a:t>tahun</a:t>
            </a:r>
            <a:r>
              <a:rPr lang="en-US" dirty="0" smtClean="0"/>
              <a:t> 2003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mencantumkan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endParaRPr lang="en-US" dirty="0" smtClean="0"/>
          </a:p>
          <a:p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/>
              <a:t>f.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Susilo</a:t>
            </a:r>
            <a:endParaRPr lang="en-US" dirty="0" smtClean="0"/>
          </a:p>
          <a:p>
            <a:r>
              <a:rPr lang="en-US" dirty="0" err="1" smtClean="0"/>
              <a:t>Bambang</a:t>
            </a:r>
            <a:r>
              <a:rPr lang="en-US" dirty="0" smtClean="0"/>
              <a:t> </a:t>
            </a:r>
            <a:r>
              <a:rPr lang="en-US" dirty="0" err="1" smtClean="0"/>
              <a:t>Yudhoyono</a:t>
            </a:r>
            <a:r>
              <a:rPr lang="en-US" dirty="0" smtClean="0"/>
              <a:t> (SBY)</a:t>
            </a:r>
          </a:p>
          <a:p>
            <a:r>
              <a:rPr lang="en-US" dirty="0" err="1" smtClean="0"/>
              <a:t>Pemerintahan</a:t>
            </a:r>
            <a:r>
              <a:rPr lang="en-US" dirty="0" smtClean="0"/>
              <a:t> SBY yang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endParaRPr lang="en-US" dirty="0" smtClean="0"/>
          </a:p>
          <a:p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endParaRPr lang="en-US" dirty="0" smtClean="0"/>
          </a:p>
          <a:p>
            <a:r>
              <a:rPr lang="sv-SE" dirty="0" smtClean="0"/>
              <a:t>negara. Hal ini dapat dilihat dari belum adanya upaya untuk membentuk</a:t>
            </a:r>
          </a:p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mengawal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endParaRPr lang="en-US" dirty="0" smtClean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diamanatkan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Keppres</a:t>
            </a:r>
            <a:r>
              <a:rPr lang="en-US" dirty="0" smtClean="0"/>
              <a:t> No. 27 </a:t>
            </a:r>
            <a:r>
              <a:rPr lang="en-US" dirty="0" err="1" smtClean="0"/>
              <a:t>tahun</a:t>
            </a:r>
            <a:r>
              <a:rPr lang="en-US" dirty="0" smtClean="0"/>
              <a:t> 1999.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endParaRPr lang="en-US" dirty="0" smtClean="0"/>
          </a:p>
          <a:p>
            <a:r>
              <a:rPr lang="en-US" dirty="0" err="1" smtClean="0"/>
              <a:t>pertarungan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memperebutkan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meraih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endParaRPr lang="en-US" dirty="0" smtClean="0"/>
          </a:p>
          <a:p>
            <a:r>
              <a:rPr lang="en-US" dirty="0" err="1" smtClean="0"/>
              <a:t>sebanyak-banyaknya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2.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Sosiologis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Ideologi</a:t>
            </a:r>
            <a:r>
              <a:rPr lang="en-US" sz="2000" dirty="0" smtClean="0"/>
              <a:t> Negara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895350"/>
            <a:ext cx="6912768" cy="3764633"/>
          </a:xfrm>
        </p:spPr>
        <p:txBody>
          <a:bodyPr/>
          <a:lstStyle/>
          <a:p>
            <a:r>
              <a:rPr lang="it-IT" dirty="0" smtClean="0"/>
              <a:t>Pancasila sebagai ideologi negara berakar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sosiologis</a:t>
            </a:r>
            <a:r>
              <a:rPr lang="en-US" dirty="0" smtClean="0"/>
              <a:t> yang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Pancasilasebagai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endParaRPr lang="en-US" dirty="0" smtClean="0"/>
          </a:p>
          <a:p>
            <a:r>
              <a:rPr lang="en-US" dirty="0" err="1" smtClean="0"/>
              <a:t>beragama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Indonesia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gaib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Beradab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endParaRPr lang="en-US" dirty="0" smtClean="0"/>
          </a:p>
          <a:p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bersikap</a:t>
            </a:r>
            <a:endParaRPr lang="en-US" dirty="0" smtClean="0"/>
          </a:p>
          <a:p>
            <a:r>
              <a:rPr lang="en-US" dirty="0" err="1" smtClean="0"/>
              <a:t>sewenang-wenang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c.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Indonesia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solidaritas</a:t>
            </a:r>
            <a:r>
              <a:rPr lang="en-US" dirty="0" smtClean="0"/>
              <a:t>, rasa</a:t>
            </a:r>
          </a:p>
          <a:p>
            <a:r>
              <a:rPr lang="en-US" dirty="0" err="1" smtClean="0"/>
              <a:t>setia</a:t>
            </a:r>
            <a:r>
              <a:rPr lang="en-US" dirty="0" smtClean="0"/>
              <a:t> </a:t>
            </a:r>
            <a:r>
              <a:rPr lang="en-US" dirty="0" err="1" smtClean="0"/>
              <a:t>kawan</a:t>
            </a:r>
            <a:r>
              <a:rPr lang="en-US" dirty="0" smtClean="0"/>
              <a:t>, rasa </a:t>
            </a:r>
            <a:r>
              <a:rPr lang="en-US" dirty="0" err="1" smtClean="0"/>
              <a:t>cinta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air yang </a:t>
            </a:r>
            <a:r>
              <a:rPr lang="en-US" dirty="0" err="1" smtClean="0"/>
              <a:t>berwujud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mencintai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590550"/>
            <a:ext cx="6912768" cy="4069433"/>
          </a:xfrm>
        </p:spPr>
        <p:txBody>
          <a:bodyPr/>
          <a:lstStyle/>
          <a:p>
            <a:r>
              <a:rPr lang="fi-FI" dirty="0" smtClean="0"/>
              <a:t>d. Sila Kerakyatan yang Dipimpin oleh Hikmat Kebijaksanaan dalam</a:t>
            </a:r>
          </a:p>
          <a:p>
            <a:r>
              <a:rPr lang="en-US" dirty="0" err="1" smtClean="0"/>
              <a:t>Permusyawaratan</a:t>
            </a:r>
            <a:r>
              <a:rPr lang="en-US" dirty="0" smtClean="0"/>
              <a:t>/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endParaRPr lang="en-US" dirty="0" smtClean="0"/>
          </a:p>
          <a:p>
            <a:r>
              <a:rPr lang="sv-SE" dirty="0" smtClean="0"/>
              <a:t>pendapat orang lain, semangat musyawarah dalam mengambil keputusan</a:t>
            </a:r>
            <a:r>
              <a:rPr lang="sv-SE" dirty="0" smtClean="0"/>
              <a:t>.</a:t>
            </a:r>
          </a:p>
          <a:p>
            <a:endParaRPr lang="sv-SE" dirty="0" smtClean="0"/>
          </a:p>
          <a:p>
            <a:r>
              <a:rPr lang="en-US" dirty="0" smtClean="0"/>
              <a:t>e.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Rakyat Indonesia </a:t>
            </a:r>
            <a:r>
              <a:rPr lang="en-US" dirty="0" err="1" smtClean="0"/>
              <a:t>tercermin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endParaRPr lang="en-US" dirty="0" smtClean="0"/>
          </a:p>
          <a:p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,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menyolok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endParaRPr lang="en-US" dirty="0" smtClean="0"/>
          </a:p>
          <a:p>
            <a:r>
              <a:rPr lang="en-US" dirty="0" err="1" smtClean="0"/>
              <a:t>berlebihan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3.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Politis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Ideologi</a:t>
            </a:r>
            <a:r>
              <a:rPr lang="en-US" sz="2000" dirty="0" smtClean="0"/>
              <a:t> Negara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76400" y="1123951"/>
            <a:ext cx="7226424" cy="3536032"/>
          </a:xfrm>
        </p:spPr>
        <p:txBody>
          <a:bodyPr/>
          <a:lstStyle/>
          <a:p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diajak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endParaRPr lang="en-US" dirty="0" smtClean="0"/>
          </a:p>
          <a:p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endParaRPr lang="en-US" dirty="0" smtClean="0"/>
          </a:p>
          <a:p>
            <a:r>
              <a:rPr lang="en-US" dirty="0" err="1" smtClean="0"/>
              <a:t>toleransi</a:t>
            </a:r>
            <a:r>
              <a:rPr lang="en-US" dirty="0" smtClean="0"/>
              <a:t> </a:t>
            </a:r>
            <a:r>
              <a:rPr lang="en-US" dirty="0" err="1" smtClean="0"/>
              <a:t>antarumat</a:t>
            </a:r>
            <a:r>
              <a:rPr lang="en-US" dirty="0" smtClean="0"/>
              <a:t> </a:t>
            </a:r>
            <a:r>
              <a:rPr lang="en-US" dirty="0" err="1" smtClean="0"/>
              <a:t>beragama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Beradab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penghargaan</a:t>
            </a:r>
            <a:endParaRPr lang="en-US" dirty="0" smtClean="0"/>
          </a:p>
          <a:p>
            <a:r>
              <a:rPr lang="fi-FI" dirty="0" smtClean="0"/>
              <a:t>terhadap pelaksanaan Hak Asasi Manusia (HAM) di Indonesia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it-IT" dirty="0" smtClean="0"/>
              <a:t>c. Sila Persatuan Indonesia diwujudkan dalam mendahulukan kepentingan</a:t>
            </a:r>
          </a:p>
          <a:p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Konsep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Ideologi</a:t>
            </a:r>
            <a:r>
              <a:rPr lang="en-US" b="1" dirty="0" smtClean="0"/>
              <a:t> Negara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i="1" dirty="0" smtClean="0"/>
              <a:t>idea, yang </a:t>
            </a:r>
            <a:r>
              <a:rPr lang="en-US" i="1" dirty="0" err="1" smtClean="0"/>
              <a:t>artinya</a:t>
            </a:r>
            <a:r>
              <a:rPr lang="en-US" i="1" dirty="0" smtClean="0"/>
              <a:t> </a:t>
            </a:r>
            <a:r>
              <a:rPr lang="en-US" i="1" dirty="0" err="1" smtClean="0"/>
              <a:t>gagasan</a:t>
            </a:r>
            <a:r>
              <a:rPr lang="en-US" i="1" dirty="0" smtClean="0"/>
              <a:t>, </a:t>
            </a:r>
            <a:r>
              <a:rPr lang="en-US" i="1" dirty="0" err="1" smtClean="0"/>
              <a:t>konsep</a:t>
            </a:r>
            <a:r>
              <a:rPr lang="en-US" i="1" dirty="0" smtClean="0"/>
              <a:t>, </a:t>
            </a:r>
            <a:r>
              <a:rPr lang="en-US" i="1" dirty="0" err="1" smtClean="0"/>
              <a:t>pengertian</a:t>
            </a:r>
            <a:r>
              <a:rPr lang="en-US" i="1" dirty="0" smtClean="0"/>
              <a:t> </a:t>
            </a:r>
            <a:r>
              <a:rPr lang="en-US" i="1" dirty="0" err="1" smtClean="0"/>
              <a:t>dasar</a:t>
            </a:r>
            <a:r>
              <a:rPr lang="en-US" i="1" dirty="0" smtClean="0"/>
              <a:t>, </a:t>
            </a:r>
            <a:r>
              <a:rPr lang="en-US" i="1" dirty="0" err="1" smtClean="0"/>
              <a:t>cita-cita</a:t>
            </a:r>
            <a:r>
              <a:rPr lang="en-US" i="1" dirty="0" smtClean="0"/>
              <a:t>;</a:t>
            </a:r>
          </a:p>
          <a:p>
            <a:pPr algn="just"/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logos yang </a:t>
            </a:r>
            <a:r>
              <a:rPr lang="en-US" i="1" dirty="0" err="1" smtClean="0"/>
              <a:t>berarti</a:t>
            </a:r>
            <a:r>
              <a:rPr lang="en-US" i="1" dirty="0" smtClean="0"/>
              <a:t> </a:t>
            </a:r>
            <a:r>
              <a:rPr lang="en-US" i="1" dirty="0" err="1" smtClean="0"/>
              <a:t>ilmu</a:t>
            </a:r>
            <a:r>
              <a:rPr lang="en-US" i="1" dirty="0" smtClean="0"/>
              <a:t>. </a:t>
            </a:r>
            <a:r>
              <a:rPr lang="en-US" i="1" dirty="0" err="1" smtClean="0"/>
              <a:t>Ideologi</a:t>
            </a:r>
            <a:r>
              <a:rPr lang="en-US" i="1" dirty="0" smtClean="0"/>
              <a:t> </a:t>
            </a:r>
            <a:r>
              <a:rPr lang="en-US" i="1" dirty="0" err="1" smtClean="0"/>
              <a:t>secara</a:t>
            </a:r>
            <a:r>
              <a:rPr lang="en-US" i="1" dirty="0" smtClean="0"/>
              <a:t> </a:t>
            </a:r>
            <a:r>
              <a:rPr lang="en-US" i="1" dirty="0" err="1" smtClean="0"/>
              <a:t>etimologis</a:t>
            </a:r>
            <a:r>
              <a:rPr lang="en-US" i="1" dirty="0" smtClean="0"/>
              <a:t>, </a:t>
            </a:r>
            <a:r>
              <a:rPr lang="en-US" i="1" dirty="0" err="1" smtClean="0"/>
              <a:t>artinya</a:t>
            </a:r>
            <a:r>
              <a:rPr lang="en-US" i="1" dirty="0" smtClean="0"/>
              <a:t> </a:t>
            </a:r>
            <a:r>
              <a:rPr lang="en-US" i="1" dirty="0" err="1" smtClean="0"/>
              <a:t>ilmu</a:t>
            </a:r>
            <a:r>
              <a:rPr lang="en-US" i="1" dirty="0" smtClean="0"/>
              <a:t> </a:t>
            </a:r>
            <a:r>
              <a:rPr lang="en-US" i="1" dirty="0" err="1" smtClean="0"/>
              <a:t>tentang</a:t>
            </a:r>
            <a:r>
              <a:rPr lang="en-US" i="1" dirty="0" smtClean="0"/>
              <a:t> </a:t>
            </a:r>
            <a:r>
              <a:rPr lang="en-US" dirty="0" err="1" smtClean="0"/>
              <a:t>ide-ide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the science of ideas),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ajaran</a:t>
            </a:r>
            <a:r>
              <a:rPr lang="en-US" i="1" dirty="0" smtClean="0"/>
              <a:t> </a:t>
            </a:r>
            <a:r>
              <a:rPr lang="en-US" i="1" dirty="0" err="1" smtClean="0"/>
              <a:t>tentang</a:t>
            </a:r>
            <a:r>
              <a:rPr lang="en-US" i="1" dirty="0" smtClean="0"/>
              <a:t> </a:t>
            </a:r>
            <a:r>
              <a:rPr lang="en-US" i="1" dirty="0" err="1" smtClean="0"/>
              <a:t>pengertian</a:t>
            </a:r>
            <a:r>
              <a:rPr lang="en-US" i="1" dirty="0" smtClean="0"/>
              <a:t> </a:t>
            </a:r>
            <a:r>
              <a:rPr lang="en-US" i="1" dirty="0" err="1" smtClean="0"/>
              <a:t>dasar</a:t>
            </a:r>
            <a:r>
              <a:rPr lang="en-US" i="1" dirty="0" smtClean="0"/>
              <a:t> (</a:t>
            </a:r>
            <a:r>
              <a:rPr lang="en-US" i="1" dirty="0" err="1" smtClean="0"/>
              <a:t>Kaelan</a:t>
            </a:r>
            <a:r>
              <a:rPr lang="en-US" i="1" dirty="0" smtClean="0"/>
              <a:t>, </a:t>
            </a:r>
            <a:r>
              <a:rPr lang="en-US" dirty="0" smtClean="0"/>
              <a:t>2013</a:t>
            </a:r>
            <a:r>
              <a:rPr lang="en-US" dirty="0" smtClean="0"/>
              <a:t>: 60--61</a:t>
            </a:r>
            <a:r>
              <a:rPr lang="en-US" dirty="0" smtClean="0"/>
              <a:t>). </a:t>
            </a:r>
            <a:r>
              <a:rPr lang="sv-SE" dirty="0" smtClean="0"/>
              <a:t>Dalam </a:t>
            </a:r>
            <a:r>
              <a:rPr lang="sv-SE" dirty="0" smtClean="0"/>
              <a:t>Kamus Besar Bahasa Indonesia, ideologi didefinisikan </a:t>
            </a:r>
            <a:r>
              <a:rPr lang="sv-SE" dirty="0" smtClean="0"/>
              <a:t>sebagai 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bersistem</a:t>
            </a:r>
            <a:r>
              <a:rPr lang="en-US" dirty="0" smtClean="0"/>
              <a:t> yang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endParaRPr lang="en-US" dirty="0" smtClean="0"/>
          </a:p>
          <a:p>
            <a:pPr algn="just"/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endParaRPr lang="en-US" dirty="0" smtClean="0"/>
          </a:p>
          <a:p>
            <a:pPr algn="just"/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.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paham</a:t>
            </a:r>
            <a:r>
              <a:rPr lang="en-US" dirty="0" smtClean="0"/>
              <a:t>, </a:t>
            </a:r>
            <a:r>
              <a:rPr lang="en-US" dirty="0" err="1" smtClean="0"/>
              <a:t>teori</a:t>
            </a:r>
            <a:r>
              <a:rPr lang="en-US" dirty="0" smtClean="0"/>
              <a:t>,</a:t>
            </a:r>
          </a:p>
          <a:p>
            <a:pPr algn="just"/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program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(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 Indonesia</a:t>
            </a:r>
            <a:r>
              <a:rPr lang="en-US" dirty="0" smtClean="0"/>
              <a:t>, 2008: 517).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90594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fi-FI" dirty="0" smtClean="0"/>
              <a:t>d. Sila Kerakyatan yang Dipimpin oleh Hikmat Kebijaksanaan dalam</a:t>
            </a:r>
          </a:p>
          <a:p>
            <a:r>
              <a:rPr lang="en-US" dirty="0" err="1" smtClean="0"/>
              <a:t>Permusyawaratan</a:t>
            </a:r>
            <a:r>
              <a:rPr lang="en-US" dirty="0" smtClean="0"/>
              <a:t>/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mendahulukan</a:t>
            </a:r>
            <a:endParaRPr lang="en-US" dirty="0" smtClean="0"/>
          </a:p>
          <a:p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voting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e.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Rakyat Indonesia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menyalahgunakan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(</a:t>
            </a:r>
            <a:r>
              <a:rPr lang="en-US" i="1" dirty="0" smtClean="0"/>
              <a:t>abuse of power) </a:t>
            </a:r>
            <a:r>
              <a:rPr lang="en-US" i="1" dirty="0" err="1" smtClean="0"/>
              <a:t>untuk</a:t>
            </a:r>
            <a:endParaRPr lang="en-US" i="1" dirty="0" smtClean="0"/>
          </a:p>
          <a:p>
            <a:r>
              <a:rPr lang="en-US" dirty="0" err="1" smtClean="0"/>
              <a:t>memperkaya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itulah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pemicu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D. </a:t>
            </a:r>
            <a:r>
              <a:rPr lang="en-US" sz="2000" dirty="0" err="1" smtClean="0"/>
              <a:t>Membangun</a:t>
            </a:r>
            <a:r>
              <a:rPr lang="en-US" sz="2000" dirty="0" smtClean="0"/>
              <a:t> </a:t>
            </a:r>
            <a:r>
              <a:rPr lang="en-US" sz="2000" dirty="0" err="1" smtClean="0"/>
              <a:t>Argumen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Dinamika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Tantangan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Ideologi</a:t>
            </a:r>
            <a:r>
              <a:rPr lang="en-US" sz="2000" dirty="0" smtClean="0"/>
              <a:t> Negara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76351"/>
            <a:ext cx="8496944" cy="3527648"/>
          </a:xfrm>
        </p:spPr>
        <p:txBody>
          <a:bodyPr/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Argumen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Dinamika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Ideologi</a:t>
            </a:r>
            <a:r>
              <a:rPr lang="en-US" b="1" dirty="0" smtClean="0"/>
              <a:t> Negara</a:t>
            </a:r>
          </a:p>
          <a:p>
            <a:pPr algn="just"/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pasang</a:t>
            </a:r>
            <a:r>
              <a:rPr lang="en-US" dirty="0" smtClean="0"/>
              <a:t> </a:t>
            </a:r>
            <a:r>
              <a:rPr lang="en-US" dirty="0" err="1" smtClean="0"/>
              <a:t>surut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Soekarno</a:t>
            </a:r>
            <a:r>
              <a:rPr lang="en-US" dirty="0" smtClean="0"/>
              <a:t>;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Soekarno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endParaRPr lang="en-US" dirty="0" smtClean="0"/>
          </a:p>
          <a:p>
            <a:pPr algn="just"/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perumus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penggali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endParaRPr lang="en-US" dirty="0" smtClean="0"/>
          </a:p>
          <a:p>
            <a:pPr algn="just"/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Soekarno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,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pasang</a:t>
            </a:r>
            <a:r>
              <a:rPr lang="en-US" dirty="0" smtClean="0"/>
              <a:t> </a:t>
            </a:r>
            <a:r>
              <a:rPr lang="en-US" dirty="0" err="1" smtClean="0"/>
              <a:t>surut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dicampur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endParaRPr lang="en-US" dirty="0" smtClean="0"/>
          </a:p>
          <a:p>
            <a:pPr algn="just"/>
            <a:r>
              <a:rPr lang="en-US" dirty="0" err="1" smtClean="0"/>
              <a:t>komunisme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Nasakom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/>
              <a:t>2. </a:t>
            </a:r>
            <a:r>
              <a:rPr lang="en-US" sz="1600" dirty="0" err="1" smtClean="0"/>
              <a:t>Argumen</a:t>
            </a:r>
            <a:r>
              <a:rPr lang="en-US" sz="1600" dirty="0" smtClean="0"/>
              <a:t> </a:t>
            </a:r>
            <a:r>
              <a:rPr lang="en-US" sz="1600" dirty="0" err="1" smtClean="0"/>
              <a:t>tentang</a:t>
            </a:r>
            <a:r>
              <a:rPr lang="en-US" sz="1600" dirty="0" smtClean="0"/>
              <a:t> </a:t>
            </a:r>
            <a:r>
              <a:rPr lang="en-US" sz="1600" dirty="0" err="1" smtClean="0"/>
              <a:t>Tantangan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Ideologi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Negara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76400" y="1047750"/>
            <a:ext cx="7226424" cy="3962400"/>
          </a:xfrm>
        </p:spPr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endParaRPr lang="en-US" dirty="0" smtClean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Unsur-unsur</a:t>
            </a:r>
            <a:r>
              <a:rPr lang="en-US" dirty="0" smtClean="0"/>
              <a:t> yang </a:t>
            </a:r>
            <a:r>
              <a:rPr lang="en-US" dirty="0" err="1" smtClean="0"/>
              <a:t>memengaruhi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endParaRPr lang="en-US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internal. </a:t>
            </a:r>
            <a:r>
              <a:rPr lang="en-US" dirty="0" err="1" smtClean="0"/>
              <a:t>Adapun</a:t>
            </a:r>
            <a:endParaRPr lang="en-US" dirty="0" smtClean="0"/>
          </a:p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  <a:endParaRPr lang="en-US" dirty="0" smtClean="0"/>
          </a:p>
          <a:p>
            <a:pPr marL="342900" indent="-342900">
              <a:buAutoNum type="alphaLcPeriod"/>
            </a:pPr>
            <a:r>
              <a:rPr lang="en-US" dirty="0" err="1" smtClean="0"/>
              <a:t>Pertarungan</a:t>
            </a:r>
            <a:r>
              <a:rPr lang="en-US" dirty="0" smtClean="0"/>
              <a:t> </a:t>
            </a:r>
            <a:r>
              <a:rPr lang="en-US" dirty="0" err="1" smtClean="0"/>
              <a:t>ideologis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i="1" dirty="0" smtClean="0"/>
              <a:t>super power </a:t>
            </a:r>
            <a:r>
              <a:rPr lang="en-US" i="1" dirty="0" err="1" smtClean="0"/>
              <a:t>antara</a:t>
            </a:r>
            <a:r>
              <a:rPr lang="en-US" i="1" dirty="0" smtClean="0"/>
              <a:t> </a:t>
            </a:r>
            <a:r>
              <a:rPr lang="en-US" i="1" dirty="0" err="1" smtClean="0"/>
              <a:t>Amerika</a:t>
            </a:r>
            <a:r>
              <a:rPr lang="en-US" i="1" dirty="0" smtClean="0"/>
              <a:t> </a:t>
            </a:r>
            <a:endParaRPr lang="en-US" i="1" dirty="0" smtClean="0"/>
          </a:p>
          <a:p>
            <a:pPr marL="342900" indent="-342900"/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Uni</a:t>
            </a:r>
            <a:r>
              <a:rPr lang="en-US" dirty="0" smtClean="0"/>
              <a:t> Soviet </a:t>
            </a:r>
            <a:r>
              <a:rPr lang="en-US" dirty="0" err="1" smtClean="0"/>
              <a:t>antara</a:t>
            </a:r>
            <a:r>
              <a:rPr lang="en-US" dirty="0" smtClean="0"/>
              <a:t> 1945 </a:t>
            </a:r>
            <a:r>
              <a:rPr lang="en-US" dirty="0" err="1" smtClean="0"/>
              <a:t>sampai</a:t>
            </a:r>
            <a:r>
              <a:rPr lang="en-US" dirty="0" smtClean="0"/>
              <a:t> 1990 yang </a:t>
            </a:r>
            <a:r>
              <a:rPr lang="en-US" dirty="0" err="1" smtClean="0"/>
              <a:t>berakhir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bubarnya</a:t>
            </a:r>
            <a:r>
              <a:rPr lang="en-US" dirty="0" smtClean="0"/>
              <a:t> </a:t>
            </a:r>
          </a:p>
          <a:p>
            <a:pPr marL="342900" indent="-342900"/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smtClean="0"/>
              <a:t>Soviet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satu-satunya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i="1" dirty="0" smtClean="0"/>
              <a:t>super </a:t>
            </a:r>
            <a:r>
              <a:rPr lang="en-US" i="1" dirty="0" smtClean="0"/>
              <a:t>power</a:t>
            </a:r>
            <a:r>
              <a:rPr lang="en-US" i="1" dirty="0" smtClean="0"/>
              <a:t>.</a:t>
            </a:r>
            <a:endParaRPr lang="en-US" i="1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Menguatnya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global yang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masuknya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informasi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c.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pertambahan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masif</a:t>
            </a:r>
            <a:r>
              <a:rPr lang="en-US" dirty="0" smtClean="0"/>
              <a:t>.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konkritnya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banjir</a:t>
            </a:r>
            <a:r>
              <a:rPr lang="en-US" dirty="0" smtClean="0"/>
              <a:t>, </a:t>
            </a:r>
            <a:endParaRPr lang="en-US" dirty="0" smtClean="0"/>
          </a:p>
          <a:p>
            <a:r>
              <a:rPr lang="en-US" dirty="0" err="1" smtClean="0"/>
              <a:t>kebakaran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438150"/>
            <a:ext cx="6912768" cy="4495799"/>
          </a:xfrm>
        </p:spPr>
        <p:txBody>
          <a:bodyPr/>
          <a:lstStyle/>
          <a:p>
            <a:r>
              <a:rPr lang="en-US" b="1" dirty="0" smtClean="0"/>
              <a:t>E. </a:t>
            </a:r>
            <a:r>
              <a:rPr lang="en-US" b="1" dirty="0" err="1" smtClean="0"/>
              <a:t>Mendeskripsikan</a:t>
            </a:r>
            <a:r>
              <a:rPr lang="en-US" b="1" dirty="0" smtClean="0"/>
              <a:t> </a:t>
            </a:r>
            <a:r>
              <a:rPr lang="en-US" b="1" dirty="0" err="1" smtClean="0"/>
              <a:t>Esensi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Urgensi</a:t>
            </a:r>
            <a:endParaRPr lang="en-US" b="1" dirty="0" smtClean="0"/>
          </a:p>
          <a:p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Ideologi</a:t>
            </a:r>
            <a:r>
              <a:rPr lang="en-US" b="1" dirty="0" smtClean="0"/>
              <a:t> Negara</a:t>
            </a:r>
          </a:p>
          <a:p>
            <a:endParaRPr lang="en-US" b="1" dirty="0" smtClean="0"/>
          </a:p>
          <a:p>
            <a:pPr marL="342900" indent="-342900">
              <a:buAutoNum type="arabicPeriod"/>
            </a:pPr>
            <a:r>
              <a:rPr lang="en-US" b="1" dirty="0" err="1" smtClean="0"/>
              <a:t>Hakikat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Ideologi</a:t>
            </a:r>
            <a:r>
              <a:rPr lang="en-US" b="1" dirty="0" smtClean="0"/>
              <a:t> Negara</a:t>
            </a:r>
          </a:p>
          <a:p>
            <a:r>
              <a:rPr lang="en-US" sz="1200" dirty="0" err="1" smtClean="0"/>
              <a:t>Pada</a:t>
            </a:r>
            <a:r>
              <a:rPr lang="en-US" sz="1200" dirty="0" smtClean="0"/>
              <a:t> </a:t>
            </a:r>
            <a:r>
              <a:rPr lang="en-US" sz="1200" dirty="0" err="1" smtClean="0"/>
              <a:t>bagian</a:t>
            </a:r>
            <a:r>
              <a:rPr lang="en-US" sz="1200" dirty="0" smtClean="0"/>
              <a:t> </a:t>
            </a:r>
            <a:r>
              <a:rPr lang="en-US" sz="1200" dirty="0" err="1" smtClean="0"/>
              <a:t>ini</a:t>
            </a:r>
            <a:r>
              <a:rPr lang="en-US" sz="1200" dirty="0" smtClean="0"/>
              <a:t>, </a:t>
            </a:r>
            <a:r>
              <a:rPr lang="en-US" sz="1200" dirty="0" err="1" smtClean="0"/>
              <a:t>akan</a:t>
            </a:r>
            <a:r>
              <a:rPr lang="en-US" sz="1200" dirty="0" smtClean="0"/>
              <a:t> </a:t>
            </a:r>
            <a:r>
              <a:rPr lang="en-US" sz="1200" dirty="0" err="1" smtClean="0"/>
              <a:t>di</a:t>
            </a:r>
            <a:r>
              <a:rPr lang="en-US" sz="1200" dirty="0" smtClean="0"/>
              <a:t> </a:t>
            </a:r>
            <a:r>
              <a:rPr lang="en-US" sz="1200" dirty="0" err="1" smtClean="0"/>
              <a:t>pahami</a:t>
            </a:r>
            <a:r>
              <a:rPr lang="en-US" sz="1200" dirty="0" smtClean="0"/>
              <a:t> </a:t>
            </a:r>
            <a:r>
              <a:rPr lang="en-US" sz="1200" dirty="0" err="1" smtClean="0"/>
              <a:t>hakikat</a:t>
            </a:r>
            <a:r>
              <a:rPr lang="en-US" sz="1200" dirty="0" smtClean="0"/>
              <a:t> </a:t>
            </a:r>
            <a:r>
              <a:rPr lang="en-US" sz="1200" dirty="0" err="1" smtClean="0"/>
              <a:t>Pancasila</a:t>
            </a:r>
            <a:r>
              <a:rPr lang="en-US" sz="1200" dirty="0" smtClean="0"/>
              <a:t> </a:t>
            </a:r>
            <a:r>
              <a:rPr lang="en-US" sz="1200" dirty="0" err="1" smtClean="0"/>
              <a:t>sebagai</a:t>
            </a:r>
            <a:r>
              <a:rPr lang="en-US" sz="1200" dirty="0" smtClean="0"/>
              <a:t> </a:t>
            </a:r>
            <a:r>
              <a:rPr lang="en-US" sz="1200" dirty="0" err="1" smtClean="0"/>
              <a:t>ideologi</a:t>
            </a:r>
            <a:r>
              <a:rPr lang="en-US" sz="1200" dirty="0" smtClean="0"/>
              <a:t> </a:t>
            </a:r>
            <a:r>
              <a:rPr lang="en-US" sz="1200" dirty="0" err="1" smtClean="0"/>
              <a:t>negara</a:t>
            </a:r>
            <a:endParaRPr lang="en-US" sz="1200" dirty="0" smtClean="0"/>
          </a:p>
          <a:p>
            <a:r>
              <a:rPr lang="it-IT" sz="1200" dirty="0" smtClean="0"/>
              <a:t>memiliki tiga dimensi sebagai berikut:</a:t>
            </a:r>
          </a:p>
          <a:p>
            <a:pPr marL="228600" indent="-228600" algn="just">
              <a:buAutoNum type="alphaLcPeriod"/>
            </a:pPr>
            <a:r>
              <a:rPr lang="en-US" sz="1200" dirty="0" err="1" smtClean="0"/>
              <a:t>Dimensi</a:t>
            </a:r>
            <a:r>
              <a:rPr lang="en-US" sz="1200" dirty="0" smtClean="0"/>
              <a:t> </a:t>
            </a:r>
            <a:r>
              <a:rPr lang="en-US" sz="1200" dirty="0" err="1" smtClean="0"/>
              <a:t>realitas</a:t>
            </a:r>
            <a:r>
              <a:rPr lang="en-US" sz="1200" dirty="0" smtClean="0"/>
              <a:t>; </a:t>
            </a:r>
            <a:r>
              <a:rPr lang="en-US" sz="1200" dirty="0" err="1" smtClean="0"/>
              <a:t>mengandung</a:t>
            </a:r>
            <a:r>
              <a:rPr lang="en-US" sz="1200" dirty="0" smtClean="0"/>
              <a:t> </a:t>
            </a:r>
            <a:r>
              <a:rPr lang="en-US" sz="1200" dirty="0" err="1" smtClean="0"/>
              <a:t>makna</a:t>
            </a:r>
            <a:r>
              <a:rPr lang="en-US" sz="1200" dirty="0" smtClean="0"/>
              <a:t> </a:t>
            </a:r>
            <a:r>
              <a:rPr lang="en-US" sz="1200" dirty="0" err="1" smtClean="0"/>
              <a:t>bahwa</a:t>
            </a:r>
            <a:r>
              <a:rPr lang="en-US" sz="1200" dirty="0" smtClean="0"/>
              <a:t> </a:t>
            </a:r>
            <a:r>
              <a:rPr lang="en-US" sz="1200" dirty="0" err="1" smtClean="0"/>
              <a:t>nilai-nilai</a:t>
            </a:r>
            <a:r>
              <a:rPr lang="en-US" sz="1200" dirty="0" smtClean="0"/>
              <a:t> </a:t>
            </a:r>
            <a:r>
              <a:rPr lang="en-US" sz="1200" dirty="0" err="1" smtClean="0"/>
              <a:t>dasar</a:t>
            </a:r>
            <a:r>
              <a:rPr lang="en-US" sz="1200" dirty="0" smtClean="0"/>
              <a:t> </a:t>
            </a:r>
            <a:r>
              <a:rPr lang="en-US" sz="1200" dirty="0" smtClean="0"/>
              <a:t>yang </a:t>
            </a:r>
            <a:r>
              <a:rPr lang="en-US" sz="1200" dirty="0" err="1" smtClean="0"/>
              <a:t>terkandung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endParaRPr lang="en-US" sz="1200" dirty="0" smtClean="0"/>
          </a:p>
          <a:p>
            <a:pPr marL="228600" indent="-228600" algn="just"/>
            <a:r>
              <a:rPr lang="en-US" sz="1200" dirty="0" err="1" smtClean="0"/>
              <a:t>dirinya</a:t>
            </a:r>
            <a:r>
              <a:rPr lang="en-US" sz="1200" dirty="0" smtClean="0"/>
              <a:t> </a:t>
            </a:r>
            <a:r>
              <a:rPr lang="en-US" sz="1200" dirty="0" err="1" smtClean="0"/>
              <a:t>bersumber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nilai-nilai</a:t>
            </a:r>
            <a:r>
              <a:rPr lang="en-US" sz="1200" dirty="0" smtClean="0"/>
              <a:t> real yang </a:t>
            </a:r>
            <a:r>
              <a:rPr lang="en-US" sz="1200" dirty="0" err="1" smtClean="0"/>
              <a:t>hidup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dirty="0" err="1" smtClean="0"/>
              <a:t>masyarakatnya</a:t>
            </a:r>
            <a:r>
              <a:rPr lang="en-US" sz="1200" dirty="0" smtClean="0"/>
              <a:t>. Hal </a:t>
            </a:r>
            <a:r>
              <a:rPr lang="en-US" sz="1200" dirty="0" err="1" smtClean="0"/>
              <a:t>ini</a:t>
            </a:r>
            <a:r>
              <a:rPr lang="en-US" sz="1200" dirty="0" smtClean="0"/>
              <a:t> </a:t>
            </a:r>
            <a:endParaRPr lang="en-US" sz="1200" dirty="0" smtClean="0"/>
          </a:p>
          <a:p>
            <a:pPr marL="228600" indent="-228600" algn="just"/>
            <a:r>
              <a:rPr lang="en-US" sz="1200" dirty="0" err="1" smtClean="0"/>
              <a:t>mengandung</a:t>
            </a:r>
            <a:r>
              <a:rPr lang="en-US" sz="1200" dirty="0" smtClean="0"/>
              <a:t> </a:t>
            </a:r>
            <a:r>
              <a:rPr lang="en-US" sz="1200" dirty="0" err="1" smtClean="0"/>
              <a:t>arti</a:t>
            </a:r>
            <a:r>
              <a:rPr lang="en-US" sz="1200" dirty="0" smtClean="0"/>
              <a:t> </a:t>
            </a:r>
            <a:r>
              <a:rPr lang="en-US" sz="1200" dirty="0" err="1" smtClean="0"/>
              <a:t>bahwa</a:t>
            </a:r>
            <a:r>
              <a:rPr lang="en-US" sz="1200" dirty="0" smtClean="0"/>
              <a:t> </a:t>
            </a:r>
            <a:r>
              <a:rPr lang="en-US" sz="1200" dirty="0" err="1" smtClean="0"/>
              <a:t>nilai-nilai</a:t>
            </a:r>
            <a:r>
              <a:rPr lang="en-US" sz="1200" dirty="0" smtClean="0"/>
              <a:t> </a:t>
            </a:r>
            <a:r>
              <a:rPr lang="en-US" sz="1200" dirty="0" err="1" smtClean="0"/>
              <a:t>Pancasila</a:t>
            </a:r>
            <a:r>
              <a:rPr lang="en-US" sz="1200" dirty="0" smtClean="0"/>
              <a:t> </a:t>
            </a:r>
            <a:r>
              <a:rPr lang="en-US" sz="1200" dirty="0" err="1" smtClean="0"/>
              <a:t>bersumber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nilai-nilai</a:t>
            </a:r>
            <a:r>
              <a:rPr lang="en-US" sz="1200" dirty="0" smtClean="0"/>
              <a:t> </a:t>
            </a:r>
            <a:r>
              <a:rPr lang="en-US" sz="1200" dirty="0" err="1" smtClean="0"/>
              <a:t>kehidupan</a:t>
            </a:r>
            <a:r>
              <a:rPr lang="en-US" sz="1200" dirty="0" smtClean="0"/>
              <a:t> </a:t>
            </a:r>
            <a:r>
              <a:rPr lang="en-US" sz="1200" dirty="0" err="1" smtClean="0"/>
              <a:t>bangsa</a:t>
            </a:r>
            <a:endParaRPr lang="en-US" sz="1200" dirty="0" smtClean="0"/>
          </a:p>
          <a:p>
            <a:pPr marL="228600" indent="-228600" algn="just"/>
            <a:r>
              <a:rPr lang="en-US" sz="1200" dirty="0" smtClean="0"/>
              <a:t>Indonesia</a:t>
            </a:r>
            <a:r>
              <a:rPr lang="en-US" sz="1200" dirty="0" smtClean="0"/>
              <a:t> </a:t>
            </a:r>
            <a:r>
              <a:rPr lang="en-US" sz="1200" dirty="0" err="1" smtClean="0"/>
              <a:t>sekaligus</a:t>
            </a:r>
            <a:r>
              <a:rPr lang="en-US" sz="1200" dirty="0" smtClean="0"/>
              <a:t> </a:t>
            </a:r>
            <a:r>
              <a:rPr lang="en-US" sz="1200" dirty="0" err="1" smtClean="0"/>
              <a:t>juga</a:t>
            </a:r>
            <a:r>
              <a:rPr lang="en-US" sz="1200" dirty="0" smtClean="0"/>
              <a:t> </a:t>
            </a:r>
            <a:r>
              <a:rPr lang="en-US" sz="1200" dirty="0" err="1" smtClean="0"/>
              <a:t>berarti</a:t>
            </a:r>
            <a:r>
              <a:rPr lang="en-US" sz="1200" dirty="0" smtClean="0"/>
              <a:t> </a:t>
            </a:r>
            <a:r>
              <a:rPr lang="en-US" sz="1200" dirty="0" err="1" smtClean="0"/>
              <a:t>bahwa</a:t>
            </a:r>
            <a:r>
              <a:rPr lang="en-US" sz="1200" dirty="0" smtClean="0"/>
              <a:t> </a:t>
            </a:r>
            <a:r>
              <a:rPr lang="en-US" sz="1200" dirty="0" err="1" smtClean="0"/>
              <a:t>nilai-nilai</a:t>
            </a:r>
            <a:r>
              <a:rPr lang="en-US" sz="1200" dirty="0" smtClean="0"/>
              <a:t> </a:t>
            </a:r>
            <a:r>
              <a:rPr lang="en-US" sz="1200" dirty="0" err="1" smtClean="0"/>
              <a:t>Pancasila</a:t>
            </a:r>
            <a:r>
              <a:rPr lang="en-US" sz="1200" dirty="0" smtClean="0"/>
              <a:t> </a:t>
            </a:r>
            <a:r>
              <a:rPr lang="en-US" sz="1200" dirty="0" err="1" smtClean="0"/>
              <a:t>harus</a:t>
            </a:r>
            <a:r>
              <a:rPr lang="en-US" sz="1200" dirty="0" smtClean="0"/>
              <a:t> </a:t>
            </a:r>
            <a:r>
              <a:rPr lang="en-US" sz="1200" dirty="0" err="1" smtClean="0"/>
              <a:t>dijabarkan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</a:p>
          <a:p>
            <a:pPr marL="228600" indent="-228600" algn="just"/>
            <a:r>
              <a:rPr lang="en-US" sz="1200" dirty="0" err="1" smtClean="0"/>
              <a:t>kehidupan</a:t>
            </a:r>
            <a:r>
              <a:rPr lang="en-US" sz="1200" dirty="0" smtClean="0"/>
              <a:t> </a:t>
            </a:r>
            <a:r>
              <a:rPr lang="en-US" sz="1200" dirty="0" err="1" smtClean="0"/>
              <a:t>nyata</a:t>
            </a:r>
            <a:r>
              <a:rPr lang="en-US" sz="1200" dirty="0" smtClean="0"/>
              <a:t> </a:t>
            </a:r>
            <a:r>
              <a:rPr lang="en-US" sz="1200" dirty="0" err="1" smtClean="0"/>
              <a:t>sehari-hari</a:t>
            </a:r>
            <a:r>
              <a:rPr lang="en-US" sz="1200" dirty="0" smtClean="0"/>
              <a:t> </a:t>
            </a:r>
            <a:r>
              <a:rPr lang="en-US" sz="1200" dirty="0" err="1" smtClean="0"/>
              <a:t>baik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dirty="0" err="1" smtClean="0"/>
              <a:t>kaitannya</a:t>
            </a:r>
            <a:r>
              <a:rPr lang="en-US" sz="1200" dirty="0" smtClean="0"/>
              <a:t> </a:t>
            </a:r>
            <a:r>
              <a:rPr lang="en-US" sz="1200" dirty="0" err="1" smtClean="0"/>
              <a:t>dengan</a:t>
            </a:r>
            <a:r>
              <a:rPr lang="en-US" sz="1200" dirty="0" smtClean="0"/>
              <a:t> </a:t>
            </a:r>
            <a:r>
              <a:rPr lang="en-US" sz="1200" dirty="0" err="1" smtClean="0"/>
              <a:t>kehidupan</a:t>
            </a:r>
            <a:r>
              <a:rPr lang="en-US" sz="1200" dirty="0" smtClean="0"/>
              <a:t> </a:t>
            </a:r>
            <a:r>
              <a:rPr lang="en-US" sz="1200" dirty="0" err="1" smtClean="0"/>
              <a:t>bermasyarakat</a:t>
            </a:r>
            <a:r>
              <a:rPr lang="en-US" sz="1200" dirty="0" smtClean="0"/>
              <a:t> </a:t>
            </a:r>
            <a:endParaRPr lang="en-US" sz="1200" dirty="0" smtClean="0"/>
          </a:p>
          <a:p>
            <a:pPr marL="228600" indent="-228600" algn="just"/>
            <a:r>
              <a:rPr lang="en-US" sz="1200" dirty="0" err="1" smtClean="0"/>
              <a:t>maupun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dirty="0" err="1" smtClean="0"/>
              <a:t>segala</a:t>
            </a:r>
            <a:r>
              <a:rPr lang="en-US" sz="1200" dirty="0" smtClean="0"/>
              <a:t> </a:t>
            </a:r>
            <a:r>
              <a:rPr lang="en-US" sz="1200" dirty="0" err="1" smtClean="0"/>
              <a:t>aspek</a:t>
            </a:r>
            <a:r>
              <a:rPr lang="en-US" sz="1200" dirty="0" smtClean="0"/>
              <a:t> </a:t>
            </a:r>
            <a:r>
              <a:rPr lang="en-US" sz="1200" dirty="0" err="1" smtClean="0"/>
              <a:t>penyelenggaraan</a:t>
            </a:r>
            <a:r>
              <a:rPr lang="en-US" sz="1200" dirty="0" smtClean="0"/>
              <a:t> </a:t>
            </a:r>
            <a:r>
              <a:rPr lang="en-US" sz="1200" dirty="0" err="1" smtClean="0"/>
              <a:t>negara</a:t>
            </a:r>
            <a:r>
              <a:rPr lang="en-US" sz="1200" dirty="0" smtClean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438151"/>
            <a:ext cx="6912768" cy="4221832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idealitas</a:t>
            </a:r>
            <a:r>
              <a:rPr lang="en-US" dirty="0" smtClean="0"/>
              <a:t>;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, </a:t>
            </a:r>
            <a:r>
              <a:rPr lang="en-US" dirty="0" err="1" smtClean="0"/>
              <a:t>berbangsa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endParaRPr lang="en-US" dirty="0" smtClean="0"/>
          </a:p>
          <a:p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optimisme</a:t>
            </a:r>
            <a:endParaRPr lang="en-US" dirty="0" smtClean="0"/>
          </a:p>
          <a:p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menggugah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c.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fleksibilitas</a:t>
            </a:r>
            <a:r>
              <a:rPr lang="en-US" dirty="0" smtClean="0"/>
              <a:t>;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relevansi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merangsang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pemikiran-pemikiran</a:t>
            </a:r>
            <a:endParaRPr lang="en-US" dirty="0" smtClean="0"/>
          </a:p>
          <a:p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endParaRPr lang="en-US" dirty="0" smtClean="0"/>
          </a:p>
          <a:p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endParaRPr lang="en-US" dirty="0" smtClean="0"/>
          </a:p>
          <a:p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internal yang </a:t>
            </a:r>
            <a:r>
              <a:rPr lang="en-US" dirty="0" err="1" smtClean="0"/>
              <a:t>mengundang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merangsang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meyakininya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endParaRPr lang="en-US" dirty="0" smtClean="0"/>
          </a:p>
          <a:p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khawatir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(</a:t>
            </a:r>
            <a:r>
              <a:rPr lang="en-US" dirty="0" err="1" smtClean="0"/>
              <a:t>Alfian</a:t>
            </a:r>
            <a:r>
              <a:rPr lang="en-US" dirty="0" smtClean="0"/>
              <a:t>,</a:t>
            </a:r>
          </a:p>
          <a:p>
            <a:r>
              <a:rPr lang="en-US" dirty="0" smtClean="0"/>
              <a:t>1991: 192 – 195).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1600" dirty="0" smtClean="0"/>
              <a:t>2. Urgensi Pancasila sebagai Ideologi Negara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895350"/>
            <a:ext cx="6912768" cy="3764633"/>
          </a:xfrm>
        </p:spPr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legal formal,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endParaRPr lang="en-US" dirty="0" smtClean="0"/>
          </a:p>
          <a:p>
            <a:r>
              <a:rPr lang="en-US" dirty="0" err="1" smtClean="0"/>
              <a:t>hadir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endParaRPr lang="en-US" dirty="0" smtClean="0"/>
          </a:p>
          <a:p>
            <a:r>
              <a:rPr lang="en-US" dirty="0" err="1" smtClean="0"/>
              <a:t>konkret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a.Ideologi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penuntun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endParaRPr lang="en-US" dirty="0" smtClean="0"/>
          </a:p>
          <a:p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preskripsi</a:t>
            </a:r>
            <a:r>
              <a:rPr lang="en-US" dirty="0" smtClean="0"/>
              <a:t> moral. </a:t>
            </a:r>
            <a:r>
              <a:rPr lang="en-US" dirty="0" err="1" smtClean="0"/>
              <a:t>Contohnya</a:t>
            </a:r>
            <a:r>
              <a:rPr lang="en-US" dirty="0" smtClean="0"/>
              <a:t>,</a:t>
            </a:r>
          </a:p>
          <a:p>
            <a:r>
              <a:rPr lang="nn-NO" dirty="0" smtClean="0"/>
              <a:t>kasus narkoba yang merebak di kalangan generasi muda menunjukkan</a:t>
            </a:r>
          </a:p>
          <a:p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preskripsi</a:t>
            </a:r>
            <a:r>
              <a:rPr lang="en-US" dirty="0" smtClean="0"/>
              <a:t> moral </a:t>
            </a:r>
            <a:r>
              <a:rPr lang="en-US" dirty="0" err="1" smtClean="0"/>
              <a:t>ideologis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disadari</a:t>
            </a:r>
            <a:r>
              <a:rPr lang="en-US" dirty="0" smtClean="0"/>
              <a:t> </a:t>
            </a:r>
            <a:r>
              <a:rPr lang="en-US" dirty="0" err="1" smtClean="0"/>
              <a:t>kehadirannya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 </a:t>
            </a:r>
            <a:r>
              <a:rPr lang="en-US" dirty="0" err="1" smtClean="0"/>
              <a:t>penuntun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persuasif</a:t>
            </a:r>
            <a:r>
              <a:rPr lang="en-US" dirty="0" smtClean="0"/>
              <a:t>, </a:t>
            </a:r>
            <a:r>
              <a:rPr lang="en-US" dirty="0" err="1" smtClean="0"/>
              <a:t>imbauan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penjabaran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endParaRPr lang="en-US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76351"/>
            <a:ext cx="6909320" cy="2057399"/>
          </a:xfrm>
        </p:spPr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penolakan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endParaRPr lang="en-US" dirty="0" smtClean="0"/>
          </a:p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sila-sila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,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terorisme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pemaksaan</a:t>
            </a:r>
            <a:r>
              <a:rPr lang="en-US" dirty="0" smtClean="0"/>
              <a:t> </a:t>
            </a:r>
            <a:r>
              <a:rPr lang="en-US" dirty="0" err="1" smtClean="0"/>
              <a:t>kehendak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endParaRPr lang="en-US" dirty="0" smtClean="0"/>
          </a:p>
          <a:p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toleransi</a:t>
            </a:r>
            <a:r>
              <a:rPr lang="en-US" dirty="0" smtClean="0"/>
              <a:t> </a:t>
            </a:r>
            <a:r>
              <a:rPr lang="en-US" dirty="0" err="1" smtClean="0"/>
              <a:t>berkeyakinan</a:t>
            </a:r>
            <a:r>
              <a:rPr lang="en-US" dirty="0" smtClean="0"/>
              <a:t>,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/>
              <a:t>F. </a:t>
            </a:r>
            <a:r>
              <a:rPr lang="en-US" sz="1600" dirty="0" err="1" smtClean="0"/>
              <a:t>Rangkuman</a:t>
            </a:r>
            <a:r>
              <a:rPr lang="en-US" sz="1600" dirty="0" smtClean="0"/>
              <a:t> </a:t>
            </a:r>
            <a:r>
              <a:rPr lang="en-US" sz="1600" dirty="0" err="1" smtClean="0"/>
              <a:t>tentang</a:t>
            </a:r>
            <a:r>
              <a:rPr lang="en-US" sz="1600" dirty="0" smtClean="0"/>
              <a:t> </a:t>
            </a:r>
            <a:r>
              <a:rPr lang="en-US" sz="1600" dirty="0" err="1" smtClean="0"/>
              <a:t>Pengertian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Pentingnya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Ideologi</a:t>
            </a:r>
            <a:r>
              <a:rPr lang="en-US" sz="1600" dirty="0" smtClean="0"/>
              <a:t> Negara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047751"/>
            <a:ext cx="6912768" cy="2285999"/>
          </a:xfrm>
        </p:spPr>
        <p:txBody>
          <a:bodyPr/>
          <a:lstStyle/>
          <a:p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penuntun</a:t>
            </a:r>
            <a:r>
              <a:rPr lang="en-US" dirty="0" smtClean="0"/>
              <a:t> moral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, </a:t>
            </a:r>
            <a:r>
              <a:rPr lang="en-US" dirty="0" err="1" smtClean="0"/>
              <a:t>berbangsa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narkoba</a:t>
            </a:r>
            <a:r>
              <a:rPr lang="en-US" dirty="0" smtClean="0"/>
              <a:t>, </a:t>
            </a:r>
            <a:r>
              <a:rPr lang="en-US" dirty="0" err="1" smtClean="0"/>
              <a:t>terorisme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dicegah</a:t>
            </a:r>
            <a:r>
              <a:rPr lang="en-US" dirty="0" smtClean="0"/>
              <a:t>. Di </a:t>
            </a:r>
          </a:p>
          <a:p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hakikatnya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 </a:t>
            </a:r>
            <a:r>
              <a:rPr lang="en-US" dirty="0" err="1" smtClean="0"/>
              <a:t>realitas</a:t>
            </a:r>
            <a:r>
              <a:rPr lang="en-US" dirty="0" smtClean="0"/>
              <a:t>, </a:t>
            </a:r>
            <a:r>
              <a:rPr lang="es-ES" dirty="0" err="1" smtClean="0"/>
              <a:t>idealitas</a:t>
            </a:r>
            <a:r>
              <a:rPr lang="es-ES" dirty="0" smtClean="0"/>
              <a:t>, dan </a:t>
            </a:r>
            <a:r>
              <a:rPr lang="es-ES" dirty="0" err="1" smtClean="0"/>
              <a:t>fleksibilitas</a:t>
            </a:r>
            <a:r>
              <a:rPr lang="es-ES" dirty="0" smtClean="0"/>
              <a:t> yang </a:t>
            </a:r>
            <a:r>
              <a:rPr lang="es-ES" dirty="0" err="1" smtClean="0"/>
              <a:t>memuat</a:t>
            </a:r>
            <a:r>
              <a:rPr lang="es-ES" dirty="0" smtClean="0"/>
              <a:t> </a:t>
            </a:r>
            <a:r>
              <a:rPr lang="es-ES" dirty="0" err="1" smtClean="0"/>
              <a:t>nilai-nilai</a:t>
            </a:r>
            <a:r>
              <a:rPr lang="es-ES" dirty="0" smtClean="0"/>
              <a:t> </a:t>
            </a:r>
            <a:r>
              <a:rPr lang="es-ES" dirty="0" err="1" smtClean="0"/>
              <a:t>dasar</a:t>
            </a:r>
            <a:r>
              <a:rPr lang="es-ES" dirty="0" smtClean="0"/>
              <a:t>, </a:t>
            </a:r>
          </a:p>
          <a:p>
            <a:r>
              <a:rPr lang="es-ES" dirty="0" smtClean="0"/>
              <a:t>cita-cita, dan </a:t>
            </a:r>
            <a:r>
              <a:rPr lang="en-US" dirty="0" err="1" smtClean="0"/>
              <a:t>keterbukaan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akademis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/>
              <a:t>G. </a:t>
            </a:r>
            <a:r>
              <a:rPr lang="en-US" sz="1600" dirty="0" err="1" smtClean="0"/>
              <a:t>Tugas</a:t>
            </a:r>
            <a:r>
              <a:rPr lang="en-US" sz="1600" dirty="0" smtClean="0"/>
              <a:t> </a:t>
            </a:r>
            <a:r>
              <a:rPr lang="en-US" sz="1600" dirty="0" err="1" smtClean="0"/>
              <a:t>BelajarLanjut</a:t>
            </a:r>
            <a:r>
              <a:rPr lang="en-US" sz="1600" dirty="0" smtClean="0"/>
              <a:t>: </a:t>
            </a:r>
            <a:r>
              <a:rPr lang="en-US" sz="1600" dirty="0" err="1" smtClean="0"/>
              <a:t>Projek</a:t>
            </a:r>
            <a:r>
              <a:rPr lang="en-US" sz="1600" dirty="0" smtClean="0"/>
              <a:t> </a:t>
            </a:r>
            <a:r>
              <a:rPr lang="en-US" sz="1600" dirty="0" err="1" smtClean="0"/>
              <a:t>Belajar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Ideologi</a:t>
            </a:r>
            <a:r>
              <a:rPr lang="en-US" sz="1600" dirty="0" smtClean="0"/>
              <a:t> Negara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76350"/>
            <a:ext cx="8496944" cy="3527649"/>
          </a:xfrm>
        </p:spPr>
        <p:txBody>
          <a:bodyPr/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dipersilakan</a:t>
            </a:r>
            <a:endParaRPr lang="en-US" dirty="0" smtClean="0"/>
          </a:p>
          <a:p>
            <a:r>
              <a:rPr lang="it-IT" dirty="0" smtClean="0"/>
              <a:t>untuk mencari informasi dari berbagai sumber tentang</a:t>
            </a:r>
            <a:r>
              <a:rPr lang="it-IT" dirty="0" smtClean="0"/>
              <a:t>:</a:t>
            </a:r>
          </a:p>
          <a:p>
            <a:endParaRPr lang="it-IT" dirty="0" smtClean="0"/>
          </a:p>
          <a:p>
            <a:r>
              <a:rPr lang="en-US" dirty="0" smtClean="0"/>
              <a:t>1.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kuhusnya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, </a:t>
            </a:r>
            <a:r>
              <a:rPr lang="en-US" dirty="0" err="1" smtClean="0"/>
              <a:t>berikan</a:t>
            </a:r>
            <a:endParaRPr lang="en-US" dirty="0" smtClean="0"/>
          </a:p>
          <a:p>
            <a:r>
              <a:rPr lang="en-US" dirty="0" err="1" smtClean="0"/>
              <a:t>argumen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narkoba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mengancam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terorisme</a:t>
            </a:r>
            <a:r>
              <a:rPr lang="en-US" dirty="0" smtClean="0"/>
              <a:t> yang </a:t>
            </a:r>
            <a:r>
              <a:rPr lang="en-US" dirty="0" err="1" smtClean="0"/>
              <a:t>mengancam</a:t>
            </a:r>
            <a:r>
              <a:rPr lang="en-US" dirty="0" smtClean="0"/>
              <a:t> </a:t>
            </a:r>
            <a:r>
              <a:rPr lang="en-US" dirty="0" err="1" smtClean="0"/>
              <a:t>eksitensi</a:t>
            </a:r>
            <a:endParaRPr lang="en-US" dirty="0" smtClean="0"/>
          </a:p>
          <a:p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endParaRPr lang="en-US" dirty="0" smtClean="0"/>
          </a:p>
          <a:p>
            <a:r>
              <a:rPr lang="en-US" dirty="0" smtClean="0"/>
              <a:t>5.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yang </a:t>
            </a:r>
            <a:r>
              <a:rPr lang="en-US" dirty="0" err="1" smtClean="0"/>
              <a:t>mengancam</a:t>
            </a:r>
            <a:endParaRPr lang="en-US" dirty="0" smtClean="0"/>
          </a:p>
          <a:p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676400" y="1047750"/>
            <a:ext cx="7315200" cy="3809999"/>
          </a:xfrm>
        </p:spPr>
        <p:txBody>
          <a:bodyPr/>
          <a:lstStyle/>
          <a:p>
            <a:pPr algn="just"/>
            <a:r>
              <a:rPr lang="en-US" dirty="0" smtClean="0"/>
              <a:t>Jorge </a:t>
            </a:r>
            <a:r>
              <a:rPr lang="en-US" dirty="0" err="1" smtClean="0"/>
              <a:t>Larrain</a:t>
            </a:r>
            <a:r>
              <a:rPr lang="en-US" dirty="0" smtClean="0"/>
              <a:t> </a:t>
            </a:r>
            <a:r>
              <a:rPr lang="en-US" dirty="0" err="1" smtClean="0"/>
              <a:t>menegaskan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hubungannya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</a:t>
            </a:r>
            <a:r>
              <a:rPr lang="en-US" dirty="0" err="1" smtClean="0"/>
              <a:t>pembebasan</a:t>
            </a:r>
            <a:r>
              <a:rPr lang="en-US" dirty="0" smtClean="0"/>
              <a:t> </a:t>
            </a:r>
            <a:r>
              <a:rPr lang="en-US" dirty="0" err="1" smtClean="0"/>
              <a:t>borjuis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belenggu</a:t>
            </a:r>
            <a:r>
              <a:rPr lang="en-US" dirty="0" smtClean="0"/>
              <a:t> </a:t>
            </a:r>
            <a:r>
              <a:rPr lang="en-US" dirty="0" err="1" smtClean="0"/>
              <a:t>feodal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de-DE" dirty="0" smtClean="0"/>
              <a:t>pemikiran </a:t>
            </a:r>
            <a:r>
              <a:rPr lang="de-DE" dirty="0" smtClean="0"/>
              <a:t>modern baru yang kritis. Niccolo Machiavelli (1460--1520</a:t>
            </a:r>
            <a:r>
              <a:rPr lang="de-DE" dirty="0" smtClean="0"/>
              <a:t>) 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pelopor</a:t>
            </a:r>
            <a:r>
              <a:rPr lang="en-US" dirty="0" smtClean="0"/>
              <a:t> </a:t>
            </a:r>
            <a:endParaRPr lang="en-US" dirty="0" smtClean="0"/>
          </a:p>
          <a:p>
            <a:pPr algn="just"/>
            <a:r>
              <a:rPr lang="en-US" dirty="0" smtClean="0"/>
              <a:t>yang </a:t>
            </a:r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sv-SE" dirty="0" smtClean="0"/>
              <a:t>berkaitan </a:t>
            </a:r>
            <a:r>
              <a:rPr lang="sv-SE" dirty="0" smtClean="0"/>
              <a:t>dengan fenomena </a:t>
            </a:r>
            <a:endParaRPr lang="sv-SE" dirty="0" smtClean="0"/>
          </a:p>
          <a:p>
            <a:pPr algn="just"/>
            <a:r>
              <a:rPr lang="sv-SE" dirty="0" smtClean="0"/>
              <a:t>ideologi</a:t>
            </a:r>
            <a:r>
              <a:rPr lang="sv-SE" dirty="0" smtClean="0"/>
              <a:t>. Machiavelli mengamati praktik </a:t>
            </a:r>
            <a:r>
              <a:rPr lang="sv-SE" dirty="0" smtClean="0"/>
              <a:t>politik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pangeran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mengamati</a:t>
            </a:r>
            <a:r>
              <a:rPr lang="en-US" dirty="0" smtClean="0"/>
              <a:t> pula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smtClean="0"/>
              <a:t>“</a:t>
            </a:r>
          </a:p>
          <a:p>
            <a:pPr algn="just"/>
            <a:r>
              <a:rPr lang="en-US" i="1" dirty="0" smtClean="0"/>
              <a:t>Ideology</a:t>
            </a:r>
            <a:r>
              <a:rPr lang="en-US" i="1" dirty="0" smtClean="0"/>
              <a:t>” </a:t>
            </a:r>
            <a:r>
              <a:rPr lang="en-US" i="1" dirty="0" err="1" smtClean="0"/>
              <a:t>sama</a:t>
            </a:r>
            <a:r>
              <a:rPr lang="en-US" i="1" dirty="0" smtClean="0"/>
              <a:t> </a:t>
            </a:r>
            <a:r>
              <a:rPr lang="en-US" i="1" dirty="0" err="1" smtClean="0"/>
              <a:t>sekali</a:t>
            </a:r>
            <a:r>
              <a:rPr lang="en-US" i="1" dirty="0" smtClean="0"/>
              <a:t>. </a:t>
            </a:r>
            <a:r>
              <a:rPr lang="en-US" i="1" dirty="0" err="1" smtClean="0"/>
              <a:t>Ada</a:t>
            </a:r>
            <a:r>
              <a:rPr lang="en-US" i="1" dirty="0" smtClean="0"/>
              <a:t> </a:t>
            </a:r>
            <a:r>
              <a:rPr lang="en-US" i="1" dirty="0" err="1" smtClean="0"/>
              <a:t>tiga</a:t>
            </a:r>
            <a:r>
              <a:rPr lang="en-US" i="1" dirty="0" smtClean="0"/>
              <a:t> </a:t>
            </a:r>
            <a:r>
              <a:rPr lang="en-US" i="1" dirty="0" err="1" smtClean="0"/>
              <a:t>aspek</a:t>
            </a:r>
            <a:r>
              <a:rPr lang="en-US" i="1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yang </a:t>
            </a:r>
            <a:r>
              <a:rPr lang="en-US" dirty="0" err="1" smtClean="0"/>
              <a:t>dibahas</a:t>
            </a:r>
            <a:r>
              <a:rPr lang="en-US" dirty="0" smtClean="0"/>
              <a:t> Machiavelli, </a:t>
            </a:r>
            <a:r>
              <a:rPr lang="en-US" dirty="0" err="1" smtClean="0"/>
              <a:t>yaitu</a:t>
            </a:r>
            <a:r>
              <a:rPr lang="en-US" dirty="0" smtClean="0"/>
              <a:t> agama, </a:t>
            </a:r>
            <a:r>
              <a:rPr lang="en-US" dirty="0" err="1" smtClean="0"/>
              <a:t>kekuasaan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dominasi</a:t>
            </a:r>
            <a:r>
              <a:rPr lang="en-US" dirty="0" smtClean="0"/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910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047750"/>
            <a:ext cx="6912768" cy="3809999"/>
          </a:xfrm>
        </p:spPr>
        <p:txBody>
          <a:bodyPr/>
          <a:lstStyle/>
          <a:p>
            <a:pPr algn="just"/>
            <a:r>
              <a:rPr lang="en-US" dirty="0" err="1" smtClean="0"/>
              <a:t>Selanjutnya</a:t>
            </a:r>
            <a:r>
              <a:rPr lang="en-US" dirty="0" smtClean="0"/>
              <a:t>,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pemikir</a:t>
            </a:r>
            <a:r>
              <a:rPr lang="en-US" dirty="0" smtClean="0"/>
              <a:t> Indonesia</a:t>
            </a:r>
          </a:p>
          <a:p>
            <a:pPr algn="just"/>
            <a:r>
              <a:rPr lang="nb-NO" dirty="0" smtClean="0"/>
              <a:t>yang mendefinisikan ideologi sebagai berikut.</a:t>
            </a:r>
          </a:p>
          <a:p>
            <a:pPr algn="just"/>
            <a:r>
              <a:rPr lang="en-US" dirty="0" smtClean="0"/>
              <a:t>a. </a:t>
            </a:r>
            <a:r>
              <a:rPr lang="en-US" dirty="0" err="1" smtClean="0"/>
              <a:t>Sastrapratedja</a:t>
            </a:r>
            <a:r>
              <a:rPr lang="en-US" dirty="0" smtClean="0"/>
              <a:t> </a:t>
            </a:r>
            <a:r>
              <a:rPr lang="en-US" dirty="0" smtClean="0"/>
              <a:t>(2001: 43): ”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sv-SE" dirty="0" smtClean="0"/>
              <a:t>gagasan/pemikiran </a:t>
            </a:r>
            <a:r>
              <a:rPr lang="sv-SE" dirty="0" smtClean="0"/>
              <a:t>yang berorientasi pada tindakan dan </a:t>
            </a:r>
            <a:r>
              <a:rPr lang="sv-SE" dirty="0" smtClean="0"/>
              <a:t>diorganisir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endParaRPr lang="en-US" dirty="0" smtClean="0"/>
          </a:p>
          <a:p>
            <a:pPr algn="just"/>
            <a:r>
              <a:rPr lang="en-US" dirty="0" err="1" smtClean="0"/>
              <a:t>teratur</a:t>
            </a:r>
            <a:r>
              <a:rPr lang="en-US" dirty="0" smtClean="0"/>
              <a:t>”.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b. </a:t>
            </a:r>
            <a:r>
              <a:rPr lang="en-US" dirty="0" err="1" smtClean="0"/>
              <a:t>Soerjanto</a:t>
            </a:r>
            <a:r>
              <a:rPr lang="en-US" dirty="0" smtClean="0"/>
              <a:t> (1991: 47): “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refleksi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berkat</a:t>
            </a:r>
            <a:endParaRPr lang="en-US" dirty="0" smtClean="0"/>
          </a:p>
          <a:p>
            <a:pPr algn="just"/>
            <a:r>
              <a:rPr lang="en-US" dirty="0" err="1" smtClean="0"/>
              <a:t>kemampuannya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kehidupannya</a:t>
            </a:r>
            <a:r>
              <a:rPr lang="en-US" dirty="0" smtClean="0"/>
              <a:t>”.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c. </a:t>
            </a:r>
            <a:r>
              <a:rPr lang="en-US" dirty="0" err="1" smtClean="0"/>
              <a:t>Mubyarto</a:t>
            </a:r>
            <a:r>
              <a:rPr lang="en-US" dirty="0" smtClean="0"/>
              <a:t> (1991: 239): ”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doktrin</a:t>
            </a:r>
            <a:r>
              <a:rPr lang="en-US" dirty="0" smtClean="0"/>
              <a:t>,</a:t>
            </a:r>
          </a:p>
          <a:p>
            <a:pPr algn="just"/>
            <a:r>
              <a:rPr lang="en-US" dirty="0" err="1" smtClean="0"/>
              <a:t>kepercayaan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simbol-simbol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endParaRPr lang="en-US" dirty="0" smtClean="0"/>
          </a:p>
          <a:p>
            <a:pPr algn="just"/>
            <a:r>
              <a:rPr lang="en-US" dirty="0" err="1" smtClean="0"/>
              <a:t>bangsa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pegangan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514351"/>
            <a:ext cx="6912768" cy="4145632"/>
          </a:xfrm>
        </p:spPr>
        <p:txBody>
          <a:bodyPr/>
          <a:lstStyle/>
          <a:p>
            <a:pPr algn="just"/>
            <a:r>
              <a:rPr lang="en-US" dirty="0" err="1" smtClean="0"/>
              <a:t>Selanjutnya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ketahui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endParaRPr lang="en-US" dirty="0" smtClean="0"/>
          </a:p>
          <a:p>
            <a:pPr algn="just"/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yang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tokoh-tokoh</a:t>
            </a:r>
            <a:r>
              <a:rPr lang="en-US" dirty="0" smtClean="0"/>
              <a:t> </a:t>
            </a:r>
            <a:r>
              <a:rPr lang="en-US" dirty="0" err="1" smtClean="0"/>
              <a:t>pemikir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endParaRPr lang="en-US" dirty="0" smtClean="0"/>
          </a:p>
          <a:p>
            <a:pPr algn="just"/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marL="342900" indent="-342900" algn="just">
              <a:buAutoNum type="alphaLcPeriod"/>
            </a:pPr>
            <a:r>
              <a:rPr lang="en-US" dirty="0" smtClean="0"/>
              <a:t>Martin </a:t>
            </a:r>
            <a:r>
              <a:rPr lang="en-US" dirty="0" err="1" smtClean="0"/>
              <a:t>Seliger</a:t>
            </a:r>
            <a:r>
              <a:rPr lang="en-US" dirty="0" smtClean="0"/>
              <a:t>: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endParaRPr lang="en-US" dirty="0" smtClean="0"/>
          </a:p>
          <a:p>
            <a:pPr marL="342900" indent="-342900" algn="just"/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penolakan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diungkapkan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endParaRPr lang="en-US" dirty="0" smtClean="0"/>
          </a:p>
          <a:p>
            <a:pPr marL="342900" indent="-342900" algn="just"/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bernilai</a:t>
            </a:r>
            <a:r>
              <a:rPr lang="en-US" dirty="0" smtClean="0"/>
              <a:t> yang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dasar-dasar</a:t>
            </a:r>
            <a:r>
              <a:rPr lang="en-US" dirty="0" smtClean="0"/>
              <a:t> </a:t>
            </a:r>
            <a:endParaRPr lang="en-US" dirty="0" smtClean="0"/>
          </a:p>
          <a:p>
            <a:pPr marL="342900" indent="-342900" algn="just"/>
            <a:r>
              <a:rPr lang="en-US" dirty="0" err="1" smtClean="0"/>
              <a:t>permanen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nb-NO" dirty="0" smtClean="0"/>
              <a:t>orang</a:t>
            </a:r>
            <a:r>
              <a:rPr lang="nb-NO" dirty="0" smtClean="0"/>
              <a:t>. Ideologi </a:t>
            </a:r>
            <a:r>
              <a:rPr lang="nb-NO" dirty="0" smtClean="0"/>
              <a:t>dipergunakan</a:t>
            </a:r>
          </a:p>
          <a:p>
            <a:pPr marL="342900" indent="-342900" algn="just"/>
            <a:r>
              <a:rPr lang="nb-NO" dirty="0" smtClean="0"/>
              <a:t>untuk </a:t>
            </a:r>
            <a:r>
              <a:rPr lang="nb-NO" dirty="0" smtClean="0"/>
              <a:t>membenarkan kepercayaan yang </a:t>
            </a:r>
            <a:r>
              <a:rPr lang="es-ES" dirty="0" err="1" smtClean="0"/>
              <a:t>didasarkan</a:t>
            </a:r>
            <a:r>
              <a:rPr lang="es-ES" dirty="0" smtClean="0"/>
              <a:t> atas norma-norma moral </a:t>
            </a:r>
            <a:endParaRPr lang="es-ES" dirty="0" smtClean="0"/>
          </a:p>
          <a:p>
            <a:pPr marL="342900" indent="-342900" algn="just"/>
            <a:r>
              <a:rPr lang="es-ES" dirty="0" smtClean="0"/>
              <a:t>dan </a:t>
            </a:r>
            <a:r>
              <a:rPr lang="es-ES" dirty="0" err="1" smtClean="0"/>
              <a:t>sejumlah</a:t>
            </a:r>
            <a:r>
              <a:rPr lang="es-ES" dirty="0" smtClean="0"/>
              <a:t> </a:t>
            </a:r>
            <a:r>
              <a:rPr lang="es-ES" dirty="0" err="1" smtClean="0"/>
              <a:t>kecil</a:t>
            </a:r>
            <a:r>
              <a:rPr lang="es-ES" dirty="0" smtClean="0"/>
              <a:t> </a:t>
            </a:r>
            <a:r>
              <a:rPr lang="es-ES" dirty="0" err="1" smtClean="0"/>
              <a:t>pembuktian</a:t>
            </a:r>
            <a:r>
              <a:rPr lang="es-ES" dirty="0" smtClean="0"/>
              <a:t> </a:t>
            </a:r>
            <a:r>
              <a:rPr lang="en-US" dirty="0" err="1" smtClean="0"/>
              <a:t>faktual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koherensi</a:t>
            </a:r>
            <a:r>
              <a:rPr lang="en-US" dirty="0" smtClean="0"/>
              <a:t> </a:t>
            </a:r>
            <a:r>
              <a:rPr lang="en-US" dirty="0" err="1" smtClean="0"/>
              <a:t>legitimasi</a:t>
            </a:r>
            <a:r>
              <a:rPr lang="en-US" dirty="0" smtClean="0"/>
              <a:t> yang </a:t>
            </a:r>
            <a:r>
              <a:rPr lang="en-US" dirty="0" err="1" smtClean="0"/>
              <a:t>rasional</a:t>
            </a:r>
            <a:endParaRPr lang="en-US" dirty="0" smtClean="0"/>
          </a:p>
          <a:p>
            <a:pPr marL="342900" indent="-342900" algn="just"/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preskripsi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514350"/>
            <a:ext cx="6912768" cy="4145633"/>
          </a:xfrm>
        </p:spPr>
        <p:txBody>
          <a:bodyPr/>
          <a:lstStyle/>
          <a:p>
            <a:r>
              <a:rPr lang="nb-NO" dirty="0" smtClean="0"/>
              <a:t>b. Alvin Gouldner: Ideologi sebagai Proyek Nasional.</a:t>
            </a:r>
          </a:p>
          <a:p>
            <a:endParaRPr lang="nb-NO" dirty="0" smtClean="0"/>
          </a:p>
          <a:p>
            <a:r>
              <a:rPr lang="en-US" dirty="0" err="1" smtClean="0"/>
              <a:t>Gouldner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. </a:t>
            </a:r>
            <a:r>
              <a:rPr lang="en-US" dirty="0" err="1" smtClean="0"/>
              <a:t>Wacana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r>
              <a:rPr lang="sv-SE" dirty="0" smtClean="0"/>
              <a:t>melibatkan otoritas atau tradisi atau retorika emosi. Lebih lanjut, Gouldner</a:t>
            </a:r>
          </a:p>
          <a:p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dipisahkan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mitis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religius</a:t>
            </a:r>
            <a:r>
              <a:rPr lang="en-US" dirty="0" smtClean="0"/>
              <a:t>,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nilainilai</a:t>
            </a:r>
            <a:endParaRPr lang="en-US" dirty="0" smtClean="0"/>
          </a:p>
          <a:p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285750"/>
            <a:ext cx="6912768" cy="4571999"/>
          </a:xfrm>
        </p:spPr>
        <p:txBody>
          <a:bodyPr/>
          <a:lstStyle/>
          <a:p>
            <a:r>
              <a:rPr lang="en-US" dirty="0" smtClean="0"/>
              <a:t>Paul </a:t>
            </a:r>
            <a:r>
              <a:rPr lang="en-US" dirty="0" err="1" smtClean="0"/>
              <a:t>Hirst</a:t>
            </a:r>
            <a:r>
              <a:rPr lang="en-US" dirty="0" smtClean="0"/>
              <a:t>: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Hirst</a:t>
            </a:r>
            <a:r>
              <a:rPr lang="en-US" dirty="0" smtClean="0"/>
              <a:t> </a:t>
            </a:r>
            <a:r>
              <a:rPr lang="en-US" dirty="0" err="1" smtClean="0"/>
              <a:t>meletakkan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kalkulasi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 </a:t>
            </a:r>
            <a:r>
              <a:rPr lang="en-US" dirty="0" err="1" smtClean="0"/>
              <a:t>Hirst</a:t>
            </a:r>
            <a:endParaRPr lang="en-US" dirty="0" smtClean="0"/>
          </a:p>
          <a:p>
            <a:r>
              <a:rPr lang="en-US" dirty="0" err="1" smtClean="0"/>
              <a:t>menegaskan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.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, </a:t>
            </a:r>
            <a:r>
              <a:rPr lang="en-US" dirty="0" err="1" smtClean="0"/>
              <a:t>Hirst</a:t>
            </a:r>
            <a:r>
              <a:rPr lang="en-US" dirty="0" smtClean="0"/>
              <a:t> </a:t>
            </a:r>
            <a:r>
              <a:rPr lang="en-US" dirty="0" err="1" smtClean="0"/>
              <a:t>menegaskan</a:t>
            </a:r>
            <a:endParaRPr lang="en-US" dirty="0" smtClean="0"/>
          </a:p>
          <a:p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nirkesatuan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i="1" dirty="0" smtClean="0"/>
              <a:t>non-unitary) </a:t>
            </a:r>
            <a:r>
              <a:rPr lang="en-US" i="1" dirty="0" err="1" smtClean="0"/>
              <a:t>praktik</a:t>
            </a:r>
            <a:r>
              <a:rPr lang="en-US" i="1" dirty="0" smtClean="0"/>
              <a:t> </a:t>
            </a:r>
            <a:r>
              <a:rPr lang="en-US" i="1" dirty="0" err="1" smtClean="0"/>
              <a:t>sosial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sistem</a:t>
            </a:r>
            <a:r>
              <a:rPr lang="en-US" i="1" dirty="0" smtClean="0"/>
              <a:t> </a:t>
            </a:r>
            <a:r>
              <a:rPr lang="en-US" i="1" dirty="0" err="1" smtClean="0"/>
              <a:t>perwakilan</a:t>
            </a:r>
            <a:r>
              <a:rPr lang="en-US" i="1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(Thompson, 1984:94-95).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123951"/>
            <a:ext cx="8496944" cy="3680048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erlu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mengenali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28600" indent="-228600">
              <a:buAutoNum type="alphaLcPeriod"/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kognitif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keseluruhan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menafsirkan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dunia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Kejadian-kejadian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sekitarnya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Orientasi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membuka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wawasan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serta </a:t>
            </a: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menunjukkan tujuan dalam kehidupan manusia.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c. Norma-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norma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pegangan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melangkah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bertindak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Bekal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jalan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identitasnya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menyemangati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mendorong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untuk </a:t>
            </a: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menjalankan kegiatan dan mencapai tujuan.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menghayati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memolakan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tingkah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lakunya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Orientasi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norma-norma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terkandung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dalamnya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Soerjanto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1991: 48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000" dirty="0" smtClean="0"/>
              <a:t>2. Urgensi Pancasila sebagai Ideologi Negara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819150"/>
            <a:ext cx="8496944" cy="4191000"/>
          </a:xfrm>
        </p:spPr>
        <p:txBody>
          <a:bodyPr/>
          <a:lstStyle/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yang paling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r>
              <a:rPr lang="en-US" dirty="0" smtClean="0"/>
              <a:t>. </a:t>
            </a:r>
            <a:r>
              <a:rPr lang="en-US" dirty="0" err="1" smtClean="0"/>
              <a:t>Globalisasi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  era </a:t>
            </a:r>
            <a:r>
              <a:rPr lang="en-US" dirty="0" err="1" smtClean="0"/>
              <a:t>salingketerhubungan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sv-SE" dirty="0" smtClean="0"/>
              <a:t>masyarakat suatu bangsa dan masyarakat bangsa yang lain        sehingga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kebudayaan</a:t>
            </a:r>
            <a:r>
              <a:rPr lang="en-US" dirty="0" smtClean="0"/>
              <a:t> global             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mendekatkan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menengarai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karakteristik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global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a.Berbagai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terbuka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timbal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b. Pengakuan akan identitas dan keanekaragaman masyarakat </a:t>
            </a:r>
            <a:r>
              <a:rPr lang="fi-FI" sz="1200" dirty="0" smtClean="0">
                <a:latin typeface="Times New Roman" pitchFamily="18" charset="0"/>
                <a:cs typeface="Times New Roman" pitchFamily="18" charset="0"/>
              </a:rPr>
              <a:t>dalam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pluralisme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etnis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religius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c.Masyarakat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bekerjasama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bersaing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pun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dominan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global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khas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utuh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200" dirty="0" smtClean="0">
                <a:latin typeface="Times New Roman" pitchFamily="18" charset="0"/>
                <a:cs typeface="Times New Roman" pitchFamily="18" charset="0"/>
              </a:rPr>
              <a:t>tetap </a:t>
            </a:r>
            <a:r>
              <a:rPr lang="nl-NL" sz="1200" dirty="0" smtClean="0">
                <a:latin typeface="Times New Roman" pitchFamily="18" charset="0"/>
                <a:cs typeface="Times New Roman" pitchFamily="18" charset="0"/>
              </a:rPr>
              <a:t>bersifat plural dan heterogen.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e.Nilai-nilai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asasi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(HAM),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nilainilai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dihayati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interpretasi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berbedabeda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2001: 26--27).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2722</Words>
  <Application>Microsoft Office PowerPoint</Application>
  <PresentationFormat>On-screen Show (16:9)</PresentationFormat>
  <Paragraphs>294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Office Theme</vt:lpstr>
      <vt:lpstr>Custom Design</vt:lpstr>
      <vt:lpstr>Slide 1</vt:lpstr>
      <vt:lpstr> </vt:lpstr>
      <vt:lpstr>Slide 3</vt:lpstr>
      <vt:lpstr>Slide 4</vt:lpstr>
      <vt:lpstr>Slide 5</vt:lpstr>
      <vt:lpstr>Slide 6</vt:lpstr>
      <vt:lpstr>Slide 7</vt:lpstr>
      <vt:lpstr>Slide 8</vt:lpstr>
      <vt:lpstr>2. Urgensi Pancasila sebagai Ideologi Negara</vt:lpstr>
      <vt:lpstr>B. Menanya Alasan Diperlukannya Kajian Pancasila sebagai Ideologi Negara</vt:lpstr>
      <vt:lpstr>2. Penyelenggara Negara Memahami dan Melaksanakan Pancasila sebagai Ideologi Negara</vt:lpstr>
      <vt:lpstr>Slide 12</vt:lpstr>
      <vt:lpstr>C. Menggali Sumber Historis, Sosiologis, Politis tentang Pancasila sebagai Ideologi Negara</vt:lpstr>
      <vt:lpstr>Slide 14</vt:lpstr>
      <vt:lpstr>Slide 15</vt:lpstr>
      <vt:lpstr>Slide 16</vt:lpstr>
      <vt:lpstr>2. Sumber Sosiologis Pancasila sebagai Ideologi Negara</vt:lpstr>
      <vt:lpstr>Slide 18</vt:lpstr>
      <vt:lpstr>3. Sumber Politis Pancasila sebagai Ideologi Negara</vt:lpstr>
      <vt:lpstr>Slide 20</vt:lpstr>
      <vt:lpstr>D. Membangun Argumen tentang Dinamika dan Tantangan Pancasila sebagai Ideologi Negara</vt:lpstr>
      <vt:lpstr>2. Argumen tentang Tantangan terhadap Pancasila sebagai Ideologi Negara</vt:lpstr>
      <vt:lpstr>Slide 23</vt:lpstr>
      <vt:lpstr>Slide 24</vt:lpstr>
      <vt:lpstr>2. Urgensi Pancasila sebagai Ideologi Negara</vt:lpstr>
      <vt:lpstr>Slide 26</vt:lpstr>
      <vt:lpstr>F. Rangkuman tentang Pengertian dan Pentingnya Pancasila sebagai Ideologi Negara</vt:lpstr>
      <vt:lpstr>G. Tugas BelajarLanjut: Projek Belajar Pancasila sebagai Ideologi Negara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HP</cp:lastModifiedBy>
  <cp:revision>34</cp:revision>
  <dcterms:created xsi:type="dcterms:W3CDTF">2014-04-01T16:27:38Z</dcterms:created>
  <dcterms:modified xsi:type="dcterms:W3CDTF">2021-08-14T03:43:09Z</dcterms:modified>
</cp:coreProperties>
</file>