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9" d="100"/>
          <a:sy n="89" d="100"/>
        </p:scale>
        <p:origin x="-846" y="-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2827263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MKU </a:t>
            </a:r>
            <a:r>
              <a:rPr kumimoji="0" lang="en-US" altLang="ko-KR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Pancasila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Pertemuan</a:t>
            </a: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7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448" y="195486"/>
            <a:ext cx="1301512" cy="321849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429000" y="1428750"/>
            <a:ext cx="55643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Times New Roman" pitchFamily="18" charset="0"/>
              </a:rPr>
              <a:t>Konsep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Times New Roman" pitchFamily="18" charset="0"/>
              </a:rPr>
              <a:t>dan Urgensi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Times New Roman" pitchFamily="18" charset="0"/>
              </a:rPr>
              <a:t>Pancasila sebagai</a:t>
            </a:r>
            <a:endParaRPr kumimoji="0" lang="id-ID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Ideologi Negara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047751"/>
            <a:ext cx="8496944" cy="3756248"/>
          </a:xfrm>
        </p:spPr>
        <p:txBody>
          <a:bodyPr/>
          <a:lstStyle/>
          <a:p>
            <a:r>
              <a:rPr lang="en-US" dirty="0" smtClean="0"/>
              <a:t>c.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realistis</a:t>
            </a:r>
            <a:r>
              <a:rPr lang="en-US" dirty="0" smtClean="0"/>
              <a:t>,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mencermnkan</a:t>
            </a:r>
            <a:r>
              <a:rPr lang="en-US" dirty="0" smtClean="0"/>
              <a:t> </a:t>
            </a:r>
            <a:r>
              <a:rPr lang="en-US" dirty="0" err="1" smtClean="0"/>
              <a:t>realitas</a:t>
            </a:r>
            <a:r>
              <a:rPr lang="en-US" dirty="0" smtClean="0"/>
              <a:t> yang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Berkembang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fi-FI" dirty="0" smtClean="0"/>
              <a:t>Pancasila selain memiliki dimensi nilai-nilai</a:t>
            </a:r>
          </a:p>
          <a:p>
            <a:r>
              <a:rPr lang="en-US" dirty="0" smtClean="0"/>
              <a:t>ideal </a:t>
            </a:r>
            <a:r>
              <a:rPr lang="en-US" dirty="0" err="1" smtClean="0"/>
              <a:t>normatif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dijabarkan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sehari-hari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endParaRPr lang="en-US" dirty="0" smtClean="0"/>
          </a:p>
          <a:p>
            <a:r>
              <a:rPr lang="fi-FI" dirty="0" smtClean="0"/>
              <a:t>dalam kaitannya bermasyarakat maupun dalam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Dengan</a:t>
            </a:r>
            <a:endParaRPr lang="en-US" dirty="0" smtClean="0"/>
          </a:p>
          <a:p>
            <a:r>
              <a:rPr lang="en-US" dirty="0" err="1" smtClean="0"/>
              <a:t>demikian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terbuka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i="1" dirty="0" smtClean="0"/>
              <a:t>‘</a:t>
            </a:r>
            <a:r>
              <a:rPr lang="en-US" i="1" dirty="0" err="1" smtClean="0"/>
              <a:t>utopis</a:t>
            </a:r>
            <a:r>
              <a:rPr lang="en-US" i="1" dirty="0" smtClean="0"/>
              <a:t>’ yang </a:t>
            </a:r>
            <a:r>
              <a:rPr lang="en-US" i="1" dirty="0" err="1" smtClean="0"/>
              <a:t>hanya</a:t>
            </a:r>
            <a:r>
              <a:rPr lang="en-US" i="1" dirty="0" smtClean="0"/>
              <a:t> </a:t>
            </a:r>
            <a:r>
              <a:rPr lang="en-US" i="1" dirty="0" err="1" smtClean="0"/>
              <a:t>berisi</a:t>
            </a:r>
            <a:r>
              <a:rPr lang="en-US" i="1" dirty="0" smtClean="0"/>
              <a:t> </a:t>
            </a:r>
            <a:r>
              <a:rPr lang="en-US" i="1" dirty="0" err="1" smtClean="0"/>
              <a:t>ideide</a:t>
            </a:r>
            <a:endParaRPr lang="en-US" i="1" dirty="0" smtClean="0"/>
          </a:p>
          <a:p>
            <a:r>
              <a:rPr lang="en-US" dirty="0" smtClean="0"/>
              <a:t>yang </a:t>
            </a:r>
            <a:r>
              <a:rPr lang="en-US" dirty="0" err="1" smtClean="0"/>
              <a:t>mengawang</a:t>
            </a:r>
            <a:r>
              <a:rPr lang="en-US" dirty="0" smtClean="0"/>
              <a:t>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realistis</a:t>
            </a:r>
            <a:r>
              <a:rPr lang="en-US" dirty="0" smtClean="0"/>
              <a:t> </a:t>
            </a:r>
            <a:r>
              <a:rPr lang="sv-SE" dirty="0" smtClean="0"/>
              <a:t>artinya mampu dijabarkan dalam kehidupan </a:t>
            </a:r>
            <a:r>
              <a:rPr lang="en-US" dirty="0" smtClean="0"/>
              <a:t>yang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(</a:t>
            </a:r>
            <a:r>
              <a:rPr lang="en-US" dirty="0" err="1" smtClean="0"/>
              <a:t>Kaelan</a:t>
            </a:r>
            <a:r>
              <a:rPr lang="en-US" dirty="0" smtClean="0"/>
              <a:t>, 2016, 117).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200151"/>
            <a:ext cx="8496944" cy="3603848"/>
          </a:xfrm>
        </p:spPr>
        <p:txBody>
          <a:bodyPr/>
          <a:lstStyle/>
          <a:p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fi-FI" dirty="0" smtClean="0"/>
              <a:t>sama lain, tetapi merupakan satu kesatuan yang</a:t>
            </a:r>
          </a:p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terpisahkan</a:t>
            </a:r>
            <a:r>
              <a:rPr lang="en-US" dirty="0" smtClean="0"/>
              <a:t>,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sv-SE" dirty="0" smtClean="0"/>
              <a:t>merupakan sistem ide-ide belaka yang jauh dari</a:t>
            </a:r>
          </a:p>
          <a:p>
            <a:r>
              <a:rPr lang="fi-FI" dirty="0" smtClean="0"/>
              <a:t>kenyataan hidup sehari-hari, Pancasia juga bukan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doktrin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normatif,dan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pragmatis</a:t>
            </a:r>
            <a:r>
              <a:rPr lang="en-US" dirty="0" smtClean="0"/>
              <a:t> yang </a:t>
            </a:r>
            <a:r>
              <a:rPr lang="sv-SE" dirty="0" smtClean="0"/>
              <a:t>hanya menekankan segi praktis dan realistis. </a:t>
            </a:r>
          </a:p>
          <a:p>
            <a:r>
              <a:rPr lang="en-US" dirty="0" err="1" smtClean="0"/>
              <a:t>idealisme</a:t>
            </a:r>
            <a:r>
              <a:rPr lang="en-US" dirty="0" smtClean="0"/>
              <a:t> yang </a:t>
            </a:r>
            <a:r>
              <a:rPr lang="en-US" dirty="0" err="1" smtClean="0"/>
              <a:t>rasional</a:t>
            </a:r>
            <a:r>
              <a:rPr lang="en-US" dirty="0" smtClean="0"/>
              <a:t>,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terbuka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dasarnya</a:t>
            </a:r>
            <a:r>
              <a:rPr lang="en-US" dirty="0" smtClean="0"/>
              <a:t> </a:t>
            </a:r>
            <a:r>
              <a:rPr lang="en-US" dirty="0" err="1" smtClean="0"/>
              <a:t>berisi</a:t>
            </a:r>
            <a:endParaRPr lang="en-US" dirty="0" smtClean="0"/>
          </a:p>
          <a:p>
            <a:r>
              <a:rPr lang="it-IT" dirty="0" smtClean="0"/>
              <a:t>nilai-nilai dasar sila-sila Pancasila yang bersifat tetap, </a:t>
            </a:r>
            <a:r>
              <a:rPr lang="en-US" dirty="0" smtClean="0"/>
              <a:t>yang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dijabarkan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endParaRPr lang="en-US" dirty="0" smtClean="0"/>
          </a:p>
          <a:p>
            <a:r>
              <a:rPr lang="pt-BR" dirty="0" smtClean="0"/>
              <a:t>secara dinamis, terbuka dan senantiasa mengikuti </a:t>
            </a:r>
            <a:r>
              <a:rPr lang="fi-FI" dirty="0" smtClean="0"/>
              <a:t>perkembangan jaman. Pancasila juga senantiasa terbuka </a:t>
            </a:r>
            <a:r>
              <a:rPr lang="en-US" dirty="0" err="1" smtClean="0"/>
              <a:t>terhadp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,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dalamnya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lain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fi-FI" dirty="0" smtClean="0"/>
              <a:t>substansi Pancasila yakni, ketuhanan, kemanusiaan, persatuan, kerakyatan serta keadilan </a:t>
            </a:r>
          </a:p>
          <a:p>
            <a:r>
              <a:rPr lang="fi-FI" dirty="0" smtClean="0"/>
              <a:t>sosial bersifat </a:t>
            </a:r>
            <a:r>
              <a:rPr lang="en-US" dirty="0" err="1" smtClean="0"/>
              <a:t>tetap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dirty="0" smtClean="0"/>
              <a:t>Pancasila </a:t>
            </a:r>
            <a:r>
              <a:rPr lang="it-IT" sz="2400" dirty="0" smtClean="0"/>
              <a:t>Sebagai Ideologi </a:t>
            </a:r>
            <a:r>
              <a:rPr lang="it-IT" sz="2400" dirty="0" smtClean="0"/>
              <a:t>Negara</a:t>
            </a:r>
            <a:r>
              <a:rPr lang="it-IT" sz="2400" dirty="0" smtClean="0"/>
              <a:t>. </a:t>
            </a: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0" y="895350"/>
            <a:ext cx="9144000" cy="3908649"/>
          </a:xfrm>
        </p:spPr>
        <p:txBody>
          <a:bodyPr/>
          <a:lstStyle/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kedudukannya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Negara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berkedudukan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Indonesia yang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konsisten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ideologi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kehidupan</a:t>
            </a:r>
            <a:r>
              <a:rPr lang="en-US" b="1" dirty="0" smtClean="0"/>
              <a:t> </a:t>
            </a:r>
            <a:r>
              <a:rPr lang="en-US" b="1" dirty="0" err="1" smtClean="0"/>
              <a:t>ketatanegaraan</a:t>
            </a:r>
            <a:r>
              <a:rPr lang="en-US" b="1" dirty="0" smtClean="0"/>
              <a:t>. </a:t>
            </a:r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ketatanegaraan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manusia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ide-ide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yang </a:t>
            </a:r>
            <a:r>
              <a:rPr lang="en-US" dirty="0" err="1" smtClean="0"/>
              <a:t>dicita-citakan</a:t>
            </a:r>
            <a:r>
              <a:rPr lang="en-US" dirty="0" smtClean="0"/>
              <a:t>. </a:t>
            </a:r>
            <a:r>
              <a:rPr lang="en-US" dirty="0" err="1" smtClean="0"/>
              <a:t>Kesatuan</a:t>
            </a:r>
            <a:r>
              <a:rPr lang="en-US" dirty="0" smtClean="0"/>
              <a:t> yang </a:t>
            </a:r>
            <a:r>
              <a:rPr lang="en-US" dirty="0" err="1" smtClean="0"/>
              <a:t>bulat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utuh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ide-ide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ketatanegaraan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. Dan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seperangkat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dicita-citakan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direalisir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bermasyarakat</a:t>
            </a:r>
            <a:r>
              <a:rPr lang="en-US" dirty="0" smtClean="0"/>
              <a:t>, </a:t>
            </a:r>
            <a:r>
              <a:rPr lang="en-US" dirty="0" err="1" smtClean="0"/>
              <a:t>berbangsa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 (Indonesia).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stabilitas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dinamika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menuju</a:t>
            </a:r>
            <a:r>
              <a:rPr lang="en-US" dirty="0" smtClean="0"/>
              <a:t> yang </a:t>
            </a:r>
            <a:r>
              <a:rPr lang="en-US" dirty="0" err="1" smtClean="0"/>
              <a:t>dicita-citakan</a:t>
            </a:r>
            <a:r>
              <a:rPr lang="en-US" dirty="0" smtClean="0"/>
              <a:t>. Dan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tumbuhnya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semenjak</a:t>
            </a:r>
            <a:r>
              <a:rPr lang="en-US" dirty="0" smtClean="0"/>
              <a:t> 18 </a:t>
            </a:r>
            <a:r>
              <a:rPr lang="en-US" dirty="0" err="1" smtClean="0"/>
              <a:t>Agustus</a:t>
            </a:r>
            <a:r>
              <a:rPr lang="en-US" dirty="0" smtClean="0"/>
              <a:t> 1945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. Negara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pandang</a:t>
            </a:r>
            <a:r>
              <a:rPr lang="en-US" dirty="0" smtClean="0"/>
              <a:t> Indonesia,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(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) </a:t>
            </a:r>
            <a:r>
              <a:rPr lang="en-US" dirty="0" err="1" smtClean="0"/>
              <a:t>terlepas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bahkan</a:t>
            </a:r>
            <a:r>
              <a:rPr lang="en-US" dirty="0" smtClean="0"/>
              <a:t> </a:t>
            </a:r>
            <a:r>
              <a:rPr lang="en-US" dirty="0" err="1" smtClean="0"/>
              <a:t>bertentangan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rakyatnya.di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pandang</a:t>
            </a:r>
            <a:r>
              <a:rPr lang="en-US" dirty="0" smtClean="0"/>
              <a:t> </a:t>
            </a:r>
            <a:r>
              <a:rPr lang="en-US" dirty="0" err="1" smtClean="0"/>
              <a:t>integralistik</a:t>
            </a:r>
            <a:r>
              <a:rPr lang="en-US" dirty="0" smtClean="0"/>
              <a:t> Indonesia,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yang </a:t>
            </a:r>
            <a:r>
              <a:rPr lang="en-US" dirty="0" err="1" smtClean="0"/>
              <a:t>utuh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200151"/>
            <a:ext cx="8496944" cy="3603848"/>
          </a:xfrm>
        </p:spPr>
        <p:txBody>
          <a:bodyPr/>
          <a:lstStyle/>
          <a:p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ketatanegaraan</a:t>
            </a:r>
            <a:r>
              <a:rPr lang="en-US" dirty="0" smtClean="0"/>
              <a:t>,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yang fundamental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ketatanegaraan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1.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(</a:t>
            </a:r>
            <a:r>
              <a:rPr lang="en-US" dirty="0" err="1" smtClean="0"/>
              <a:t>organisasi</a:t>
            </a:r>
            <a:r>
              <a:rPr lang="en-US" dirty="0" smtClean="0"/>
              <a:t>)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dinamakan</a:t>
            </a:r>
            <a:r>
              <a:rPr lang="en-US" dirty="0" smtClean="0"/>
              <a:t> </a:t>
            </a:r>
            <a:r>
              <a:rPr lang="en-US" dirty="0" err="1" smtClean="0"/>
              <a:t>Republik</a:t>
            </a:r>
            <a:r>
              <a:rPr lang="en-US" dirty="0" smtClean="0"/>
              <a:t>, yang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yang </a:t>
            </a:r>
            <a:r>
              <a:rPr lang="en-US" dirty="0" err="1" smtClean="0"/>
              <a:t>mengutamakan</a:t>
            </a:r>
            <a:r>
              <a:rPr lang="en-US" dirty="0" smtClean="0"/>
              <a:t> </a:t>
            </a:r>
            <a:r>
              <a:rPr lang="en-US" dirty="0" err="1" smtClean="0"/>
              <a:t>pencapaian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yang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dicapai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berkelompok</a:t>
            </a:r>
            <a:r>
              <a:rPr lang="en-US" dirty="0" smtClean="0"/>
              <a:t>. </a:t>
            </a:r>
            <a:r>
              <a:rPr lang="en-US" dirty="0" err="1" smtClean="0"/>
              <a:t>Dilhat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segi</a:t>
            </a:r>
            <a:r>
              <a:rPr lang="en-US" dirty="0" smtClean="0"/>
              <a:t> </a:t>
            </a:r>
            <a:r>
              <a:rPr lang="en-US" dirty="0" err="1" smtClean="0"/>
              <a:t>susunannya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segi</a:t>
            </a:r>
            <a:r>
              <a:rPr lang="en-US" dirty="0" smtClean="0"/>
              <a:t> </a:t>
            </a:r>
            <a:r>
              <a:rPr lang="en-US" dirty="0" err="1" smtClean="0"/>
              <a:t>penggabungan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-</a:t>
            </a:r>
          </a:p>
          <a:p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dibedakan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serikat</a:t>
            </a:r>
            <a:r>
              <a:rPr lang="en-US" dirty="0" smtClean="0"/>
              <a:t> (federal). Dan </a:t>
            </a:r>
            <a:r>
              <a:rPr lang="en-US" dirty="0" err="1" smtClean="0"/>
              <a:t>pilihan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negaranya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Republik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276351"/>
            <a:ext cx="8496944" cy="3527648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ialah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yang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lembaga-lembaga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kenegaraan</a:t>
            </a:r>
            <a:r>
              <a:rPr lang="en-US" dirty="0" smtClean="0"/>
              <a:t>,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dipilih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 </a:t>
            </a:r>
          </a:p>
          <a:p>
            <a:r>
              <a:rPr lang="en-US" dirty="0" smtClean="0"/>
              <a:t>a. Indonesia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berdasar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</a:p>
          <a:p>
            <a:r>
              <a:rPr lang="en-US" dirty="0" smtClean="0"/>
              <a:t>b.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konstitusi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absolute </a:t>
            </a:r>
          </a:p>
          <a:p>
            <a:r>
              <a:rPr lang="fi-FI" dirty="0" smtClean="0"/>
              <a:t>c. Kedaulatan di tangan rakyat dan dilaksanakan menurut UUD 1945 </a:t>
            </a:r>
          </a:p>
          <a:p>
            <a:r>
              <a:rPr lang="en-US" dirty="0" smtClean="0"/>
              <a:t>d.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memegang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UUD</a:t>
            </a:r>
          </a:p>
          <a:p>
            <a:r>
              <a:rPr lang="sv-SE" dirty="0" smtClean="0"/>
              <a:t>e. Presiden dibantu oleh menteri-menteri yang diangkat dan diberhentikan oleh presiden </a:t>
            </a:r>
          </a:p>
          <a:p>
            <a:r>
              <a:rPr lang="en-US" dirty="0" smtClean="0"/>
              <a:t>f.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membekukan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membubarkan</a:t>
            </a:r>
            <a:r>
              <a:rPr lang="en-US" dirty="0" smtClean="0"/>
              <a:t> DPR </a:t>
            </a:r>
          </a:p>
          <a:p>
            <a:r>
              <a:rPr lang="en-US" dirty="0" smtClean="0"/>
              <a:t>g. DPR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legislasi</a:t>
            </a:r>
            <a:r>
              <a:rPr lang="en-US" dirty="0" smtClean="0"/>
              <a:t>,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200151"/>
            <a:ext cx="8496944" cy="3603848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3. </a:t>
            </a:r>
            <a:r>
              <a:rPr lang="en-US" dirty="0" err="1" smtClean="0"/>
              <a:t>Unsur-unsur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dirumuskan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”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tumpah</a:t>
            </a:r>
            <a:r>
              <a:rPr lang="en-US" dirty="0" smtClean="0"/>
              <a:t> </a:t>
            </a:r>
            <a:r>
              <a:rPr lang="en-US" dirty="0" err="1" smtClean="0"/>
              <a:t>darah</a:t>
            </a:r>
            <a:r>
              <a:rPr lang="en-US" dirty="0" smtClean="0"/>
              <a:t> Indonesia”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pandang</a:t>
            </a:r>
            <a:r>
              <a:rPr lang="en-US" dirty="0" smtClean="0"/>
              <a:t> </a:t>
            </a:r>
            <a:r>
              <a:rPr lang="en-US" dirty="0" err="1" smtClean="0"/>
              <a:t>integralistik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rumusan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konsisten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pandang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seharusnya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sebutkan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: </a:t>
            </a:r>
          </a:p>
          <a:p>
            <a:r>
              <a:rPr lang="en-US" dirty="0" smtClean="0"/>
              <a:t>a. </a:t>
            </a:r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perundangan</a:t>
            </a:r>
            <a:r>
              <a:rPr lang="en-US" dirty="0" smtClean="0"/>
              <a:t> (</a:t>
            </a:r>
            <a:r>
              <a:rPr lang="en-US" dirty="0" err="1" smtClean="0"/>
              <a:t>legislatif</a:t>
            </a:r>
            <a:r>
              <a:rPr lang="en-US" dirty="0" smtClean="0"/>
              <a:t>) </a:t>
            </a:r>
          </a:p>
          <a:p>
            <a:r>
              <a:rPr lang="en-US" dirty="0" smtClean="0"/>
              <a:t>b. </a:t>
            </a:r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(</a:t>
            </a:r>
            <a:r>
              <a:rPr lang="en-US" dirty="0" err="1" smtClean="0"/>
              <a:t>eksekutif</a:t>
            </a:r>
            <a:r>
              <a:rPr lang="en-US" dirty="0" smtClean="0"/>
              <a:t>) </a:t>
            </a:r>
          </a:p>
          <a:p>
            <a:r>
              <a:rPr lang="en-US" dirty="0" smtClean="0"/>
              <a:t>c. </a:t>
            </a:r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(</a:t>
            </a:r>
            <a:r>
              <a:rPr lang="en-US" dirty="0" err="1" smtClean="0"/>
              <a:t>yudikatif</a:t>
            </a:r>
            <a:r>
              <a:rPr lang="en-US" dirty="0" smtClean="0"/>
              <a:t>) </a:t>
            </a:r>
          </a:p>
          <a:p>
            <a:r>
              <a:rPr lang="en-US" dirty="0" smtClean="0"/>
              <a:t>d. </a:t>
            </a:r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kepenasehatan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sebagainya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200151"/>
            <a:ext cx="8496944" cy="3603848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4. </a:t>
            </a:r>
            <a:r>
              <a:rPr lang="en-US" dirty="0" err="1" smtClean="0"/>
              <a:t>Sendi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Sendi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anggapan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membagi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.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UUD 1945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amandemen</a:t>
            </a:r>
            <a:r>
              <a:rPr lang="en-US" dirty="0" smtClean="0"/>
              <a:t> yang </a:t>
            </a:r>
            <a:r>
              <a:rPr lang="en-US" dirty="0" err="1" smtClean="0"/>
              <a:t>ke</a:t>
            </a:r>
            <a:r>
              <a:rPr lang="en-US" dirty="0" smtClean="0"/>
              <a:t> 2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18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atur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 </a:t>
            </a:r>
          </a:p>
          <a:p>
            <a:r>
              <a:rPr lang="en-US" dirty="0" smtClean="0"/>
              <a:t>a. Negara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daerah-daerah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kota</a:t>
            </a:r>
            <a:r>
              <a:rPr lang="en-US" dirty="0" smtClean="0"/>
              <a:t>, yang </a:t>
            </a:r>
            <a:r>
              <a:rPr lang="en-US" dirty="0" err="1" smtClean="0"/>
              <a:t>tiap-tiap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, </a:t>
            </a:r>
            <a:r>
              <a:rPr lang="en-US" dirty="0" err="1" smtClean="0"/>
              <a:t>kabupaten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, yang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UU. </a:t>
            </a:r>
          </a:p>
          <a:p>
            <a:r>
              <a:rPr lang="en-US" dirty="0" smtClean="0"/>
              <a:t>b.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,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kebupaten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mengurus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pembantuan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c.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,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dewan</a:t>
            </a:r>
            <a:r>
              <a:rPr lang="en-US" dirty="0" smtClean="0"/>
              <a:t> </a:t>
            </a:r>
            <a:r>
              <a:rPr lang="en-US" dirty="0" err="1" smtClean="0"/>
              <a:t>perwakilan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yang </a:t>
            </a:r>
            <a:r>
              <a:rPr lang="en-US" dirty="0" err="1" smtClean="0"/>
              <a:t>anggota-anggotanya</a:t>
            </a:r>
            <a:r>
              <a:rPr lang="en-US" dirty="0" smtClean="0"/>
              <a:t> </a:t>
            </a:r>
            <a:r>
              <a:rPr lang="en-US" dirty="0" err="1" smtClean="0"/>
              <a:t>dipilih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5. Tata </a:t>
            </a:r>
            <a:r>
              <a:rPr lang="en-US" dirty="0" err="1" smtClean="0"/>
              <a:t>Jabatan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jabatan</a:t>
            </a:r>
            <a:r>
              <a:rPr lang="en-US" dirty="0" smtClean="0"/>
              <a:t> </a:t>
            </a:r>
            <a:r>
              <a:rPr lang="en-US" dirty="0" err="1" smtClean="0"/>
              <a:t>muncul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anggapan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jabatannya</a:t>
            </a:r>
            <a:r>
              <a:rPr lang="en-US" dirty="0" smtClean="0"/>
              <a:t>, </a:t>
            </a:r>
            <a:r>
              <a:rPr lang="en-US" dirty="0" err="1" smtClean="0"/>
              <a:t>sedang</a:t>
            </a:r>
            <a:r>
              <a:rPr lang="en-US" dirty="0" smtClean="0"/>
              <a:t> </a:t>
            </a:r>
            <a:r>
              <a:rPr lang="en-US" dirty="0" err="1" smtClean="0"/>
              <a:t>pelakunya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berubah</a:t>
            </a:r>
            <a:r>
              <a:rPr lang="en-US" dirty="0" smtClean="0"/>
              <a:t>. </a:t>
            </a:r>
            <a:r>
              <a:rPr lang="en-US" dirty="0" err="1" smtClean="0"/>
              <a:t>Permasalahan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jabatan</a:t>
            </a:r>
            <a:r>
              <a:rPr lang="en-US" dirty="0" smtClean="0"/>
              <a:t> </a:t>
            </a:r>
            <a:r>
              <a:rPr lang="en-US" dirty="0" err="1" smtClean="0"/>
              <a:t>dirinci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sub </a:t>
            </a:r>
            <a:r>
              <a:rPr lang="en-US" dirty="0" err="1" smtClean="0"/>
              <a:t>masalah</a:t>
            </a:r>
            <a:r>
              <a:rPr lang="en-US" dirty="0" smtClean="0"/>
              <a:t> yang </a:t>
            </a:r>
            <a:r>
              <a:rPr lang="en-US" dirty="0" err="1" smtClean="0"/>
              <a:t>kesemuanya</a:t>
            </a:r>
            <a:r>
              <a:rPr lang="en-US" dirty="0" smtClean="0"/>
              <a:t> </a:t>
            </a:r>
            <a:r>
              <a:rPr lang="en-US" dirty="0" err="1" smtClean="0"/>
              <a:t>menganalisa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strukturnya</a:t>
            </a:r>
            <a:r>
              <a:rPr lang="en-US" dirty="0" smtClean="0"/>
              <a:t>. Sub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dirinci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: </a:t>
            </a:r>
          </a:p>
          <a:p>
            <a:r>
              <a:rPr lang="en-US" dirty="0" smtClean="0"/>
              <a:t>a.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perwakilan</a:t>
            </a:r>
            <a:r>
              <a:rPr lang="en-US" dirty="0" smtClean="0"/>
              <a:t> (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kelembagaannya</a:t>
            </a:r>
            <a:r>
              <a:rPr lang="en-US" dirty="0" smtClean="0"/>
              <a:t>) </a:t>
            </a:r>
          </a:p>
          <a:p>
            <a:r>
              <a:rPr lang="en-US" dirty="0" smtClean="0"/>
              <a:t>b.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penggolongan-penggolongan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r>
              <a:rPr lang="en-US" dirty="0" smtClean="0"/>
              <a:t> </a:t>
            </a:r>
          </a:p>
          <a:p>
            <a:r>
              <a:rPr lang="fi-FI" dirty="0" smtClean="0"/>
              <a:t>c. Masalah alat perlengkapan Negara.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228600" y="1047751"/>
            <a:ext cx="8674224" cy="3756248"/>
          </a:xfrm>
        </p:spPr>
        <p:txBody>
          <a:bodyPr/>
          <a:lstStyle/>
          <a:p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Yang Fundamental Dan </a:t>
            </a:r>
            <a:r>
              <a:rPr lang="en-US" dirty="0" err="1" smtClean="0"/>
              <a:t>Aktual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endParaRPr lang="en-US" dirty="0" smtClean="0"/>
          </a:p>
          <a:p>
            <a:r>
              <a:rPr lang="en-US" dirty="0" err="1" smtClean="0"/>
              <a:t>Sebuah</a:t>
            </a:r>
            <a:r>
              <a:rPr lang="en-US" dirty="0" smtClean="0"/>
              <a:t> Negara. Fundamental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Hampir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Kehidupannya</a:t>
            </a:r>
            <a:endParaRPr lang="en-US" dirty="0" smtClean="0"/>
          </a:p>
          <a:p>
            <a:r>
              <a:rPr lang="sv-SE" dirty="0" smtClean="0"/>
              <a:t>Tidak Dapat Dilepaskan Dari Pengaruh Ideologi. Aktual, Karena Kajian Ideologi</a:t>
            </a:r>
          </a:p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Pernah</a:t>
            </a:r>
            <a:r>
              <a:rPr lang="en-US" dirty="0" smtClean="0"/>
              <a:t> </a:t>
            </a:r>
            <a:r>
              <a:rPr lang="en-US" dirty="0" err="1" smtClean="0"/>
              <a:t>Usang</a:t>
            </a:r>
            <a:r>
              <a:rPr lang="en-US" dirty="0" smtClean="0"/>
              <a:t> Dan </a:t>
            </a:r>
            <a:r>
              <a:rPr lang="en-US" dirty="0" err="1" smtClean="0"/>
              <a:t>Ketinggalan</a:t>
            </a:r>
            <a:r>
              <a:rPr lang="en-US" dirty="0" smtClean="0"/>
              <a:t> </a:t>
            </a:r>
            <a:r>
              <a:rPr lang="en-US" dirty="0" err="1" smtClean="0"/>
              <a:t>Jaman</a:t>
            </a:r>
            <a:r>
              <a:rPr lang="en-US" dirty="0" smtClean="0"/>
              <a:t>.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Disadari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endParaRPr lang="en-US" dirty="0" smtClean="0"/>
          </a:p>
          <a:p>
            <a:r>
              <a:rPr lang="en-US" dirty="0" smtClean="0"/>
              <a:t>Yang </a:t>
            </a:r>
            <a:r>
              <a:rPr lang="en-US" dirty="0" err="1" smtClean="0"/>
              <a:t>Mantap</a:t>
            </a:r>
            <a:r>
              <a:rPr lang="en-US" dirty="0" smtClean="0"/>
              <a:t> Dan </a:t>
            </a:r>
            <a:r>
              <a:rPr lang="en-US" dirty="0" err="1" smtClean="0"/>
              <a:t>Berakar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,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endParaRPr lang="en-US" dirty="0" smtClean="0"/>
          </a:p>
          <a:p>
            <a:r>
              <a:rPr lang="pt-BR" dirty="0" smtClean="0"/>
              <a:t>Mengalami Hambatan Dalam Mencapai Cita-Citanya.</a:t>
            </a:r>
          </a:p>
          <a:p>
            <a:endParaRPr lang="en-US" dirty="0" smtClean="0"/>
          </a:p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Syafiie</a:t>
            </a:r>
            <a:r>
              <a:rPr lang="en-US" dirty="0" smtClean="0"/>
              <a:t> (2001:61),</a:t>
            </a:r>
          </a:p>
          <a:p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“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Pedoman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Yang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Cita-Cita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Dicapai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endParaRPr lang="en-US" dirty="0" smtClean="0"/>
          </a:p>
          <a:p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, </a:t>
            </a:r>
            <a:r>
              <a:rPr lang="en-US" dirty="0" err="1" smtClean="0"/>
              <a:t>Disusun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endParaRPr lang="en-US" dirty="0" smtClean="0"/>
          </a:p>
          <a:p>
            <a:r>
              <a:rPr lang="en-US" dirty="0" err="1" smtClean="0"/>
              <a:t>Sadar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Tokoh</a:t>
            </a:r>
            <a:r>
              <a:rPr lang="en-US" dirty="0" smtClean="0"/>
              <a:t> </a:t>
            </a:r>
            <a:r>
              <a:rPr lang="en-US" dirty="0" err="1" smtClean="0"/>
              <a:t>Pemikir</a:t>
            </a:r>
            <a:r>
              <a:rPr lang="en-US" dirty="0" smtClean="0"/>
              <a:t> Negara Serta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Menyebarluaskannya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endParaRPr lang="en-US" dirty="0" smtClean="0"/>
          </a:p>
          <a:p>
            <a:r>
              <a:rPr lang="en-US" dirty="0" err="1" smtClean="0"/>
              <a:t>Resmi</a:t>
            </a:r>
            <a:r>
              <a:rPr lang="en-US" dirty="0" smtClean="0"/>
              <a:t>”.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A. PENDAHULUAN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1524000" y="361950"/>
            <a:ext cx="7620000" cy="4495799"/>
          </a:xfrm>
        </p:spPr>
        <p:txBody>
          <a:bodyPr/>
          <a:lstStyle/>
          <a:p>
            <a:pPr algn="just"/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W.White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Dikutip</a:t>
            </a:r>
            <a:r>
              <a:rPr lang="en-US" dirty="0" smtClean="0"/>
              <a:t> </a:t>
            </a:r>
            <a:r>
              <a:rPr lang="en-US" dirty="0" err="1" smtClean="0"/>
              <a:t>Kansil</a:t>
            </a:r>
            <a:r>
              <a:rPr lang="en-US" dirty="0" smtClean="0"/>
              <a:t> (2005:27),</a:t>
            </a:r>
          </a:p>
          <a:p>
            <a:pPr algn="just"/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Ialah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Cita-Cita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Dan</a:t>
            </a:r>
          </a:p>
          <a:p>
            <a:pPr algn="just"/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Yang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Yang</a:t>
            </a:r>
          </a:p>
          <a:p>
            <a:pPr algn="just"/>
            <a:r>
              <a:rPr lang="en-US" dirty="0" err="1" smtClean="0"/>
              <a:t>Sistematis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Cita-Cita</a:t>
            </a:r>
            <a:r>
              <a:rPr lang="en-US" dirty="0" smtClean="0"/>
              <a:t> Yang </a:t>
            </a:r>
            <a:r>
              <a:rPr lang="en-US" dirty="0" err="1" smtClean="0"/>
              <a:t>Dijalankan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Lapisan</a:t>
            </a:r>
            <a:endParaRPr lang="en-US" dirty="0" smtClean="0"/>
          </a:p>
          <a:p>
            <a:pPr algn="just"/>
            <a:r>
              <a:rPr lang="en-US" dirty="0" err="1" smtClean="0"/>
              <a:t>Masyarakat</a:t>
            </a:r>
            <a:r>
              <a:rPr lang="en-US" dirty="0" smtClean="0"/>
              <a:t>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Pengikat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</a:p>
          <a:p>
            <a:pPr algn="just"/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Pemikiran</a:t>
            </a:r>
            <a:r>
              <a:rPr lang="en-US" dirty="0" smtClean="0"/>
              <a:t> Yang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Persatuan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Terwujud</a:t>
            </a:r>
            <a:r>
              <a:rPr lang="en-US" dirty="0" smtClean="0"/>
              <a:t> </a:t>
            </a:r>
          </a:p>
          <a:p>
            <a:pPr algn="just"/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Pengikat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Diperlukan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Kenyataan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Kebersamaan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Sebenarnya</a:t>
            </a:r>
            <a:endParaRPr lang="en-US" dirty="0" smtClean="0"/>
          </a:p>
          <a:p>
            <a:pPr algn="just"/>
            <a:r>
              <a:rPr lang="es-ES" dirty="0" err="1" smtClean="0"/>
              <a:t>Dibangun</a:t>
            </a:r>
            <a:r>
              <a:rPr lang="es-ES" dirty="0" smtClean="0"/>
              <a:t> </a:t>
            </a:r>
            <a:r>
              <a:rPr lang="es-ES" dirty="0" err="1" smtClean="0"/>
              <a:t>Diatas</a:t>
            </a:r>
            <a:r>
              <a:rPr lang="es-ES" dirty="0" smtClean="0"/>
              <a:t> </a:t>
            </a:r>
            <a:r>
              <a:rPr lang="es-ES" dirty="0" err="1" smtClean="0"/>
              <a:t>Keanekaragamaan</a:t>
            </a:r>
            <a:r>
              <a:rPr lang="es-ES" dirty="0" smtClean="0"/>
              <a:t> (</a:t>
            </a:r>
            <a:r>
              <a:rPr lang="es-ES" dirty="0" err="1" smtClean="0"/>
              <a:t>Budaya</a:t>
            </a:r>
            <a:r>
              <a:rPr lang="es-ES" dirty="0" smtClean="0"/>
              <a:t>, </a:t>
            </a:r>
            <a:r>
              <a:rPr lang="es-ES" dirty="0" err="1" smtClean="0"/>
              <a:t>Etnis</a:t>
            </a:r>
            <a:r>
              <a:rPr lang="es-ES" dirty="0" smtClean="0"/>
              <a:t>, </a:t>
            </a:r>
            <a:r>
              <a:rPr lang="es-ES" dirty="0" err="1" smtClean="0"/>
              <a:t>Bahasa</a:t>
            </a:r>
            <a:r>
              <a:rPr lang="es-ES" dirty="0" smtClean="0"/>
              <a:t>, Agama Dan </a:t>
            </a:r>
            <a:r>
              <a:rPr lang="es-ES" dirty="0" err="1" smtClean="0"/>
              <a:t>Sebagainya</a:t>
            </a:r>
            <a:r>
              <a:rPr lang="es-ES" dirty="0" smtClean="0"/>
              <a:t>),</a:t>
            </a:r>
          </a:p>
          <a:p>
            <a:pPr algn="just"/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Perpecahan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Benih</a:t>
            </a:r>
            <a:r>
              <a:rPr lang="en-US" dirty="0" smtClean="0"/>
              <a:t> Yang </a:t>
            </a:r>
            <a:r>
              <a:rPr lang="en-US" dirty="0" err="1" smtClean="0"/>
              <a:t>Subur</a:t>
            </a:r>
            <a:r>
              <a:rPr lang="en-US" dirty="0" smtClean="0"/>
              <a:t> Dan </a:t>
            </a:r>
            <a:r>
              <a:rPr lang="en-US" dirty="0" err="1" smtClean="0"/>
              <a:t>Siap</a:t>
            </a:r>
            <a:r>
              <a:rPr lang="en-US" dirty="0" smtClean="0"/>
              <a:t> </a:t>
            </a:r>
            <a:r>
              <a:rPr lang="en-US" dirty="0" err="1" smtClean="0"/>
              <a:t>Meledak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Mengingat</a:t>
            </a:r>
            <a:r>
              <a:rPr lang="en-US" dirty="0" smtClean="0"/>
              <a:t> </a:t>
            </a:r>
            <a:r>
              <a:rPr lang="en-US" dirty="0" err="1" smtClean="0"/>
              <a:t>Pentingnya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Negara,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Pembinaan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Terus</a:t>
            </a:r>
            <a:endParaRPr lang="en-US" dirty="0" smtClean="0"/>
          </a:p>
          <a:p>
            <a:pPr algn="just"/>
            <a:r>
              <a:rPr lang="en-US" dirty="0" err="1" smtClean="0"/>
              <a:t>Menerus</a:t>
            </a:r>
            <a:r>
              <a:rPr lang="en-US" dirty="0" smtClean="0"/>
              <a:t> Agar </a:t>
            </a:r>
            <a:r>
              <a:rPr lang="en-US" dirty="0" err="1" smtClean="0"/>
              <a:t>Ideologi</a:t>
            </a:r>
            <a:r>
              <a:rPr lang="en-US" dirty="0" smtClean="0"/>
              <a:t> Yang </a:t>
            </a:r>
            <a:r>
              <a:rPr lang="en-US" dirty="0" err="1" smtClean="0"/>
              <a:t>Diterimanya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Mengakar</a:t>
            </a:r>
            <a:r>
              <a:rPr lang="en-US" dirty="0" smtClean="0"/>
              <a:t> Dan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Gilirannya</a:t>
            </a:r>
            <a:endParaRPr lang="en-US" dirty="0" smtClean="0"/>
          </a:p>
          <a:p>
            <a:pPr algn="just"/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Membimbing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Menuju</a:t>
            </a:r>
            <a:r>
              <a:rPr lang="en-US" dirty="0" smtClean="0"/>
              <a:t> </a:t>
            </a:r>
            <a:r>
              <a:rPr lang="en-US" dirty="0" err="1" smtClean="0"/>
              <a:t>Pemikiran</a:t>
            </a:r>
            <a:r>
              <a:rPr lang="en-US" dirty="0" smtClean="0"/>
              <a:t> Yang </a:t>
            </a:r>
            <a:r>
              <a:rPr lang="en-US" dirty="0" err="1" smtClean="0"/>
              <a:t>Relatif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. </a:t>
            </a:r>
            <a:r>
              <a:rPr lang="en-US" dirty="0" err="1" smtClean="0"/>
              <a:t>Upaya</a:t>
            </a:r>
            <a:endParaRPr lang="en-US" dirty="0" smtClean="0"/>
          </a:p>
          <a:p>
            <a:pPr algn="just"/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endParaRPr lang="en-US" dirty="0" smtClean="0"/>
          </a:p>
          <a:p>
            <a:pPr algn="just"/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Yang </a:t>
            </a:r>
            <a:r>
              <a:rPr lang="en-US" dirty="0" err="1" smtClean="0"/>
              <a:t>Dianut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Negara.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9107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047751"/>
            <a:ext cx="8496944" cy="3756248"/>
          </a:xfrm>
        </p:spPr>
        <p:txBody>
          <a:bodyPr/>
          <a:lstStyle/>
          <a:p>
            <a:r>
              <a:rPr lang="en-US" dirty="0" smtClean="0"/>
              <a:t>Negara Indonesia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Negara </a:t>
            </a:r>
            <a:r>
              <a:rPr lang="en-US" dirty="0" err="1" smtClean="0"/>
              <a:t>Bernama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Darmodhiharjo</a:t>
            </a:r>
            <a:r>
              <a:rPr lang="en-US" dirty="0" smtClean="0"/>
              <a:t> (1991:230),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“Lima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Lima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Dari </a:t>
            </a:r>
            <a:r>
              <a:rPr lang="en-US" dirty="0" err="1" smtClean="0"/>
              <a:t>Dasar</a:t>
            </a:r>
            <a:endParaRPr lang="en-US" dirty="0" smtClean="0"/>
          </a:p>
          <a:p>
            <a:r>
              <a:rPr lang="en-US" dirty="0" smtClean="0"/>
              <a:t>Negara </a:t>
            </a:r>
            <a:r>
              <a:rPr lang="en-US" dirty="0" err="1" smtClean="0"/>
              <a:t>Republik</a:t>
            </a:r>
            <a:r>
              <a:rPr lang="en-US" dirty="0" smtClean="0"/>
              <a:t> Indonesia”. </a:t>
            </a:r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Sejak</a:t>
            </a:r>
            <a:r>
              <a:rPr lang="en-US" dirty="0" smtClean="0"/>
              <a:t> </a:t>
            </a:r>
            <a:r>
              <a:rPr lang="en-US" dirty="0" err="1" smtClean="0"/>
              <a:t>Jaman</a:t>
            </a:r>
            <a:endParaRPr lang="en-US" dirty="0" smtClean="0"/>
          </a:p>
          <a:p>
            <a:r>
              <a:rPr lang="en-US" dirty="0" err="1" smtClean="0"/>
              <a:t>Majapahit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Abad XIV,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Negarakertagama</a:t>
            </a:r>
            <a:endParaRPr lang="en-US" dirty="0" smtClean="0"/>
          </a:p>
          <a:p>
            <a:r>
              <a:rPr lang="en-US" dirty="0" err="1" smtClean="0"/>
              <a:t>Karangan</a:t>
            </a:r>
            <a:r>
              <a:rPr lang="en-US" dirty="0" smtClean="0"/>
              <a:t> </a:t>
            </a:r>
            <a:r>
              <a:rPr lang="en-US" dirty="0" err="1" smtClean="0"/>
              <a:t>Prapanca</a:t>
            </a:r>
            <a:r>
              <a:rPr lang="en-US" dirty="0" smtClean="0"/>
              <a:t> Dan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Sutasoma</a:t>
            </a:r>
            <a:r>
              <a:rPr lang="en-US" dirty="0" smtClean="0"/>
              <a:t> </a:t>
            </a:r>
            <a:r>
              <a:rPr lang="en-US" dirty="0" err="1" smtClean="0"/>
              <a:t>Karangan</a:t>
            </a:r>
            <a:r>
              <a:rPr lang="en-US" dirty="0" smtClean="0"/>
              <a:t> </a:t>
            </a:r>
            <a:r>
              <a:rPr lang="en-US" dirty="0" err="1" smtClean="0"/>
              <a:t>Tantular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Ditinjau</a:t>
            </a:r>
            <a:r>
              <a:rPr lang="en-US" dirty="0" smtClean="0"/>
              <a:t> Dari </a:t>
            </a:r>
            <a:r>
              <a:rPr lang="en-US" dirty="0" err="1" smtClean="0"/>
              <a:t>Sejarahnya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“</a:t>
            </a:r>
            <a:r>
              <a:rPr lang="en-US" dirty="0" err="1" smtClean="0"/>
              <a:t>Pancasila</a:t>
            </a:r>
            <a:r>
              <a:rPr lang="en-US" dirty="0" smtClean="0"/>
              <a:t>” </a:t>
            </a:r>
            <a:r>
              <a:rPr lang="en-US" dirty="0" err="1" smtClean="0"/>
              <a:t>Pertama</a:t>
            </a:r>
            <a:r>
              <a:rPr lang="en-US" dirty="0" smtClean="0"/>
              <a:t> Kali </a:t>
            </a:r>
            <a:r>
              <a:rPr lang="en-US" dirty="0" err="1" smtClean="0"/>
              <a:t>Disampaikan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endParaRPr lang="en-US" dirty="0" smtClean="0"/>
          </a:p>
          <a:p>
            <a:r>
              <a:rPr lang="en-US" dirty="0" err="1" smtClean="0"/>
              <a:t>Ir.Soekarno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Mengusulkan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Negara Indonesia. </a:t>
            </a:r>
            <a:r>
              <a:rPr lang="en-US" dirty="0" err="1" smtClean="0"/>
              <a:t>Selanjutnya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Negara Indonesia Yang </a:t>
            </a:r>
            <a:r>
              <a:rPr lang="en-US" dirty="0" err="1" smtClean="0"/>
              <a:t>Tertuang</a:t>
            </a:r>
            <a:r>
              <a:rPr lang="en-US" dirty="0" smtClean="0"/>
              <a:t> Di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Pembukaan</a:t>
            </a:r>
            <a:r>
              <a:rPr lang="en-US" dirty="0" smtClean="0"/>
              <a:t> UUD 1945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Alinea</a:t>
            </a:r>
            <a:r>
              <a:rPr lang="en-US" dirty="0" smtClean="0"/>
              <a:t> </a:t>
            </a:r>
            <a:r>
              <a:rPr lang="en-US" dirty="0" err="1" smtClean="0"/>
              <a:t>Keempat</a:t>
            </a:r>
            <a:r>
              <a:rPr lang="en-US" dirty="0" smtClean="0"/>
              <a:t>. </a:t>
            </a:r>
            <a:r>
              <a:rPr lang="en-US" dirty="0" err="1" smtClean="0"/>
              <a:t>Hakikat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endParaRPr lang="en-US" dirty="0" smtClean="0"/>
          </a:p>
          <a:p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Dan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Negara Indonesia.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endParaRPr lang="en-US" dirty="0" smtClean="0"/>
          </a:p>
          <a:p>
            <a:r>
              <a:rPr lang="en-US" dirty="0" err="1" smtClean="0"/>
              <a:t>Dasar</a:t>
            </a:r>
            <a:r>
              <a:rPr lang="en-US" dirty="0" smtClean="0"/>
              <a:t> Negara Dan 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Status Yang </a:t>
            </a:r>
            <a:r>
              <a:rPr lang="en-US" dirty="0" err="1" smtClean="0"/>
              <a:t>Resmi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Tercantum</a:t>
            </a:r>
            <a:endParaRPr lang="en-US" dirty="0" smtClean="0"/>
          </a:p>
          <a:p>
            <a:r>
              <a:rPr lang="pt-BR" dirty="0" smtClean="0"/>
              <a:t>Pada Alinea IV Dalam Undang-Undang 1945.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 smtClean="0"/>
              <a:t>Membumikan</a:t>
            </a:r>
            <a:r>
              <a:rPr lang="en-US" sz="2800" dirty="0" smtClean="0"/>
              <a:t> </a:t>
            </a:r>
            <a:r>
              <a:rPr lang="en-US" sz="2800" dirty="0" err="1" smtClean="0"/>
              <a:t>Nilai-Nilai</a:t>
            </a:r>
            <a:r>
              <a:rPr lang="en-US" sz="2800" dirty="0" smtClean="0"/>
              <a:t> </a:t>
            </a:r>
            <a:r>
              <a:rPr lang="en-US" sz="2800" dirty="0" err="1" smtClean="0"/>
              <a:t>Pancasila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Kehidupan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err="1" smtClean="0"/>
              <a:t>Berbangsa</a:t>
            </a:r>
            <a:r>
              <a:rPr lang="en-US" sz="2800" dirty="0" smtClean="0"/>
              <a:t> Dan </a:t>
            </a:r>
            <a:r>
              <a:rPr lang="en-US" sz="2800" dirty="0" err="1" smtClean="0"/>
              <a:t>Bernegara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276350"/>
            <a:ext cx="8496944" cy="3733799"/>
          </a:xfrm>
        </p:spPr>
        <p:txBody>
          <a:bodyPr/>
          <a:lstStyle/>
          <a:p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warisan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perjuangan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pahlawan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, </a:t>
            </a:r>
            <a:r>
              <a:rPr lang="en-US" dirty="0" err="1" smtClean="0"/>
              <a:t>sebab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sekedar</a:t>
            </a:r>
            <a:r>
              <a:rPr lang="en-US" dirty="0" smtClean="0"/>
              <a:t> </a:t>
            </a:r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teoritis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normatif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sv-SE" dirty="0" smtClean="0"/>
              <a:t>tetapi juga diamalkan </a:t>
            </a:r>
          </a:p>
          <a:p>
            <a:r>
              <a:rPr lang="sv-SE" dirty="0" smtClean="0"/>
              <a:t>dalam kehidupan sehari-hari.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pemersatu</a:t>
            </a:r>
            <a:r>
              <a:rPr lang="en-US" dirty="0" smtClean="0"/>
              <a:t> </a:t>
            </a:r>
            <a:r>
              <a:rPr lang="en-US" dirty="0" err="1" smtClean="0"/>
              <a:t>kemajemukan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keberagaman</a:t>
            </a:r>
            <a:endParaRPr lang="en-US" dirty="0" smtClean="0"/>
          </a:p>
          <a:p>
            <a:r>
              <a:rPr lang="en-US" dirty="0" smtClean="0"/>
              <a:t>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bermacam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, agama, </a:t>
            </a:r>
            <a:r>
              <a:rPr lang="en-US" dirty="0" err="1" smtClean="0"/>
              <a:t>etnis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lain-lain. </a:t>
            </a:r>
            <a:r>
              <a:rPr lang="en-US" dirty="0" err="1" smtClean="0"/>
              <a:t>Nilai-nilai</a:t>
            </a:r>
            <a:endParaRPr lang="en-US" dirty="0" smtClean="0"/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inilah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mematahkan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ancaman</a:t>
            </a:r>
            <a:r>
              <a:rPr lang="en-US" dirty="0" smtClean="0"/>
              <a:t>, </a:t>
            </a:r>
            <a:r>
              <a:rPr lang="en-US" dirty="0" err="1" smtClean="0"/>
              <a:t>tantangan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hambatan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it-IT" dirty="0" smtClean="0"/>
              <a:t>Di era globalisasi ini begitu banyak tantangan yang </a:t>
            </a:r>
            <a:r>
              <a:rPr lang="en-US" dirty="0" err="1" smtClean="0"/>
              <a:t>dihadapi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Selayaknya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betapa</a:t>
            </a:r>
            <a:r>
              <a:rPr lang="en-US" dirty="0" smtClean="0"/>
              <a:t> </a:t>
            </a:r>
            <a:r>
              <a:rPr lang="en-US" dirty="0" err="1" smtClean="0"/>
              <a:t>pentingnya</a:t>
            </a:r>
            <a:r>
              <a:rPr lang="en-US" dirty="0" smtClean="0"/>
              <a:t> </a:t>
            </a:r>
            <a:r>
              <a:rPr lang="en-US" dirty="0" err="1" smtClean="0"/>
              <a:t>kesadaran</a:t>
            </a:r>
            <a:r>
              <a:rPr lang="en-US" dirty="0" smtClean="0"/>
              <a:t> </a:t>
            </a:r>
            <a:r>
              <a:rPr lang="en-US" dirty="0" err="1" smtClean="0"/>
              <a:t>berbangsa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.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bertanggung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mengemban</a:t>
            </a:r>
            <a:r>
              <a:rPr lang="en-US" dirty="0" smtClean="0"/>
              <a:t> </a:t>
            </a:r>
            <a:r>
              <a:rPr lang="en-US" dirty="0" err="1" smtClean="0"/>
              <a:t>amanat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kesadaran</a:t>
            </a:r>
            <a:r>
              <a:rPr lang="en-US" dirty="0" smtClean="0"/>
              <a:t> </a:t>
            </a:r>
            <a:r>
              <a:rPr lang="en-US" dirty="0" err="1" smtClean="0"/>
              <a:t>berbangsa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warganya</a:t>
            </a:r>
            <a:r>
              <a:rPr lang="en-US" dirty="0" smtClean="0"/>
              <a:t>,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kesadaran</a:t>
            </a:r>
            <a:r>
              <a:rPr lang="en-US" dirty="0" smtClean="0"/>
              <a:t> </a:t>
            </a:r>
            <a:r>
              <a:rPr lang="en-US" dirty="0" err="1" smtClean="0"/>
              <a:t>berbangsa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bahaya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bagikehidupan</a:t>
            </a:r>
            <a:r>
              <a:rPr lang="en-US" dirty="0" smtClean="0"/>
              <a:t> </a:t>
            </a:r>
            <a:r>
              <a:rPr lang="en-US" dirty="0" err="1" smtClean="0"/>
              <a:t>berbangsa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, yang </a:t>
            </a:r>
            <a:r>
              <a:rPr lang="en-US" dirty="0" err="1" smtClean="0"/>
              <a:t>mengakibatkan</a:t>
            </a:r>
            <a:endParaRPr lang="en-US" dirty="0" smtClean="0"/>
          </a:p>
          <a:p>
            <a:r>
              <a:rPr lang="sv-SE" dirty="0" smtClean="0"/>
              <a:t>bangsa ini akan jatuh ke dalam kondisi yang sangat parah </a:t>
            </a:r>
            <a:r>
              <a:rPr lang="en-US" dirty="0" err="1" smtClean="0"/>
              <a:t>bahkan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terpuruk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-</a:t>
            </a:r>
          </a:p>
          <a:p>
            <a:r>
              <a:rPr lang="en-US" dirty="0" err="1" smtClean="0"/>
              <a:t>bangsa</a:t>
            </a:r>
            <a:r>
              <a:rPr lang="en-US" dirty="0" smtClean="0"/>
              <a:t> lain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it-IT" dirty="0" smtClean="0"/>
              <a:t>mempersiapkan diri dari gangguan bangsa lain.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123951"/>
            <a:ext cx="8496944" cy="3680048"/>
          </a:xfrm>
        </p:spPr>
        <p:txBody>
          <a:bodyPr/>
          <a:lstStyle/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sehari-hari</a:t>
            </a:r>
            <a:r>
              <a:rPr lang="en-US" dirty="0" smtClean="0"/>
              <a:t>, </a:t>
            </a:r>
            <a:r>
              <a:rPr lang="en-US" i="1" dirty="0" smtClean="0"/>
              <a:t>‘idea’ </a:t>
            </a:r>
            <a:r>
              <a:rPr lang="en-US" i="1" dirty="0" err="1" smtClean="0"/>
              <a:t>disamakan</a:t>
            </a:r>
            <a:r>
              <a:rPr lang="en-US" i="1" dirty="0" smtClean="0"/>
              <a:t> </a:t>
            </a:r>
            <a:r>
              <a:rPr lang="en-US" i="1" dirty="0" err="1" smtClean="0"/>
              <a:t>dengan</a:t>
            </a:r>
            <a:r>
              <a:rPr lang="en-US" i="1" dirty="0" smtClean="0"/>
              <a:t> </a:t>
            </a:r>
            <a:r>
              <a:rPr lang="es-ES" dirty="0" smtClean="0"/>
              <a:t>cita-cita, </a:t>
            </a:r>
            <a:r>
              <a:rPr lang="es-ES" dirty="0" err="1" smtClean="0"/>
              <a:t>yakni</a:t>
            </a:r>
            <a:r>
              <a:rPr lang="es-ES" dirty="0" smtClean="0"/>
              <a:t> cita-cita yang </a:t>
            </a:r>
            <a:r>
              <a:rPr lang="es-ES" dirty="0" err="1" smtClean="0"/>
              <a:t>bersifat</a:t>
            </a:r>
            <a:r>
              <a:rPr lang="es-ES" dirty="0" smtClean="0"/>
              <a:t> </a:t>
            </a:r>
            <a:r>
              <a:rPr lang="es-ES" dirty="0" err="1" smtClean="0"/>
              <a:t>tetap</a:t>
            </a:r>
            <a:r>
              <a:rPr lang="es-ES" dirty="0" smtClean="0"/>
              <a:t>,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dicapai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cita-cita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faham</a:t>
            </a:r>
            <a:r>
              <a:rPr lang="en-US" dirty="0" smtClean="0"/>
              <a:t> (</a:t>
            </a:r>
            <a:r>
              <a:rPr lang="en-US" dirty="0" err="1" smtClean="0"/>
              <a:t>Kaelan</a:t>
            </a:r>
            <a:r>
              <a:rPr lang="en-US" dirty="0" smtClean="0"/>
              <a:t>, 2016, 111).</a:t>
            </a:r>
          </a:p>
          <a:p>
            <a:endParaRPr lang="en-US" dirty="0" smtClean="0"/>
          </a:p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Notonagoro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s-ES" dirty="0" smtClean="0"/>
              <a:t>cita-cita negara, </a:t>
            </a:r>
            <a:r>
              <a:rPr lang="es-ES" dirty="0" err="1" smtClean="0"/>
              <a:t>atau</a:t>
            </a:r>
            <a:r>
              <a:rPr lang="es-ES" dirty="0" smtClean="0"/>
              <a:t> cita-cita yang </a:t>
            </a:r>
            <a:r>
              <a:rPr lang="es-ES" dirty="0" err="1" smtClean="0"/>
              <a:t>menjadi</a:t>
            </a:r>
            <a:endParaRPr lang="es-ES" dirty="0" smtClean="0"/>
          </a:p>
          <a:p>
            <a:r>
              <a:rPr lang="en-US" dirty="0" smtClean="0"/>
              <a:t>basis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kenegaraan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yang </a:t>
            </a:r>
          </a:p>
          <a:p>
            <a:r>
              <a:rPr lang="en-US" dirty="0" err="1" smtClean="0"/>
              <a:t>Bersangkutan</a:t>
            </a:r>
            <a:r>
              <a:rPr lang="en-US" dirty="0" smtClean="0"/>
              <a:t> yang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hakeketnya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kerokhanian</a:t>
            </a:r>
            <a:r>
              <a:rPr lang="en-US" dirty="0" smtClean="0"/>
              <a:t> yang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ciri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r>
              <a:rPr lang="nb-NO" dirty="0" smtClean="0"/>
              <a:t>a. Mempunyai derajat yang tertinggi sebagai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kebangsaan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kenegaraan</a:t>
            </a:r>
            <a:r>
              <a:rPr lang="en-US" dirty="0" smtClean="0"/>
              <a:t>;</a:t>
            </a:r>
          </a:p>
          <a:p>
            <a:r>
              <a:rPr lang="fi-FI" dirty="0" smtClean="0"/>
              <a:t>b. Oleh karena itu mewujudkan suatu asas kerokhanian, 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, 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pedoman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, </a:t>
            </a:r>
            <a:r>
              <a:rPr lang="en-US" dirty="0" err="1" smtClean="0"/>
              <a:t>pegangan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yang </a:t>
            </a:r>
            <a:r>
              <a:rPr lang="en-US" dirty="0" err="1" smtClean="0"/>
              <a:t>dipelihara</a:t>
            </a:r>
            <a:r>
              <a:rPr lang="en-US" dirty="0" smtClean="0"/>
              <a:t>, </a:t>
            </a:r>
            <a:r>
              <a:rPr lang="en-US" dirty="0" err="1" smtClean="0"/>
              <a:t>dikembangkan</a:t>
            </a:r>
            <a:r>
              <a:rPr lang="en-US" dirty="0" smtClean="0"/>
              <a:t>, </a:t>
            </a:r>
            <a:r>
              <a:rPr lang="en-US" dirty="0" err="1" smtClean="0"/>
              <a:t>diamalkan</a:t>
            </a:r>
            <a:r>
              <a:rPr lang="en-US" dirty="0" smtClean="0"/>
              <a:t>, </a:t>
            </a:r>
            <a:r>
              <a:rPr lang="en-US" dirty="0" err="1" smtClean="0"/>
              <a:t>dilestarikan</a:t>
            </a:r>
            <a:endParaRPr lang="en-US" dirty="0" smtClean="0"/>
          </a:p>
          <a:p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generasi</a:t>
            </a:r>
            <a:r>
              <a:rPr lang="en-US" dirty="0" smtClean="0"/>
              <a:t> </a:t>
            </a:r>
            <a:r>
              <a:rPr lang="en-US" dirty="0" err="1" smtClean="0"/>
              <a:t>berikutnya</a:t>
            </a:r>
            <a:r>
              <a:rPr lang="en-US" dirty="0" smtClean="0"/>
              <a:t>, </a:t>
            </a:r>
            <a:r>
              <a:rPr lang="en-US" dirty="0" err="1" smtClean="0"/>
              <a:t>diperjuangkan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dipertahankan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kesediaan</a:t>
            </a:r>
            <a:r>
              <a:rPr lang="en-US" dirty="0" smtClean="0"/>
              <a:t> </a:t>
            </a:r>
            <a:r>
              <a:rPr lang="en-US" dirty="0" err="1" smtClean="0"/>
              <a:t>berkorban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 err="1" smtClean="0"/>
              <a:t>Kaelan</a:t>
            </a:r>
            <a:r>
              <a:rPr lang="en-US" dirty="0" smtClean="0"/>
              <a:t>, 2016, 113).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047751"/>
            <a:ext cx="8496944" cy="3428999"/>
          </a:xfrm>
        </p:spPr>
        <p:txBody>
          <a:bodyPr/>
          <a:lstStyle/>
          <a:p>
            <a:r>
              <a:rPr lang="it-IT" dirty="0" smtClean="0"/>
              <a:t>Pancasila sebagai ideologi bangsa dan negara </a:t>
            </a:r>
            <a:r>
              <a:rPr lang="en-US" dirty="0" smtClean="0"/>
              <a:t>Indonesia </a:t>
            </a:r>
            <a:r>
              <a:rPr lang="en-US" dirty="0" err="1" smtClean="0"/>
              <a:t>bukanlah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olah</a:t>
            </a:r>
            <a:r>
              <a:rPr lang="en-US" dirty="0" smtClean="0"/>
              <a:t> </a:t>
            </a:r>
            <a:r>
              <a:rPr lang="en-US" dirty="0" err="1" smtClean="0"/>
              <a:t>fikir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Perseorangan</a:t>
            </a:r>
            <a:r>
              <a:rPr lang="en-US" dirty="0" smtClean="0"/>
              <a:t> yang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dinobatkan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. </a:t>
            </a:r>
            <a:r>
              <a:rPr lang="en-US" dirty="0" err="1" smtClean="0"/>
              <a:t>Soekarno</a:t>
            </a:r>
            <a:r>
              <a:rPr lang="en-US" dirty="0" smtClean="0"/>
              <a:t> </a:t>
            </a:r>
            <a:r>
              <a:rPr lang="en-US" dirty="0" err="1" smtClean="0"/>
              <a:t>mengatakan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it-IT" dirty="0" smtClean="0"/>
              <a:t>digali dari bumi pertiwi, dan bumi Indonesia sendiri, artinya bahwa Pancasila berisi nilai</a:t>
            </a:r>
          </a:p>
          <a:p>
            <a:r>
              <a:rPr lang="it-IT" dirty="0" smtClean="0"/>
              <a:t>nilai, </a:t>
            </a:r>
            <a:r>
              <a:rPr lang="es-ES" dirty="0" smtClean="0"/>
              <a:t>moral dan </a:t>
            </a:r>
            <a:r>
              <a:rPr lang="es-ES" dirty="0" err="1" smtClean="0"/>
              <a:t>budaya</a:t>
            </a:r>
            <a:r>
              <a:rPr lang="es-ES" dirty="0" smtClean="0"/>
              <a:t> </a:t>
            </a:r>
            <a:r>
              <a:rPr lang="es-ES" dirty="0" err="1" smtClean="0"/>
              <a:t>bangsa</a:t>
            </a:r>
            <a:r>
              <a:rPr lang="es-ES" dirty="0" smtClean="0"/>
              <a:t> Indonesia yang </a:t>
            </a:r>
            <a:r>
              <a:rPr lang="it-IT" dirty="0" smtClean="0"/>
              <a:t>sudah ada sejak bangsa Indonesia ada dan bukan</a:t>
            </a:r>
          </a:p>
          <a:p>
            <a:r>
              <a:rPr lang="en-US" dirty="0" err="1" smtClean="0"/>
              <a:t>ideologi</a:t>
            </a:r>
            <a:r>
              <a:rPr lang="en-US" dirty="0" smtClean="0"/>
              <a:t> yang </a:t>
            </a:r>
            <a:r>
              <a:rPr lang="en-US" dirty="0" err="1" smtClean="0"/>
              <a:t>dipaksakan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.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itupun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merta</a:t>
            </a:r>
            <a:r>
              <a:rPr lang="en-US" dirty="0" smtClean="0"/>
              <a:t> </a:t>
            </a:r>
            <a:r>
              <a:rPr lang="en-US" dirty="0" err="1" smtClean="0"/>
              <a:t>diberlakukan</a:t>
            </a:r>
            <a:r>
              <a:rPr lang="en-US" dirty="0" smtClean="0"/>
              <a:t> </a:t>
            </a:r>
            <a:r>
              <a:rPr lang="en-US" dirty="0" err="1" smtClean="0"/>
              <a:t>begitu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yang </a:t>
            </a:r>
            <a:r>
              <a:rPr lang="en-US" dirty="0" err="1" smtClean="0"/>
              <a:t>terbuka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demokratis</a:t>
            </a:r>
            <a:r>
              <a:rPr lang="en-US" dirty="0" smtClean="0"/>
              <a:t> yang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akhirnya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sv-SE" dirty="0" smtClean="0"/>
              <a:t>yang ada dapat dikompromikan dalam sebuah kesepakatan bersama. Ini </a:t>
            </a:r>
          </a:p>
          <a:p>
            <a:r>
              <a:rPr lang="sv-SE" dirty="0" smtClean="0"/>
              <a:t>berarti sebagai </a:t>
            </a:r>
            <a:r>
              <a:rPr lang="en-US" dirty="0" err="1" smtClean="0"/>
              <a:t>ideologi</a:t>
            </a:r>
            <a:r>
              <a:rPr lang="en-US" dirty="0" smtClean="0"/>
              <a:t>,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tertutup</a:t>
            </a:r>
            <a:r>
              <a:rPr lang="en-US" dirty="0" smtClean="0"/>
              <a:t> </a:t>
            </a:r>
            <a:r>
              <a:rPr lang="en-US" dirty="0" err="1" smtClean="0"/>
              <a:t>melainkan</a:t>
            </a:r>
            <a:r>
              <a:rPr lang="en-US" dirty="0" smtClean="0"/>
              <a:t> </a:t>
            </a:r>
            <a:r>
              <a:rPr lang="nb-NO" dirty="0" smtClean="0"/>
              <a:t>menempatkan diri sebagai </a:t>
            </a:r>
          </a:p>
          <a:p>
            <a:r>
              <a:rPr lang="nb-NO" dirty="0" smtClean="0"/>
              <a:t>ideologi terbuka.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352551"/>
            <a:ext cx="8496944" cy="3451448"/>
          </a:xfrm>
        </p:spPr>
        <p:txBody>
          <a:bodyPr/>
          <a:lstStyle/>
          <a:p>
            <a:r>
              <a:rPr lang="sv-SE" dirty="0" smtClean="0"/>
              <a:t>Ideologi terbuka tidak hanya dapat dibenarkan, </a:t>
            </a:r>
            <a:r>
              <a:rPr lang="fi-FI" dirty="0" smtClean="0"/>
              <a:t>melainkan dibutuhkan. Oleh karena itu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terbuka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 smtClean="0"/>
              <a:t>dirinya</a:t>
            </a:r>
            <a:r>
              <a:rPr lang="en-US" dirty="0" smtClean="0"/>
              <a:t>,</a:t>
            </a:r>
          </a:p>
          <a:p>
            <a:r>
              <a:rPr lang="it-IT" dirty="0" smtClean="0"/>
              <a:t>kepribadiannya di dalam ideologi tersebut.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terbuka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berisi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, </a:t>
            </a:r>
            <a:r>
              <a:rPr lang="en-US" dirty="0" err="1" smtClean="0"/>
              <a:t>dalam</a:t>
            </a:r>
            <a:endParaRPr lang="en-US" dirty="0" smtClean="0"/>
          </a:p>
          <a:p>
            <a:r>
              <a:rPr lang="sv-SE" dirty="0" smtClean="0"/>
              <a:t>teori </a:t>
            </a:r>
            <a:r>
              <a:rPr lang="sv-SE" i="1" dirty="0" smtClean="0"/>
              <a:t>stuffen dari Hans Kelsen berada pada posisi </a:t>
            </a:r>
            <a:r>
              <a:rPr lang="en-US" dirty="0" smtClean="0"/>
              <a:t>yang </a:t>
            </a:r>
            <a:r>
              <a:rPr lang="en-US" dirty="0" err="1" smtClean="0"/>
              <a:t>tertinggi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isinya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dioperasionalkan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dijabarkan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keputusan-keputusan</a:t>
            </a:r>
            <a:endParaRPr lang="en-US" dirty="0" smtClean="0"/>
          </a:p>
          <a:p>
            <a:r>
              <a:rPr lang="en-US" dirty="0" smtClean="0"/>
              <a:t>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diberi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konstitusi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yang </a:t>
            </a:r>
            <a:r>
              <a:rPr lang="en-US" dirty="0" err="1" smtClean="0"/>
              <a:t>lainnya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aktual</a:t>
            </a:r>
            <a:r>
              <a:rPr lang="en-US" dirty="0" smtClean="0"/>
              <a:t>, </a:t>
            </a:r>
            <a:r>
              <a:rPr lang="en-US" dirty="0" err="1" smtClean="0"/>
              <a:t>dinamis</a:t>
            </a:r>
            <a:r>
              <a:rPr lang="en-US" dirty="0" smtClean="0"/>
              <a:t>, </a:t>
            </a:r>
            <a:r>
              <a:rPr lang="fi-FI" dirty="0" smtClean="0"/>
              <a:t>antisipatif, dan senantiasa mampu menyesuaikan</a:t>
            </a:r>
          </a:p>
          <a:p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.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terbuka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endParaRPr lang="en-US" dirty="0" smtClean="0"/>
          </a:p>
          <a:p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200151"/>
            <a:ext cx="8496944" cy="3603848"/>
          </a:xfrm>
        </p:spPr>
        <p:txBody>
          <a:bodyPr/>
          <a:lstStyle/>
          <a:p>
            <a:r>
              <a:rPr lang="en-US" dirty="0" smtClean="0"/>
              <a:t>a.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idealis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yang </a:t>
            </a:r>
            <a:r>
              <a:rPr lang="en-US" dirty="0" err="1" smtClean="0"/>
              <a:t>terkandung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endParaRPr lang="en-US" dirty="0" smtClean="0"/>
          </a:p>
          <a:p>
            <a:r>
              <a:rPr lang="fi-FI" dirty="0" smtClean="0"/>
              <a:t>sistematis dan rasional yaitu hakikat nilai-nilai yang terkandung dalam lima sila: ketuhanan,</a:t>
            </a:r>
          </a:p>
          <a:p>
            <a:r>
              <a:rPr lang="en-US" dirty="0" err="1" smtClean="0"/>
              <a:t>kemanusiaan</a:t>
            </a:r>
            <a:r>
              <a:rPr lang="en-US" dirty="0" smtClean="0"/>
              <a:t>, </a:t>
            </a:r>
            <a:r>
              <a:rPr lang="en-US" dirty="0" err="1" smtClean="0"/>
              <a:t>persatuan</a:t>
            </a:r>
            <a:r>
              <a:rPr lang="en-US" dirty="0" smtClean="0"/>
              <a:t>, </a:t>
            </a:r>
            <a:r>
              <a:rPr lang="en-US" dirty="0" err="1" smtClean="0"/>
              <a:t>kerakyatan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idealis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bersumber</a:t>
            </a:r>
            <a:endParaRPr lang="en-US" dirty="0" smtClean="0"/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filosofis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.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endParaRPr lang="en-US" dirty="0" smtClean="0"/>
          </a:p>
          <a:p>
            <a:r>
              <a:rPr lang="en-US" dirty="0" err="1" smtClean="0"/>
              <a:t>bersumber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nilainilai</a:t>
            </a:r>
            <a:r>
              <a:rPr lang="en-US" dirty="0" smtClean="0"/>
              <a:t> </a:t>
            </a:r>
            <a:r>
              <a:rPr lang="en-US" dirty="0" err="1" smtClean="0"/>
              <a:t>filosofis</a:t>
            </a:r>
            <a:r>
              <a:rPr lang="en-US" dirty="0" smtClean="0"/>
              <a:t> (</a:t>
            </a:r>
            <a:r>
              <a:rPr lang="en-US" dirty="0" err="1" smtClean="0"/>
              <a:t>Poespowardoyo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Kaelan</a:t>
            </a:r>
            <a:r>
              <a:rPr lang="en-US" dirty="0" smtClean="0"/>
              <a:t>, 2016, 116);</a:t>
            </a:r>
          </a:p>
          <a:p>
            <a:endParaRPr lang="en-US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normatif</a:t>
            </a:r>
            <a:r>
              <a:rPr lang="en-US" dirty="0" smtClean="0"/>
              <a:t>, </a:t>
            </a:r>
            <a:r>
              <a:rPr lang="en-US" dirty="0" err="1" smtClean="0"/>
              <a:t>nilai-nilai</a:t>
            </a:r>
            <a:r>
              <a:rPr lang="en-US" dirty="0" smtClean="0"/>
              <a:t> yang </a:t>
            </a:r>
            <a:r>
              <a:rPr lang="en-US" dirty="0" err="1" smtClean="0"/>
              <a:t>terkandung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dijabarkan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endParaRPr lang="en-US" dirty="0" smtClean="0"/>
          </a:p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r>
              <a:rPr lang="en-US" dirty="0" smtClean="0"/>
              <a:t>,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terkandung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Pembukaan</a:t>
            </a:r>
            <a:r>
              <a:rPr lang="en-US" dirty="0" smtClean="0"/>
              <a:t> UUD NKRI 1945 yang </a:t>
            </a:r>
            <a:r>
              <a:rPr lang="en-US" dirty="0" err="1" smtClean="0"/>
              <a:t>memiliki</a:t>
            </a:r>
            <a:endParaRPr lang="en-US" dirty="0" smtClean="0"/>
          </a:p>
          <a:p>
            <a:r>
              <a:rPr lang="en-US" dirty="0" err="1" smtClean="0"/>
              <a:t>kedudukan</a:t>
            </a:r>
            <a:r>
              <a:rPr lang="en-US" dirty="0" smtClean="0"/>
              <a:t> </a:t>
            </a:r>
            <a:r>
              <a:rPr lang="en-US" dirty="0" err="1" smtClean="0"/>
              <a:t>tertinggi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tertib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Indonesia. </a:t>
            </a:r>
            <a:r>
              <a:rPr lang="fi-FI" dirty="0" smtClean="0"/>
              <a:t>Dalam pengertian ini maka Pembukaan</a:t>
            </a:r>
          </a:p>
          <a:p>
            <a:r>
              <a:rPr lang="it-IT" dirty="0" smtClean="0"/>
              <a:t>yang di dalamnya memuat Pancasila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alinea</a:t>
            </a:r>
            <a:r>
              <a:rPr lang="en-US" dirty="0" smtClean="0"/>
              <a:t> IV, </a:t>
            </a:r>
            <a:r>
              <a:rPr lang="en-US" dirty="0" err="1" smtClean="0"/>
              <a:t>berkedudukan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‘</a:t>
            </a:r>
            <a:r>
              <a:rPr lang="en-US" i="1" dirty="0" err="1" smtClean="0"/>
              <a:t>staat</a:t>
            </a:r>
            <a:r>
              <a:rPr lang="en-US" i="1" dirty="0" smtClean="0"/>
              <a:t> </a:t>
            </a:r>
            <a:r>
              <a:rPr lang="en-US" i="1" dirty="0" err="1" smtClean="0"/>
              <a:t>sfundamental</a:t>
            </a:r>
            <a:r>
              <a:rPr lang="en-US" i="1" dirty="0" smtClean="0"/>
              <a:t> </a:t>
            </a:r>
          </a:p>
          <a:p>
            <a:r>
              <a:rPr lang="en-US" i="1" dirty="0" smtClean="0"/>
              <a:t>norm’, agar </a:t>
            </a:r>
            <a:r>
              <a:rPr lang="en-US" i="1" dirty="0" err="1" smtClean="0"/>
              <a:t>ideologi</a:t>
            </a:r>
            <a:r>
              <a:rPr lang="en-US" i="1" dirty="0" smtClean="0"/>
              <a:t> </a:t>
            </a:r>
            <a:r>
              <a:rPr lang="en-US" i="1" dirty="0" err="1" smtClean="0"/>
              <a:t>mampu</a:t>
            </a:r>
            <a:r>
              <a:rPr lang="en-US" i="1" dirty="0" smtClean="0"/>
              <a:t> </a:t>
            </a:r>
            <a:r>
              <a:rPr lang="nn-NO" dirty="0" smtClean="0"/>
              <a:t>dijabarkan ke dalam langkah operasioanal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r>
              <a:rPr lang="en-US" dirty="0" smtClean="0"/>
              <a:t> </a:t>
            </a:r>
          </a:p>
          <a:p>
            <a:r>
              <a:rPr lang="en-US" dirty="0" smtClean="0"/>
              <a:t>yang </a:t>
            </a:r>
            <a:r>
              <a:rPr lang="en-US" dirty="0" err="1" smtClean="0"/>
              <a:t>jelas</a:t>
            </a:r>
            <a:r>
              <a:rPr lang="en-US" dirty="0" smtClean="0"/>
              <a:t> (</a:t>
            </a:r>
            <a:r>
              <a:rPr lang="en-US" dirty="0" err="1" smtClean="0"/>
              <a:t>Poespowardoyo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Kaelan</a:t>
            </a:r>
            <a:r>
              <a:rPr lang="en-US" dirty="0" smtClean="0"/>
              <a:t>, 2016, 117).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1931</Words>
  <Application>Microsoft Office PowerPoint</Application>
  <PresentationFormat>On-screen Show (16:9)</PresentationFormat>
  <Paragraphs>169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Custom Design</vt:lpstr>
      <vt:lpstr>Slide 1</vt:lpstr>
      <vt:lpstr>A. PENDAHULUAN </vt:lpstr>
      <vt:lpstr>Slide 3</vt:lpstr>
      <vt:lpstr>Slide 4</vt:lpstr>
      <vt:lpstr>Membumikan Nilai-Nilai Pancasila Dalam Kehidupan Berbangsa Dan Bernegara</vt:lpstr>
      <vt:lpstr>Pancasila Sebagai Ideologi</vt:lpstr>
      <vt:lpstr>Slide 7</vt:lpstr>
      <vt:lpstr>Slide 8</vt:lpstr>
      <vt:lpstr>Slide 9</vt:lpstr>
      <vt:lpstr>Slide 10</vt:lpstr>
      <vt:lpstr>Slide 11</vt:lpstr>
      <vt:lpstr>Pancasila Sebagai Ideologi Negara. </vt:lpstr>
      <vt:lpstr>Slide 13</vt:lpstr>
      <vt:lpstr>Slide 14</vt:lpstr>
      <vt:lpstr>Slide 15</vt:lpstr>
      <vt:lpstr>Slide 16</vt:lpstr>
      <vt:lpstr>Slide 17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HP</cp:lastModifiedBy>
  <cp:revision>29</cp:revision>
  <dcterms:created xsi:type="dcterms:W3CDTF">2014-04-01T16:27:38Z</dcterms:created>
  <dcterms:modified xsi:type="dcterms:W3CDTF">2021-08-28T07:28:11Z</dcterms:modified>
</cp:coreProperties>
</file>