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7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3" d="100"/>
          <a:sy n="63" d="100"/>
        </p:scale>
        <p:origin x="1380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5_5">
  <dgm:title val=""/>
  <dgm:desc val=""/>
  <dgm:catLst>
    <dgm:cat type="accent5" pri="11500"/>
  </dgm:catLst>
  <dgm:styleLbl name="node0">
    <dgm:fillClrLst meth="cycle">
      <a:schemeClr val="accent5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>
        <a:alpha val="9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>
        <a:alpha val="90000"/>
      </a:schemeClr>
      <a:schemeClr val="accent5">
        <a:alpha val="5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/>
    <dgm:txEffectClrLst/>
  </dgm:styleLbl>
  <dgm:styleLbl name="lnNode1">
    <dgm:fillClrLst>
      <a:schemeClr val="accent5">
        <a:shade val="90000"/>
      </a:schemeClr>
      <a:schemeClr val="accent5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shade val="80000"/>
        <a:alpha val="50000"/>
      </a:schemeClr>
      <a:schemeClr val="accent5">
        <a:alpha val="2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  <a:alpha val="90000"/>
      </a:schemeClr>
      <a:schemeClr val="accent5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>
        <a:shade val="90000"/>
      </a:schemeClr>
      <a:schemeClr val="accent5">
        <a:tint val="50000"/>
      </a:schemeClr>
    </dgm:fillClrLst>
    <dgm:linClrLst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fgSibTrans2D1">
    <dgm:fillClrLst>
      <a:schemeClr val="accent5">
        <a:shade val="90000"/>
      </a:schemeClr>
      <a:schemeClr val="accent5">
        <a:tint val="50000"/>
      </a:schemeClr>
    </dgm:fillClrLst>
    <dgm:linClrLst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bgSibTrans2D1">
    <dgm:fillClrLst>
      <a:schemeClr val="accent5">
        <a:shade val="90000"/>
      </a:schemeClr>
      <a:schemeClr val="accent5">
        <a:tint val="50000"/>
      </a:schemeClr>
    </dgm:fillClrLst>
    <dgm:linClrLst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sibTrans1D1">
    <dgm:fillClrLst>
      <a:schemeClr val="accent5">
        <a:shade val="90000"/>
      </a:schemeClr>
      <a:schemeClr val="accent5">
        <a:tint val="50000"/>
      </a:schemeClr>
    </dgm:fillClrLst>
    <dgm:linClrLst>
      <a:schemeClr val="accent5">
        <a:shade val="90000"/>
      </a:schemeClr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5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5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>
        <a:shade val="80000"/>
      </a:schemeClr>
    </dgm:fillClrLst>
    <dgm:linClrLst meth="repeat">
      <a:schemeClr val="accent5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5">
        <a:tint val="90000"/>
      </a:schemeClr>
    </dgm:fillClrLst>
    <dgm:linClrLst meth="repeat">
      <a:schemeClr val="accent5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5">
        <a:tint val="5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5">
        <a:shade val="8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>
        <a:tint val="90000"/>
      </a:schemeClr>
    </dgm:fillClrLst>
    <dgm:linClrLst meth="repeat">
      <a:schemeClr val="accent5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alpha val="90000"/>
        <a:tint val="40000"/>
      </a:schemeClr>
      <a:schemeClr val="accent5">
        <a:alpha val="5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5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5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608D7F2-0437-42E7-8089-C8319D372C56}" type="doc">
      <dgm:prSet loTypeId="urn:microsoft.com/office/officeart/2005/8/layout/orgChart1" loCatId="hierarchy" qsTypeId="urn:microsoft.com/office/officeart/2005/8/quickstyle/3d1" qsCatId="3D" csTypeId="urn:microsoft.com/office/officeart/2005/8/colors/accent5_5" csCatId="accent5" phldr="1"/>
      <dgm:spPr/>
      <dgm:t>
        <a:bodyPr/>
        <a:lstStyle/>
        <a:p>
          <a:endParaRPr lang="en-US"/>
        </a:p>
      </dgm:t>
    </dgm:pt>
    <dgm:pt modelId="{A8B15E28-23B2-43DC-B298-1FEA056E832F}">
      <dgm:prSet phldrT="[Text]" custT="1"/>
      <dgm:spPr/>
      <dgm:t>
        <a:bodyPr/>
        <a:lstStyle/>
        <a:p>
          <a:r>
            <a:rPr lang="en-US" sz="2400" dirty="0" err="1"/>
            <a:t>Jenis</a:t>
          </a:r>
          <a:r>
            <a:rPr lang="en-US" sz="2400" dirty="0"/>
            <a:t> </a:t>
          </a:r>
          <a:r>
            <a:rPr lang="en-US" sz="2400" dirty="0" err="1"/>
            <a:t>Sengketa</a:t>
          </a:r>
          <a:r>
            <a:rPr lang="en-US" sz="2400" dirty="0"/>
            <a:t> </a:t>
          </a:r>
          <a:r>
            <a:rPr lang="en-US" sz="2400" dirty="0" err="1"/>
            <a:t>Internasional</a:t>
          </a:r>
          <a:endParaRPr lang="en-US" sz="2400" dirty="0"/>
        </a:p>
      </dgm:t>
    </dgm:pt>
    <dgm:pt modelId="{F54D5C09-D293-4BCD-9B0A-A9439BABA7E3}" type="parTrans" cxnId="{44CA4953-5565-4900-8053-F28DD3C217BC}">
      <dgm:prSet/>
      <dgm:spPr/>
      <dgm:t>
        <a:bodyPr/>
        <a:lstStyle/>
        <a:p>
          <a:endParaRPr lang="en-US"/>
        </a:p>
      </dgm:t>
    </dgm:pt>
    <dgm:pt modelId="{35003595-7420-426F-97F0-CDDE35E9348B}" type="sibTrans" cxnId="{44CA4953-5565-4900-8053-F28DD3C217BC}">
      <dgm:prSet/>
      <dgm:spPr/>
      <dgm:t>
        <a:bodyPr/>
        <a:lstStyle/>
        <a:p>
          <a:endParaRPr lang="en-US"/>
        </a:p>
      </dgm:t>
    </dgm:pt>
    <dgm:pt modelId="{7C01B069-0515-476E-92D8-D809AA5E65D7}">
      <dgm:prSet phldrT="[Text]" custT="1"/>
      <dgm:spPr/>
      <dgm:t>
        <a:bodyPr/>
        <a:lstStyle/>
        <a:p>
          <a:r>
            <a:rPr lang="en-US" sz="2400" dirty="0" err="1"/>
            <a:t>Hukum</a:t>
          </a:r>
          <a:endParaRPr lang="en-US" sz="2400" dirty="0"/>
        </a:p>
      </dgm:t>
    </dgm:pt>
    <dgm:pt modelId="{FD86658A-06C9-48AF-B753-57FA6A7C349F}" type="parTrans" cxnId="{019EC167-72E9-4D91-B4E9-51FB1C47137C}">
      <dgm:prSet/>
      <dgm:spPr/>
      <dgm:t>
        <a:bodyPr/>
        <a:lstStyle/>
        <a:p>
          <a:endParaRPr lang="en-US"/>
        </a:p>
      </dgm:t>
    </dgm:pt>
    <dgm:pt modelId="{676D331D-1B8D-434B-8876-6C00269118AB}" type="sibTrans" cxnId="{019EC167-72E9-4D91-B4E9-51FB1C47137C}">
      <dgm:prSet/>
      <dgm:spPr/>
      <dgm:t>
        <a:bodyPr/>
        <a:lstStyle/>
        <a:p>
          <a:endParaRPr lang="en-US"/>
        </a:p>
      </dgm:t>
    </dgm:pt>
    <dgm:pt modelId="{38C123A8-5719-43BB-96EA-19A3010FB8CB}">
      <dgm:prSet phldrT="[Text]" custT="1"/>
      <dgm:spPr/>
      <dgm:t>
        <a:bodyPr/>
        <a:lstStyle/>
        <a:p>
          <a:r>
            <a:rPr lang="en-US" sz="2800" dirty="0" err="1"/>
            <a:t>Politik</a:t>
          </a:r>
          <a:endParaRPr lang="en-US" sz="2800" dirty="0"/>
        </a:p>
      </dgm:t>
    </dgm:pt>
    <dgm:pt modelId="{16160740-EC25-4BFE-801F-A7D5FB1D73F9}" type="parTrans" cxnId="{EAD2985E-FB2C-4364-90DC-25CC40F490C6}">
      <dgm:prSet/>
      <dgm:spPr/>
      <dgm:t>
        <a:bodyPr/>
        <a:lstStyle/>
        <a:p>
          <a:endParaRPr lang="en-US"/>
        </a:p>
      </dgm:t>
    </dgm:pt>
    <dgm:pt modelId="{C7B82719-9D45-47A9-AD3C-C2C53DDDC065}" type="sibTrans" cxnId="{EAD2985E-FB2C-4364-90DC-25CC40F490C6}">
      <dgm:prSet/>
      <dgm:spPr/>
      <dgm:t>
        <a:bodyPr/>
        <a:lstStyle/>
        <a:p>
          <a:endParaRPr lang="en-US"/>
        </a:p>
      </dgm:t>
    </dgm:pt>
    <dgm:pt modelId="{95B39276-D78A-4195-AC64-AB49CD696BBD}" type="pres">
      <dgm:prSet presAssocID="{F608D7F2-0437-42E7-8089-C8319D372C56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EFACCAEF-6767-44AE-89C8-E50E6E01D450}" type="pres">
      <dgm:prSet presAssocID="{A8B15E28-23B2-43DC-B298-1FEA056E832F}" presName="hierRoot1" presStyleCnt="0">
        <dgm:presLayoutVars>
          <dgm:hierBranch val="init"/>
        </dgm:presLayoutVars>
      </dgm:prSet>
      <dgm:spPr/>
    </dgm:pt>
    <dgm:pt modelId="{7AE1B54C-B608-4E6E-BB39-E84AECA772BA}" type="pres">
      <dgm:prSet presAssocID="{A8B15E28-23B2-43DC-B298-1FEA056E832F}" presName="rootComposite1" presStyleCnt="0"/>
      <dgm:spPr/>
    </dgm:pt>
    <dgm:pt modelId="{C796619C-8595-4ED1-ADD2-1D42D05BDDE2}" type="pres">
      <dgm:prSet presAssocID="{A8B15E28-23B2-43DC-B298-1FEA056E832F}" presName="rootText1" presStyleLbl="node0" presStyleIdx="0" presStyleCnt="1" custScaleX="178882" custScaleY="126193">
        <dgm:presLayoutVars>
          <dgm:chPref val="3"/>
        </dgm:presLayoutVars>
      </dgm:prSet>
      <dgm:spPr/>
    </dgm:pt>
    <dgm:pt modelId="{46F9FD3B-16C9-4C1F-9967-7FC65BBD54A1}" type="pres">
      <dgm:prSet presAssocID="{A8B15E28-23B2-43DC-B298-1FEA056E832F}" presName="rootConnector1" presStyleLbl="node1" presStyleIdx="0" presStyleCnt="0"/>
      <dgm:spPr/>
    </dgm:pt>
    <dgm:pt modelId="{1987B4EC-8204-42BD-A944-A4793F24B71F}" type="pres">
      <dgm:prSet presAssocID="{A8B15E28-23B2-43DC-B298-1FEA056E832F}" presName="hierChild2" presStyleCnt="0"/>
      <dgm:spPr/>
    </dgm:pt>
    <dgm:pt modelId="{333EC4FF-E896-4749-A797-0ACF739033D7}" type="pres">
      <dgm:prSet presAssocID="{FD86658A-06C9-48AF-B753-57FA6A7C349F}" presName="Name37" presStyleLbl="parChTrans1D2" presStyleIdx="0" presStyleCnt="2"/>
      <dgm:spPr/>
    </dgm:pt>
    <dgm:pt modelId="{A66934FE-8680-4618-9B8C-B8041F836121}" type="pres">
      <dgm:prSet presAssocID="{7C01B069-0515-476E-92D8-D809AA5E65D7}" presName="hierRoot2" presStyleCnt="0">
        <dgm:presLayoutVars>
          <dgm:hierBranch val="init"/>
        </dgm:presLayoutVars>
      </dgm:prSet>
      <dgm:spPr/>
    </dgm:pt>
    <dgm:pt modelId="{C76B2A6B-B2D2-46CA-A93F-5071ADF99CDD}" type="pres">
      <dgm:prSet presAssocID="{7C01B069-0515-476E-92D8-D809AA5E65D7}" presName="rootComposite" presStyleCnt="0"/>
      <dgm:spPr/>
    </dgm:pt>
    <dgm:pt modelId="{737C0AF9-6D70-40AF-85EC-44D4E8B53462}" type="pres">
      <dgm:prSet presAssocID="{7C01B069-0515-476E-92D8-D809AA5E65D7}" presName="rootText" presStyleLbl="node2" presStyleIdx="0" presStyleCnt="2" custScaleX="124393">
        <dgm:presLayoutVars>
          <dgm:chPref val="3"/>
        </dgm:presLayoutVars>
      </dgm:prSet>
      <dgm:spPr/>
    </dgm:pt>
    <dgm:pt modelId="{DBD7BE75-4075-4474-BEC1-4879879FE130}" type="pres">
      <dgm:prSet presAssocID="{7C01B069-0515-476E-92D8-D809AA5E65D7}" presName="rootConnector" presStyleLbl="node2" presStyleIdx="0" presStyleCnt="2"/>
      <dgm:spPr/>
    </dgm:pt>
    <dgm:pt modelId="{6590B59A-C776-431A-AEB7-8B06015D51F3}" type="pres">
      <dgm:prSet presAssocID="{7C01B069-0515-476E-92D8-D809AA5E65D7}" presName="hierChild4" presStyleCnt="0"/>
      <dgm:spPr/>
    </dgm:pt>
    <dgm:pt modelId="{6AD656B9-FD9B-4ED3-80C2-DD83E727D485}" type="pres">
      <dgm:prSet presAssocID="{7C01B069-0515-476E-92D8-D809AA5E65D7}" presName="hierChild5" presStyleCnt="0"/>
      <dgm:spPr/>
    </dgm:pt>
    <dgm:pt modelId="{62DB4CFF-5C9A-4077-9709-1225615797FB}" type="pres">
      <dgm:prSet presAssocID="{16160740-EC25-4BFE-801F-A7D5FB1D73F9}" presName="Name37" presStyleLbl="parChTrans1D2" presStyleIdx="1" presStyleCnt="2"/>
      <dgm:spPr/>
    </dgm:pt>
    <dgm:pt modelId="{D2948E4D-EBFE-4076-9906-C21F556E222B}" type="pres">
      <dgm:prSet presAssocID="{38C123A8-5719-43BB-96EA-19A3010FB8CB}" presName="hierRoot2" presStyleCnt="0">
        <dgm:presLayoutVars>
          <dgm:hierBranch val="init"/>
        </dgm:presLayoutVars>
      </dgm:prSet>
      <dgm:spPr/>
    </dgm:pt>
    <dgm:pt modelId="{FDD23EFF-A10E-49E5-B948-5926780AE11B}" type="pres">
      <dgm:prSet presAssocID="{38C123A8-5719-43BB-96EA-19A3010FB8CB}" presName="rootComposite" presStyleCnt="0"/>
      <dgm:spPr/>
    </dgm:pt>
    <dgm:pt modelId="{269B4DD0-4DEF-4C88-8BAB-A51891B37DDB}" type="pres">
      <dgm:prSet presAssocID="{38C123A8-5719-43BB-96EA-19A3010FB8CB}" presName="rootText" presStyleLbl="node2" presStyleIdx="1" presStyleCnt="2" custScaleX="131062">
        <dgm:presLayoutVars>
          <dgm:chPref val="3"/>
        </dgm:presLayoutVars>
      </dgm:prSet>
      <dgm:spPr/>
    </dgm:pt>
    <dgm:pt modelId="{EC324D9F-2909-415B-A42E-D0F68558F991}" type="pres">
      <dgm:prSet presAssocID="{38C123A8-5719-43BB-96EA-19A3010FB8CB}" presName="rootConnector" presStyleLbl="node2" presStyleIdx="1" presStyleCnt="2"/>
      <dgm:spPr/>
    </dgm:pt>
    <dgm:pt modelId="{B2F2CD37-82C9-4401-8DAF-9E3FFCAC2E46}" type="pres">
      <dgm:prSet presAssocID="{38C123A8-5719-43BB-96EA-19A3010FB8CB}" presName="hierChild4" presStyleCnt="0"/>
      <dgm:spPr/>
    </dgm:pt>
    <dgm:pt modelId="{DEB51835-6FEB-4427-8DC0-0B3C512E683A}" type="pres">
      <dgm:prSet presAssocID="{38C123A8-5719-43BB-96EA-19A3010FB8CB}" presName="hierChild5" presStyleCnt="0"/>
      <dgm:spPr/>
    </dgm:pt>
    <dgm:pt modelId="{99FD95C0-B08A-4A1F-9C2B-9584ACD3DBE0}" type="pres">
      <dgm:prSet presAssocID="{A8B15E28-23B2-43DC-B298-1FEA056E832F}" presName="hierChild3" presStyleCnt="0"/>
      <dgm:spPr/>
    </dgm:pt>
  </dgm:ptLst>
  <dgm:cxnLst>
    <dgm:cxn modelId="{5C9C1D09-DABC-4D5D-90B7-9D245530FF23}" type="presOf" srcId="{7C01B069-0515-476E-92D8-D809AA5E65D7}" destId="{737C0AF9-6D70-40AF-85EC-44D4E8B53462}" srcOrd="0" destOrd="0" presId="urn:microsoft.com/office/officeart/2005/8/layout/orgChart1"/>
    <dgm:cxn modelId="{CD0A180A-7335-48A6-AD9A-FCB952E91834}" type="presOf" srcId="{FD86658A-06C9-48AF-B753-57FA6A7C349F}" destId="{333EC4FF-E896-4749-A797-0ACF739033D7}" srcOrd="0" destOrd="0" presId="urn:microsoft.com/office/officeart/2005/8/layout/orgChart1"/>
    <dgm:cxn modelId="{5151F90F-266C-4260-A331-331FB7A51971}" type="presOf" srcId="{7C01B069-0515-476E-92D8-D809AA5E65D7}" destId="{DBD7BE75-4075-4474-BEC1-4879879FE130}" srcOrd="1" destOrd="0" presId="urn:microsoft.com/office/officeart/2005/8/layout/orgChart1"/>
    <dgm:cxn modelId="{03779025-821F-49CD-AEE5-E5DED833CB99}" type="presOf" srcId="{A8B15E28-23B2-43DC-B298-1FEA056E832F}" destId="{46F9FD3B-16C9-4C1F-9967-7FC65BBD54A1}" srcOrd="1" destOrd="0" presId="urn:microsoft.com/office/officeart/2005/8/layout/orgChart1"/>
    <dgm:cxn modelId="{747C462D-F682-4228-9F53-F2FA112B734F}" type="presOf" srcId="{38C123A8-5719-43BB-96EA-19A3010FB8CB}" destId="{269B4DD0-4DEF-4C88-8BAB-A51891B37DDB}" srcOrd="0" destOrd="0" presId="urn:microsoft.com/office/officeart/2005/8/layout/orgChart1"/>
    <dgm:cxn modelId="{66717F34-A7AA-4363-9D6F-FEE036082510}" type="presOf" srcId="{38C123A8-5719-43BB-96EA-19A3010FB8CB}" destId="{EC324D9F-2909-415B-A42E-D0F68558F991}" srcOrd="1" destOrd="0" presId="urn:microsoft.com/office/officeart/2005/8/layout/orgChart1"/>
    <dgm:cxn modelId="{EAD2985E-FB2C-4364-90DC-25CC40F490C6}" srcId="{A8B15E28-23B2-43DC-B298-1FEA056E832F}" destId="{38C123A8-5719-43BB-96EA-19A3010FB8CB}" srcOrd="1" destOrd="0" parTransId="{16160740-EC25-4BFE-801F-A7D5FB1D73F9}" sibTransId="{C7B82719-9D45-47A9-AD3C-C2C53DDDC065}"/>
    <dgm:cxn modelId="{019EC167-72E9-4D91-B4E9-51FB1C47137C}" srcId="{A8B15E28-23B2-43DC-B298-1FEA056E832F}" destId="{7C01B069-0515-476E-92D8-D809AA5E65D7}" srcOrd="0" destOrd="0" parTransId="{FD86658A-06C9-48AF-B753-57FA6A7C349F}" sibTransId="{676D331D-1B8D-434B-8876-6C00269118AB}"/>
    <dgm:cxn modelId="{3DC5E567-1522-4BB6-96BD-249DB6230752}" type="presOf" srcId="{16160740-EC25-4BFE-801F-A7D5FB1D73F9}" destId="{62DB4CFF-5C9A-4077-9709-1225615797FB}" srcOrd="0" destOrd="0" presId="urn:microsoft.com/office/officeart/2005/8/layout/orgChart1"/>
    <dgm:cxn modelId="{44CA4953-5565-4900-8053-F28DD3C217BC}" srcId="{F608D7F2-0437-42E7-8089-C8319D372C56}" destId="{A8B15E28-23B2-43DC-B298-1FEA056E832F}" srcOrd="0" destOrd="0" parTransId="{F54D5C09-D293-4BCD-9B0A-A9439BABA7E3}" sibTransId="{35003595-7420-426F-97F0-CDDE35E9348B}"/>
    <dgm:cxn modelId="{9B5BAB8C-220F-4FBB-BD98-8C4A55E24D61}" type="presOf" srcId="{A8B15E28-23B2-43DC-B298-1FEA056E832F}" destId="{C796619C-8595-4ED1-ADD2-1D42D05BDDE2}" srcOrd="0" destOrd="0" presId="urn:microsoft.com/office/officeart/2005/8/layout/orgChart1"/>
    <dgm:cxn modelId="{B656E1D9-4162-4609-9C39-7A5D1AC8A2DA}" type="presOf" srcId="{F608D7F2-0437-42E7-8089-C8319D372C56}" destId="{95B39276-D78A-4195-AC64-AB49CD696BBD}" srcOrd="0" destOrd="0" presId="urn:microsoft.com/office/officeart/2005/8/layout/orgChart1"/>
    <dgm:cxn modelId="{02FA00F7-E6E1-44FD-B6DF-3CFF270DE907}" type="presParOf" srcId="{95B39276-D78A-4195-AC64-AB49CD696BBD}" destId="{EFACCAEF-6767-44AE-89C8-E50E6E01D450}" srcOrd="0" destOrd="0" presId="urn:microsoft.com/office/officeart/2005/8/layout/orgChart1"/>
    <dgm:cxn modelId="{D1993EB1-3616-460A-9F33-49CB17BEFF16}" type="presParOf" srcId="{EFACCAEF-6767-44AE-89C8-E50E6E01D450}" destId="{7AE1B54C-B608-4E6E-BB39-E84AECA772BA}" srcOrd="0" destOrd="0" presId="urn:microsoft.com/office/officeart/2005/8/layout/orgChart1"/>
    <dgm:cxn modelId="{ACDF932C-4761-4CE5-944A-D77F4AB81295}" type="presParOf" srcId="{7AE1B54C-B608-4E6E-BB39-E84AECA772BA}" destId="{C796619C-8595-4ED1-ADD2-1D42D05BDDE2}" srcOrd="0" destOrd="0" presId="urn:microsoft.com/office/officeart/2005/8/layout/orgChart1"/>
    <dgm:cxn modelId="{345CC000-02E3-4A72-B8B8-FD78699D99F0}" type="presParOf" srcId="{7AE1B54C-B608-4E6E-BB39-E84AECA772BA}" destId="{46F9FD3B-16C9-4C1F-9967-7FC65BBD54A1}" srcOrd="1" destOrd="0" presId="urn:microsoft.com/office/officeart/2005/8/layout/orgChart1"/>
    <dgm:cxn modelId="{E238B1F1-B521-4BCA-8A7C-0497ABCF9F49}" type="presParOf" srcId="{EFACCAEF-6767-44AE-89C8-E50E6E01D450}" destId="{1987B4EC-8204-42BD-A944-A4793F24B71F}" srcOrd="1" destOrd="0" presId="urn:microsoft.com/office/officeart/2005/8/layout/orgChart1"/>
    <dgm:cxn modelId="{496CD23D-0DD2-4254-B0FF-608D769ADFD6}" type="presParOf" srcId="{1987B4EC-8204-42BD-A944-A4793F24B71F}" destId="{333EC4FF-E896-4749-A797-0ACF739033D7}" srcOrd="0" destOrd="0" presId="urn:microsoft.com/office/officeart/2005/8/layout/orgChart1"/>
    <dgm:cxn modelId="{A3C62B64-C28C-4966-98C4-BE9B2B4436A2}" type="presParOf" srcId="{1987B4EC-8204-42BD-A944-A4793F24B71F}" destId="{A66934FE-8680-4618-9B8C-B8041F836121}" srcOrd="1" destOrd="0" presId="urn:microsoft.com/office/officeart/2005/8/layout/orgChart1"/>
    <dgm:cxn modelId="{6E2EFFBB-66EC-4C7F-9BCE-BAA14F97071C}" type="presParOf" srcId="{A66934FE-8680-4618-9B8C-B8041F836121}" destId="{C76B2A6B-B2D2-46CA-A93F-5071ADF99CDD}" srcOrd="0" destOrd="0" presId="urn:microsoft.com/office/officeart/2005/8/layout/orgChart1"/>
    <dgm:cxn modelId="{182AC961-9154-4414-AA62-EBFC69B5C077}" type="presParOf" srcId="{C76B2A6B-B2D2-46CA-A93F-5071ADF99CDD}" destId="{737C0AF9-6D70-40AF-85EC-44D4E8B53462}" srcOrd="0" destOrd="0" presId="urn:microsoft.com/office/officeart/2005/8/layout/orgChart1"/>
    <dgm:cxn modelId="{38C380E8-0588-437A-8AF9-5CDE5A8F7399}" type="presParOf" srcId="{C76B2A6B-B2D2-46CA-A93F-5071ADF99CDD}" destId="{DBD7BE75-4075-4474-BEC1-4879879FE130}" srcOrd="1" destOrd="0" presId="urn:microsoft.com/office/officeart/2005/8/layout/orgChart1"/>
    <dgm:cxn modelId="{B6A9B530-961E-4ABC-986B-9339CC70AF0A}" type="presParOf" srcId="{A66934FE-8680-4618-9B8C-B8041F836121}" destId="{6590B59A-C776-431A-AEB7-8B06015D51F3}" srcOrd="1" destOrd="0" presId="urn:microsoft.com/office/officeart/2005/8/layout/orgChart1"/>
    <dgm:cxn modelId="{3A212BFD-08EF-4D2E-9BD7-321F6920D90C}" type="presParOf" srcId="{A66934FE-8680-4618-9B8C-B8041F836121}" destId="{6AD656B9-FD9B-4ED3-80C2-DD83E727D485}" srcOrd="2" destOrd="0" presId="urn:microsoft.com/office/officeart/2005/8/layout/orgChart1"/>
    <dgm:cxn modelId="{8BFD6D38-0056-4145-9E45-A0AC1DBB67A2}" type="presParOf" srcId="{1987B4EC-8204-42BD-A944-A4793F24B71F}" destId="{62DB4CFF-5C9A-4077-9709-1225615797FB}" srcOrd="2" destOrd="0" presId="urn:microsoft.com/office/officeart/2005/8/layout/orgChart1"/>
    <dgm:cxn modelId="{C1D3833B-C71A-44BA-915F-8FFF43865D88}" type="presParOf" srcId="{1987B4EC-8204-42BD-A944-A4793F24B71F}" destId="{D2948E4D-EBFE-4076-9906-C21F556E222B}" srcOrd="3" destOrd="0" presId="urn:microsoft.com/office/officeart/2005/8/layout/orgChart1"/>
    <dgm:cxn modelId="{4E0219CA-2D3D-427D-BA89-587150ABAF7E}" type="presParOf" srcId="{D2948E4D-EBFE-4076-9906-C21F556E222B}" destId="{FDD23EFF-A10E-49E5-B948-5926780AE11B}" srcOrd="0" destOrd="0" presId="urn:microsoft.com/office/officeart/2005/8/layout/orgChart1"/>
    <dgm:cxn modelId="{DFE856FF-430B-49D3-A4C0-871A4AAAB69F}" type="presParOf" srcId="{FDD23EFF-A10E-49E5-B948-5926780AE11B}" destId="{269B4DD0-4DEF-4C88-8BAB-A51891B37DDB}" srcOrd="0" destOrd="0" presId="urn:microsoft.com/office/officeart/2005/8/layout/orgChart1"/>
    <dgm:cxn modelId="{0E87D098-957A-4511-8FFC-9A8512BA77FC}" type="presParOf" srcId="{FDD23EFF-A10E-49E5-B948-5926780AE11B}" destId="{EC324D9F-2909-415B-A42E-D0F68558F991}" srcOrd="1" destOrd="0" presId="urn:microsoft.com/office/officeart/2005/8/layout/orgChart1"/>
    <dgm:cxn modelId="{C6625BA3-1EAB-438B-A443-62FD3E6A81F1}" type="presParOf" srcId="{D2948E4D-EBFE-4076-9906-C21F556E222B}" destId="{B2F2CD37-82C9-4401-8DAF-9E3FFCAC2E46}" srcOrd="1" destOrd="0" presId="urn:microsoft.com/office/officeart/2005/8/layout/orgChart1"/>
    <dgm:cxn modelId="{3F18E1EB-1B5C-41F7-BB2A-A1094ABDB5D4}" type="presParOf" srcId="{D2948E4D-EBFE-4076-9906-C21F556E222B}" destId="{DEB51835-6FEB-4427-8DC0-0B3C512E683A}" srcOrd="2" destOrd="0" presId="urn:microsoft.com/office/officeart/2005/8/layout/orgChart1"/>
    <dgm:cxn modelId="{8E716ED6-EAED-4FE9-9F3C-A25FBB5D7040}" type="presParOf" srcId="{EFACCAEF-6767-44AE-89C8-E50E6E01D450}" destId="{99FD95C0-B08A-4A1F-9C2B-9584ACD3DBE0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2DB4CFF-5C9A-4077-9709-1225615797FB}">
      <dsp:nvSpPr>
        <dsp:cNvPr id="0" name=""/>
        <dsp:cNvSpPr/>
      </dsp:nvSpPr>
      <dsp:spPr>
        <a:xfrm>
          <a:off x="3810000" y="1183232"/>
          <a:ext cx="1362553" cy="39360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96801"/>
              </a:lnTo>
              <a:lnTo>
                <a:pt x="1362553" y="196801"/>
              </a:lnTo>
              <a:lnTo>
                <a:pt x="1362553" y="393603"/>
              </a:lnTo>
            </a:path>
          </a:pathLst>
        </a:custGeom>
        <a:noFill/>
        <a:ln w="25400" cap="flat" cmpd="sng" algn="ctr">
          <a:solidFill>
            <a:schemeClr val="accent5">
              <a:tint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33EC4FF-E896-4749-A797-0ACF739033D7}">
      <dsp:nvSpPr>
        <dsp:cNvPr id="0" name=""/>
        <dsp:cNvSpPr/>
      </dsp:nvSpPr>
      <dsp:spPr>
        <a:xfrm>
          <a:off x="2384947" y="1183232"/>
          <a:ext cx="1425052" cy="393603"/>
        </a:xfrm>
        <a:custGeom>
          <a:avLst/>
          <a:gdLst/>
          <a:ahLst/>
          <a:cxnLst/>
          <a:rect l="0" t="0" r="0" b="0"/>
          <a:pathLst>
            <a:path>
              <a:moveTo>
                <a:pt x="1425052" y="0"/>
              </a:moveTo>
              <a:lnTo>
                <a:pt x="1425052" y="196801"/>
              </a:lnTo>
              <a:lnTo>
                <a:pt x="0" y="196801"/>
              </a:lnTo>
              <a:lnTo>
                <a:pt x="0" y="393603"/>
              </a:lnTo>
            </a:path>
          </a:pathLst>
        </a:custGeom>
        <a:noFill/>
        <a:ln w="25400" cap="flat" cmpd="sng" algn="ctr">
          <a:solidFill>
            <a:schemeClr val="accent5">
              <a:tint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796619C-8595-4ED1-ADD2-1D42D05BDDE2}">
      <dsp:nvSpPr>
        <dsp:cNvPr id="0" name=""/>
        <dsp:cNvSpPr/>
      </dsp:nvSpPr>
      <dsp:spPr>
        <a:xfrm>
          <a:off x="2133603" y="611"/>
          <a:ext cx="3352792" cy="1182620"/>
        </a:xfrm>
        <a:prstGeom prst="rect">
          <a:avLst/>
        </a:prstGeom>
        <a:gradFill rotWithShape="0">
          <a:gsLst>
            <a:gs pos="0">
              <a:schemeClr val="accent5">
                <a:alpha val="80000"/>
                <a:hueOff val="0"/>
                <a:satOff val="0"/>
                <a:lumOff val="0"/>
                <a:alphaOff val="0"/>
                <a:tint val="92000"/>
                <a:satMod val="170000"/>
              </a:schemeClr>
            </a:gs>
            <a:gs pos="15000">
              <a:schemeClr val="accent5">
                <a:alpha val="80000"/>
                <a:hueOff val="0"/>
                <a:satOff val="0"/>
                <a:lumOff val="0"/>
                <a:alphaOff val="0"/>
                <a:tint val="92000"/>
                <a:shade val="99000"/>
                <a:satMod val="170000"/>
              </a:schemeClr>
            </a:gs>
            <a:gs pos="62000">
              <a:schemeClr val="accent5">
                <a:alpha val="80000"/>
                <a:hueOff val="0"/>
                <a:satOff val="0"/>
                <a:lumOff val="0"/>
                <a:alphaOff val="0"/>
                <a:tint val="96000"/>
                <a:shade val="80000"/>
                <a:satMod val="170000"/>
              </a:schemeClr>
            </a:gs>
            <a:gs pos="97000">
              <a:schemeClr val="accent5">
                <a:alpha val="80000"/>
                <a:hueOff val="0"/>
                <a:satOff val="0"/>
                <a:lumOff val="0"/>
                <a:alphaOff val="0"/>
                <a:tint val="98000"/>
                <a:shade val="63000"/>
                <a:satMod val="170000"/>
              </a:schemeClr>
            </a:gs>
            <a:gs pos="100000">
              <a:schemeClr val="accent5">
                <a:alpha val="80000"/>
                <a:hueOff val="0"/>
                <a:satOff val="0"/>
                <a:lumOff val="0"/>
                <a:alphaOff val="0"/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 err="1"/>
            <a:t>Jenis</a:t>
          </a:r>
          <a:r>
            <a:rPr lang="en-US" sz="2400" kern="1200" dirty="0"/>
            <a:t> </a:t>
          </a:r>
          <a:r>
            <a:rPr lang="en-US" sz="2400" kern="1200" dirty="0" err="1"/>
            <a:t>Sengketa</a:t>
          </a:r>
          <a:r>
            <a:rPr lang="en-US" sz="2400" kern="1200" dirty="0"/>
            <a:t> </a:t>
          </a:r>
          <a:r>
            <a:rPr lang="en-US" sz="2400" kern="1200" dirty="0" err="1"/>
            <a:t>Internasional</a:t>
          </a:r>
          <a:endParaRPr lang="en-US" sz="2400" kern="1200" dirty="0"/>
        </a:p>
      </dsp:txBody>
      <dsp:txXfrm>
        <a:off x="2133603" y="611"/>
        <a:ext cx="3352792" cy="1182620"/>
      </dsp:txXfrm>
    </dsp:sp>
    <dsp:sp modelId="{737C0AF9-6D70-40AF-85EC-44D4E8B53462}">
      <dsp:nvSpPr>
        <dsp:cNvPr id="0" name=""/>
        <dsp:cNvSpPr/>
      </dsp:nvSpPr>
      <dsp:spPr>
        <a:xfrm>
          <a:off x="1219196" y="1576836"/>
          <a:ext cx="2331503" cy="937152"/>
        </a:xfrm>
        <a:prstGeom prst="rect">
          <a:avLst/>
        </a:prstGeom>
        <a:gradFill rotWithShape="0">
          <a:gsLst>
            <a:gs pos="0">
              <a:schemeClr val="accent5">
                <a:alpha val="70000"/>
                <a:hueOff val="0"/>
                <a:satOff val="0"/>
                <a:lumOff val="0"/>
                <a:alphaOff val="0"/>
                <a:tint val="92000"/>
                <a:satMod val="170000"/>
              </a:schemeClr>
            </a:gs>
            <a:gs pos="15000">
              <a:schemeClr val="accent5">
                <a:alpha val="70000"/>
                <a:hueOff val="0"/>
                <a:satOff val="0"/>
                <a:lumOff val="0"/>
                <a:alphaOff val="0"/>
                <a:tint val="92000"/>
                <a:shade val="99000"/>
                <a:satMod val="170000"/>
              </a:schemeClr>
            </a:gs>
            <a:gs pos="62000">
              <a:schemeClr val="accent5">
                <a:alpha val="70000"/>
                <a:hueOff val="0"/>
                <a:satOff val="0"/>
                <a:lumOff val="0"/>
                <a:alphaOff val="0"/>
                <a:tint val="96000"/>
                <a:shade val="80000"/>
                <a:satMod val="170000"/>
              </a:schemeClr>
            </a:gs>
            <a:gs pos="97000">
              <a:schemeClr val="accent5">
                <a:alpha val="70000"/>
                <a:hueOff val="0"/>
                <a:satOff val="0"/>
                <a:lumOff val="0"/>
                <a:alphaOff val="0"/>
                <a:tint val="98000"/>
                <a:shade val="63000"/>
                <a:satMod val="170000"/>
              </a:schemeClr>
            </a:gs>
            <a:gs pos="100000">
              <a:schemeClr val="accent5">
                <a:alpha val="70000"/>
                <a:hueOff val="0"/>
                <a:satOff val="0"/>
                <a:lumOff val="0"/>
                <a:alphaOff val="0"/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 err="1"/>
            <a:t>Hukum</a:t>
          </a:r>
          <a:endParaRPr lang="en-US" sz="2400" kern="1200" dirty="0"/>
        </a:p>
      </dsp:txBody>
      <dsp:txXfrm>
        <a:off x="1219196" y="1576836"/>
        <a:ext cx="2331503" cy="937152"/>
      </dsp:txXfrm>
    </dsp:sp>
    <dsp:sp modelId="{269B4DD0-4DEF-4C88-8BAB-A51891B37DDB}">
      <dsp:nvSpPr>
        <dsp:cNvPr id="0" name=""/>
        <dsp:cNvSpPr/>
      </dsp:nvSpPr>
      <dsp:spPr>
        <a:xfrm>
          <a:off x="3944303" y="1576836"/>
          <a:ext cx="2456500" cy="937152"/>
        </a:xfrm>
        <a:prstGeom prst="rect">
          <a:avLst/>
        </a:prstGeom>
        <a:gradFill rotWithShape="0">
          <a:gsLst>
            <a:gs pos="0">
              <a:schemeClr val="accent5">
                <a:alpha val="70000"/>
                <a:hueOff val="0"/>
                <a:satOff val="0"/>
                <a:lumOff val="0"/>
                <a:alphaOff val="0"/>
                <a:tint val="92000"/>
                <a:satMod val="170000"/>
              </a:schemeClr>
            </a:gs>
            <a:gs pos="15000">
              <a:schemeClr val="accent5">
                <a:alpha val="70000"/>
                <a:hueOff val="0"/>
                <a:satOff val="0"/>
                <a:lumOff val="0"/>
                <a:alphaOff val="0"/>
                <a:tint val="92000"/>
                <a:shade val="99000"/>
                <a:satMod val="170000"/>
              </a:schemeClr>
            </a:gs>
            <a:gs pos="62000">
              <a:schemeClr val="accent5">
                <a:alpha val="70000"/>
                <a:hueOff val="0"/>
                <a:satOff val="0"/>
                <a:lumOff val="0"/>
                <a:alphaOff val="0"/>
                <a:tint val="96000"/>
                <a:shade val="80000"/>
                <a:satMod val="170000"/>
              </a:schemeClr>
            </a:gs>
            <a:gs pos="97000">
              <a:schemeClr val="accent5">
                <a:alpha val="70000"/>
                <a:hueOff val="0"/>
                <a:satOff val="0"/>
                <a:lumOff val="0"/>
                <a:alphaOff val="0"/>
                <a:tint val="98000"/>
                <a:shade val="63000"/>
                <a:satMod val="170000"/>
              </a:schemeClr>
            </a:gs>
            <a:gs pos="100000">
              <a:schemeClr val="accent5">
                <a:alpha val="70000"/>
                <a:hueOff val="0"/>
                <a:satOff val="0"/>
                <a:lumOff val="0"/>
                <a:alphaOff val="0"/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 err="1"/>
            <a:t>Politik</a:t>
          </a:r>
          <a:endParaRPr lang="en-US" sz="2800" kern="1200" dirty="0"/>
        </a:p>
      </dsp:txBody>
      <dsp:txXfrm>
        <a:off x="3944303" y="1576836"/>
        <a:ext cx="2456500" cy="93715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9/21/2020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9/21/2020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9/21/2020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9/21/2020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/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9/21/2020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JENIS-JENIS SENGKETA </a:t>
            </a:r>
            <a:r>
              <a:rPr lang="en-US" dirty="0"/>
              <a:t>INTERNASIONAL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99079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8512" y="609600"/>
            <a:ext cx="7943088" cy="5943600"/>
          </a:xfrm>
        </p:spPr>
        <p:txBody>
          <a:bodyPr>
            <a:normAutofit/>
          </a:bodyPr>
          <a:lstStyle/>
          <a:p>
            <a:r>
              <a:rPr lang="en-US" sz="2800" dirty="0" err="1">
                <a:latin typeface="Calibri" pitchFamily="34" charset="0"/>
                <a:cs typeface="Calibri" pitchFamily="34" charset="0"/>
              </a:rPr>
              <a:t>Hubungan-hubungan</a:t>
            </a:r>
            <a:r>
              <a:rPr lang="en-US" sz="2800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2800" dirty="0" err="1">
                <a:latin typeface="Calibri" pitchFamily="34" charset="0"/>
                <a:cs typeface="Calibri" pitchFamily="34" charset="0"/>
              </a:rPr>
              <a:t>internasional</a:t>
            </a:r>
            <a:r>
              <a:rPr lang="en-US" sz="2800" dirty="0">
                <a:latin typeface="Calibri" pitchFamily="34" charset="0"/>
                <a:cs typeface="Calibri" pitchFamily="34" charset="0"/>
              </a:rPr>
              <a:t> yang </a:t>
            </a:r>
            <a:r>
              <a:rPr lang="en-US" sz="2800" dirty="0" err="1">
                <a:latin typeface="Calibri" pitchFamily="34" charset="0"/>
                <a:cs typeface="Calibri" pitchFamily="34" charset="0"/>
              </a:rPr>
              <a:t>diadakan</a:t>
            </a:r>
            <a:r>
              <a:rPr lang="en-US" sz="2800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2800" dirty="0" err="1">
                <a:latin typeface="Calibri" pitchFamily="34" charset="0"/>
                <a:cs typeface="Calibri" pitchFamily="34" charset="0"/>
              </a:rPr>
              <a:t>antarnegara</a:t>
            </a:r>
            <a:r>
              <a:rPr lang="en-US" sz="2800" dirty="0">
                <a:latin typeface="Calibri" pitchFamily="34" charset="0"/>
                <a:cs typeface="Calibri" pitchFamily="34" charset="0"/>
              </a:rPr>
              <a:t>, </a:t>
            </a:r>
            <a:r>
              <a:rPr lang="en-US" sz="2800" dirty="0" err="1">
                <a:latin typeface="Calibri" pitchFamily="34" charset="0"/>
                <a:cs typeface="Calibri" pitchFamily="34" charset="0"/>
              </a:rPr>
              <a:t>negara</a:t>
            </a:r>
            <a:r>
              <a:rPr lang="en-US" sz="2800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2800" dirty="0" err="1">
                <a:latin typeface="Calibri" pitchFamily="34" charset="0"/>
                <a:cs typeface="Calibri" pitchFamily="34" charset="0"/>
              </a:rPr>
              <a:t>dengan</a:t>
            </a:r>
            <a:r>
              <a:rPr lang="en-US" sz="2800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2800" dirty="0" err="1">
                <a:latin typeface="Calibri" pitchFamily="34" charset="0"/>
                <a:cs typeface="Calibri" pitchFamily="34" charset="0"/>
              </a:rPr>
              <a:t>individu</a:t>
            </a:r>
            <a:r>
              <a:rPr lang="en-US" sz="2800" dirty="0">
                <a:latin typeface="Calibri" pitchFamily="34" charset="0"/>
                <a:cs typeface="Calibri" pitchFamily="34" charset="0"/>
              </a:rPr>
              <a:t>, </a:t>
            </a:r>
            <a:r>
              <a:rPr lang="en-US" sz="2800" dirty="0" err="1">
                <a:latin typeface="Calibri" pitchFamily="34" charset="0"/>
                <a:cs typeface="Calibri" pitchFamily="34" charset="0"/>
              </a:rPr>
              <a:t>atau</a:t>
            </a:r>
            <a:r>
              <a:rPr lang="en-US" sz="2800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2800" dirty="0" err="1">
                <a:latin typeface="Calibri" pitchFamily="34" charset="0"/>
                <a:cs typeface="Calibri" pitchFamily="34" charset="0"/>
              </a:rPr>
              <a:t>negara</a:t>
            </a:r>
            <a:r>
              <a:rPr lang="en-US" sz="2800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2800" dirty="0" err="1">
                <a:latin typeface="Calibri" pitchFamily="34" charset="0"/>
                <a:cs typeface="Calibri" pitchFamily="34" charset="0"/>
              </a:rPr>
              <a:t>dengan</a:t>
            </a:r>
            <a:r>
              <a:rPr lang="en-US" sz="2800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2800" dirty="0" err="1">
                <a:latin typeface="Calibri" pitchFamily="34" charset="0"/>
                <a:cs typeface="Calibri" pitchFamily="34" charset="0"/>
              </a:rPr>
              <a:t>organisasi</a:t>
            </a:r>
            <a:r>
              <a:rPr lang="en-US" sz="2800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2800" dirty="0" err="1">
                <a:latin typeface="Calibri" pitchFamily="34" charset="0"/>
                <a:cs typeface="Calibri" pitchFamily="34" charset="0"/>
              </a:rPr>
              <a:t>internasional</a:t>
            </a:r>
            <a:r>
              <a:rPr lang="en-US" sz="2800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2800" dirty="0" err="1">
                <a:latin typeface="Calibri" pitchFamily="34" charset="0"/>
                <a:cs typeface="Calibri" pitchFamily="34" charset="0"/>
              </a:rPr>
              <a:t>tidak</a:t>
            </a:r>
            <a:r>
              <a:rPr lang="en-US" sz="2800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2800" dirty="0" err="1">
                <a:latin typeface="Calibri" pitchFamily="34" charset="0"/>
                <a:cs typeface="Calibri" pitchFamily="34" charset="0"/>
              </a:rPr>
              <a:t>selamanya</a:t>
            </a:r>
            <a:r>
              <a:rPr lang="en-US" sz="2800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2800" dirty="0" err="1">
                <a:latin typeface="Calibri" pitchFamily="34" charset="0"/>
                <a:cs typeface="Calibri" pitchFamily="34" charset="0"/>
              </a:rPr>
              <a:t>terjalin</a:t>
            </a:r>
            <a:r>
              <a:rPr lang="en-US" sz="2800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2800" dirty="0" err="1">
                <a:latin typeface="Calibri" pitchFamily="34" charset="0"/>
                <a:cs typeface="Calibri" pitchFamily="34" charset="0"/>
              </a:rPr>
              <a:t>dengan</a:t>
            </a:r>
            <a:r>
              <a:rPr lang="en-US" sz="2800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2800" dirty="0" err="1">
                <a:latin typeface="Calibri" pitchFamily="34" charset="0"/>
                <a:cs typeface="Calibri" pitchFamily="34" charset="0"/>
              </a:rPr>
              <a:t>baik</a:t>
            </a:r>
            <a:r>
              <a:rPr lang="en-US" sz="2800" dirty="0">
                <a:latin typeface="Calibri" pitchFamily="34" charset="0"/>
                <a:cs typeface="Calibri" pitchFamily="34" charset="0"/>
              </a:rPr>
              <a:t>.</a:t>
            </a:r>
          </a:p>
          <a:p>
            <a:r>
              <a:rPr lang="en-US" sz="2800" dirty="0" err="1">
                <a:latin typeface="Calibri" pitchFamily="34" charset="0"/>
                <a:cs typeface="Calibri" pitchFamily="34" charset="0"/>
              </a:rPr>
              <a:t>Seringkali</a:t>
            </a:r>
            <a:r>
              <a:rPr lang="en-US" sz="2800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2800" dirty="0" err="1">
                <a:latin typeface="Calibri" pitchFamily="34" charset="0"/>
                <a:cs typeface="Calibri" pitchFamily="34" charset="0"/>
              </a:rPr>
              <a:t>hubungan</a:t>
            </a:r>
            <a:r>
              <a:rPr lang="en-US" sz="2800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2800" dirty="0" err="1">
                <a:latin typeface="Calibri" pitchFamily="34" charset="0"/>
                <a:cs typeface="Calibri" pitchFamily="34" charset="0"/>
              </a:rPr>
              <a:t>itu</a:t>
            </a:r>
            <a:r>
              <a:rPr lang="en-US" sz="2800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2800" dirty="0" err="1">
                <a:latin typeface="Calibri" pitchFamily="34" charset="0"/>
                <a:cs typeface="Calibri" pitchFamily="34" charset="0"/>
              </a:rPr>
              <a:t>menimbulkan</a:t>
            </a:r>
            <a:r>
              <a:rPr lang="en-US" sz="2800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2800" dirty="0" err="1">
                <a:latin typeface="Calibri" pitchFamily="34" charset="0"/>
                <a:cs typeface="Calibri" pitchFamily="34" charset="0"/>
              </a:rPr>
              <a:t>sengketa</a:t>
            </a:r>
            <a:r>
              <a:rPr lang="en-US" sz="2800" dirty="0">
                <a:latin typeface="Calibri" pitchFamily="34" charset="0"/>
                <a:cs typeface="Calibri" pitchFamily="34" charset="0"/>
              </a:rPr>
              <a:t> di </a:t>
            </a:r>
            <a:r>
              <a:rPr lang="en-US" sz="2800" dirty="0" err="1">
                <a:latin typeface="Calibri" pitchFamily="34" charset="0"/>
                <a:cs typeface="Calibri" pitchFamily="34" charset="0"/>
              </a:rPr>
              <a:t>antara</a:t>
            </a:r>
            <a:r>
              <a:rPr lang="en-US" sz="2800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2800" dirty="0" err="1">
                <a:latin typeface="Calibri" pitchFamily="34" charset="0"/>
                <a:cs typeface="Calibri" pitchFamily="34" charset="0"/>
              </a:rPr>
              <a:t>mereka</a:t>
            </a:r>
            <a:r>
              <a:rPr lang="en-US" sz="2800" dirty="0">
                <a:latin typeface="Calibri" pitchFamily="34" charset="0"/>
                <a:cs typeface="Calibri" pitchFamily="34" charset="0"/>
              </a:rPr>
              <a:t>.</a:t>
            </a:r>
          </a:p>
          <a:p>
            <a:r>
              <a:rPr lang="en-US" sz="2800" dirty="0" err="1">
                <a:latin typeface="Calibri" pitchFamily="34" charset="0"/>
                <a:cs typeface="Calibri" pitchFamily="34" charset="0"/>
              </a:rPr>
              <a:t>Sengketa</a:t>
            </a:r>
            <a:r>
              <a:rPr lang="en-US" sz="2800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2800" dirty="0" err="1">
                <a:latin typeface="Calibri" pitchFamily="34" charset="0"/>
                <a:cs typeface="Calibri" pitchFamily="34" charset="0"/>
              </a:rPr>
              <a:t>dapat</a:t>
            </a:r>
            <a:r>
              <a:rPr lang="en-US" sz="2800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2800" dirty="0" err="1">
                <a:latin typeface="Calibri" pitchFamily="34" charset="0"/>
                <a:cs typeface="Calibri" pitchFamily="34" charset="0"/>
              </a:rPr>
              <a:t>bermula</a:t>
            </a:r>
            <a:r>
              <a:rPr lang="en-US" sz="2800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2800" dirty="0" err="1">
                <a:latin typeface="Calibri" pitchFamily="34" charset="0"/>
                <a:cs typeface="Calibri" pitchFamily="34" charset="0"/>
              </a:rPr>
              <a:t>dari</a:t>
            </a:r>
            <a:r>
              <a:rPr lang="en-US" sz="2800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2800" dirty="0" err="1">
                <a:latin typeface="Calibri" pitchFamily="34" charset="0"/>
                <a:cs typeface="Calibri" pitchFamily="34" charset="0"/>
              </a:rPr>
              <a:t>berbagai</a:t>
            </a:r>
            <a:r>
              <a:rPr lang="en-US" sz="2800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2800" dirty="0" err="1">
                <a:latin typeface="Calibri" pitchFamily="34" charset="0"/>
                <a:cs typeface="Calibri" pitchFamily="34" charset="0"/>
              </a:rPr>
              <a:t>sumber</a:t>
            </a:r>
            <a:r>
              <a:rPr lang="en-US" sz="2800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2800" dirty="0" err="1">
                <a:latin typeface="Calibri" pitchFamily="34" charset="0"/>
                <a:cs typeface="Calibri" pitchFamily="34" charset="0"/>
              </a:rPr>
              <a:t>potensi</a:t>
            </a:r>
            <a:r>
              <a:rPr lang="en-US" sz="2800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2800" dirty="0" err="1">
                <a:latin typeface="Calibri" pitchFamily="34" charset="0"/>
                <a:cs typeface="Calibri" pitchFamily="34" charset="0"/>
              </a:rPr>
              <a:t>sengketa</a:t>
            </a:r>
            <a:r>
              <a:rPr lang="en-US" sz="2800" dirty="0">
                <a:latin typeface="Calibri" pitchFamily="34" charset="0"/>
                <a:cs typeface="Calibri" pitchFamily="34" charset="0"/>
              </a:rPr>
              <a:t>.</a:t>
            </a:r>
          </a:p>
          <a:p>
            <a:r>
              <a:rPr lang="en-US" sz="2800" dirty="0" err="1">
                <a:latin typeface="Calibri" pitchFamily="34" charset="0"/>
                <a:cs typeface="Calibri" pitchFamily="34" charset="0"/>
              </a:rPr>
              <a:t>Manakala</a:t>
            </a:r>
            <a:r>
              <a:rPr lang="en-US" sz="2800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2800" dirty="0" err="1">
                <a:latin typeface="Calibri" pitchFamily="34" charset="0"/>
                <a:cs typeface="Calibri" pitchFamily="34" charset="0"/>
              </a:rPr>
              <a:t>hal</a:t>
            </a:r>
            <a:r>
              <a:rPr lang="en-US" sz="2800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2800" dirty="0" err="1">
                <a:latin typeface="Calibri" pitchFamily="34" charset="0"/>
                <a:cs typeface="Calibri" pitchFamily="34" charset="0"/>
              </a:rPr>
              <a:t>tsb</a:t>
            </a:r>
            <a:r>
              <a:rPr lang="en-US" sz="2800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2800" dirty="0" err="1">
                <a:latin typeface="Calibri" pitchFamily="34" charset="0"/>
                <a:cs typeface="Calibri" pitchFamily="34" charset="0"/>
              </a:rPr>
              <a:t>terjadi</a:t>
            </a:r>
            <a:r>
              <a:rPr lang="en-US" sz="2800" dirty="0">
                <a:latin typeface="Calibri" pitchFamily="34" charset="0"/>
                <a:cs typeface="Calibri" pitchFamily="34" charset="0"/>
              </a:rPr>
              <a:t>, </a:t>
            </a:r>
            <a:r>
              <a:rPr lang="en-US" sz="2800" dirty="0" err="1">
                <a:latin typeface="Calibri" pitchFamily="34" charset="0"/>
                <a:cs typeface="Calibri" pitchFamily="34" charset="0"/>
              </a:rPr>
              <a:t>hukum</a:t>
            </a:r>
            <a:r>
              <a:rPr lang="en-US" sz="2800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2800" dirty="0" err="1">
                <a:latin typeface="Calibri" pitchFamily="34" charset="0"/>
                <a:cs typeface="Calibri" pitchFamily="34" charset="0"/>
              </a:rPr>
              <a:t>internasional</a:t>
            </a:r>
            <a:r>
              <a:rPr lang="en-US" sz="2800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2800" dirty="0" err="1">
                <a:latin typeface="Calibri" pitchFamily="34" charset="0"/>
                <a:cs typeface="Calibri" pitchFamily="34" charset="0"/>
              </a:rPr>
              <a:t>memainkan</a:t>
            </a:r>
            <a:r>
              <a:rPr lang="en-US" sz="2800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2800" dirty="0" err="1">
                <a:latin typeface="Calibri" pitchFamily="34" charset="0"/>
                <a:cs typeface="Calibri" pitchFamily="34" charset="0"/>
              </a:rPr>
              <a:t>peranan</a:t>
            </a:r>
            <a:r>
              <a:rPr lang="en-US" sz="2800" dirty="0">
                <a:latin typeface="Calibri" pitchFamily="34" charset="0"/>
                <a:cs typeface="Calibri" pitchFamily="34" charset="0"/>
              </a:rPr>
              <a:t> yang </a:t>
            </a:r>
            <a:r>
              <a:rPr lang="en-US" sz="2800" dirty="0" err="1">
                <a:latin typeface="Calibri" pitchFamily="34" charset="0"/>
                <a:cs typeface="Calibri" pitchFamily="34" charset="0"/>
              </a:rPr>
              <a:t>tidak</a:t>
            </a:r>
            <a:r>
              <a:rPr lang="en-US" sz="2800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2800" dirty="0" err="1">
                <a:latin typeface="Calibri" pitchFamily="34" charset="0"/>
                <a:cs typeface="Calibri" pitchFamily="34" charset="0"/>
              </a:rPr>
              <a:t>kecil</a:t>
            </a:r>
            <a:r>
              <a:rPr lang="en-US" sz="2800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2800" dirty="0" err="1">
                <a:latin typeface="Calibri" pitchFamily="34" charset="0"/>
                <a:cs typeface="Calibri" pitchFamily="34" charset="0"/>
              </a:rPr>
              <a:t>dalam</a:t>
            </a:r>
            <a:r>
              <a:rPr lang="en-US" sz="2800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2800" dirty="0" err="1">
                <a:latin typeface="Calibri" pitchFamily="34" charset="0"/>
                <a:cs typeface="Calibri" pitchFamily="34" charset="0"/>
              </a:rPr>
              <a:t>penyelesaiannya</a:t>
            </a:r>
            <a:r>
              <a:rPr lang="en-US" sz="2800" dirty="0">
                <a:latin typeface="Calibri" pitchFamily="34" charset="0"/>
                <a:cs typeface="Calibri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148447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685800"/>
            <a:ext cx="7943088" cy="5791200"/>
          </a:xfrm>
        </p:spPr>
        <p:txBody>
          <a:bodyPr>
            <a:normAutofit/>
          </a:bodyPr>
          <a:lstStyle/>
          <a:p>
            <a:r>
              <a:rPr lang="en-US" sz="2400" dirty="0" err="1">
                <a:latin typeface="Calibri" pitchFamily="34" charset="0"/>
                <a:cs typeface="Calibri" pitchFamily="34" charset="0"/>
              </a:rPr>
              <a:t>Sengketa</a:t>
            </a:r>
            <a:r>
              <a:rPr lang="en-US" sz="2400" dirty="0">
                <a:latin typeface="Calibri" pitchFamily="34" charset="0"/>
                <a:cs typeface="Calibri" pitchFamily="34" charset="0"/>
              </a:rPr>
              <a:t> (dispute) </a:t>
            </a:r>
            <a:r>
              <a:rPr lang="en-US" sz="2400" dirty="0" err="1">
                <a:latin typeface="Calibri" pitchFamily="34" charset="0"/>
                <a:cs typeface="Calibri" pitchFamily="34" charset="0"/>
              </a:rPr>
              <a:t>menurut</a:t>
            </a:r>
            <a:r>
              <a:rPr lang="en-US" sz="2400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2400" dirty="0" err="1">
                <a:latin typeface="Calibri" pitchFamily="34" charset="0"/>
                <a:cs typeface="Calibri" pitchFamily="34" charset="0"/>
              </a:rPr>
              <a:t>Merrils</a:t>
            </a:r>
            <a:r>
              <a:rPr lang="en-US" sz="2400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2400" dirty="0" err="1">
                <a:latin typeface="Calibri" pitchFamily="34" charset="0"/>
                <a:cs typeface="Calibri" pitchFamily="34" charset="0"/>
              </a:rPr>
              <a:t>adalah</a:t>
            </a:r>
            <a:r>
              <a:rPr lang="en-US" sz="2400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2400" dirty="0" err="1">
                <a:latin typeface="Calibri" pitchFamily="34" charset="0"/>
                <a:cs typeface="Calibri" pitchFamily="34" charset="0"/>
              </a:rPr>
              <a:t>ketidaksepahaman</a:t>
            </a:r>
            <a:r>
              <a:rPr lang="en-US" sz="2400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2400" dirty="0" err="1">
                <a:latin typeface="Calibri" pitchFamily="34" charset="0"/>
                <a:cs typeface="Calibri" pitchFamily="34" charset="0"/>
              </a:rPr>
              <a:t>mengenai</a:t>
            </a:r>
            <a:r>
              <a:rPr lang="en-US" sz="2400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2400" dirty="0" err="1">
                <a:latin typeface="Calibri" pitchFamily="34" charset="0"/>
                <a:cs typeface="Calibri" pitchFamily="34" charset="0"/>
              </a:rPr>
              <a:t>sesuatu</a:t>
            </a:r>
            <a:r>
              <a:rPr lang="en-US" sz="2400" dirty="0">
                <a:latin typeface="Calibri" pitchFamily="34" charset="0"/>
                <a:cs typeface="Calibri" pitchFamily="34" charset="0"/>
              </a:rPr>
              <a:t>. </a:t>
            </a:r>
          </a:p>
          <a:p>
            <a:r>
              <a:rPr lang="en-US" sz="2400" dirty="0">
                <a:latin typeface="Calibri" pitchFamily="34" charset="0"/>
                <a:cs typeface="Calibri" pitchFamily="34" charset="0"/>
              </a:rPr>
              <a:t>John Collier &amp; Vaughan Lowe </a:t>
            </a:r>
            <a:r>
              <a:rPr lang="en-US" sz="2400" dirty="0" err="1">
                <a:latin typeface="Calibri" pitchFamily="34" charset="0"/>
                <a:cs typeface="Calibri" pitchFamily="34" charset="0"/>
              </a:rPr>
              <a:t>membedakan</a:t>
            </a:r>
            <a:r>
              <a:rPr lang="en-US" sz="2400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2400" dirty="0" err="1">
                <a:latin typeface="Calibri" pitchFamily="34" charset="0"/>
                <a:cs typeface="Calibri" pitchFamily="34" charset="0"/>
              </a:rPr>
              <a:t>antara</a:t>
            </a:r>
            <a:r>
              <a:rPr lang="en-US" sz="2400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2400" dirty="0" err="1">
                <a:latin typeface="Calibri" pitchFamily="34" charset="0"/>
                <a:cs typeface="Calibri" pitchFamily="34" charset="0"/>
              </a:rPr>
              <a:t>sengketa</a:t>
            </a:r>
            <a:r>
              <a:rPr lang="en-US" sz="2400" dirty="0">
                <a:latin typeface="Calibri" pitchFamily="34" charset="0"/>
                <a:cs typeface="Calibri" pitchFamily="34" charset="0"/>
              </a:rPr>
              <a:t> (dispute) </a:t>
            </a:r>
            <a:r>
              <a:rPr lang="en-US" sz="2400" dirty="0" err="1">
                <a:latin typeface="Calibri" pitchFamily="34" charset="0"/>
                <a:cs typeface="Calibri" pitchFamily="34" charset="0"/>
              </a:rPr>
              <a:t>dengan</a:t>
            </a:r>
            <a:r>
              <a:rPr lang="en-US" sz="2400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2400" dirty="0" err="1">
                <a:latin typeface="Calibri" pitchFamily="34" charset="0"/>
                <a:cs typeface="Calibri" pitchFamily="34" charset="0"/>
              </a:rPr>
              <a:t>konflik</a:t>
            </a:r>
            <a:r>
              <a:rPr lang="en-US" sz="2400" dirty="0">
                <a:latin typeface="Calibri" pitchFamily="34" charset="0"/>
                <a:cs typeface="Calibri" pitchFamily="34" charset="0"/>
              </a:rPr>
              <a:t> (conflict).</a:t>
            </a:r>
          </a:p>
          <a:p>
            <a:pPr lvl="1"/>
            <a:r>
              <a:rPr lang="en-US" sz="2400" dirty="0" err="1">
                <a:latin typeface="Calibri" pitchFamily="34" charset="0"/>
                <a:cs typeface="Calibri" pitchFamily="34" charset="0"/>
              </a:rPr>
              <a:t>Setiap</a:t>
            </a:r>
            <a:r>
              <a:rPr lang="en-US" sz="2400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2400" dirty="0" err="1">
                <a:latin typeface="Calibri" pitchFamily="34" charset="0"/>
                <a:cs typeface="Calibri" pitchFamily="34" charset="0"/>
              </a:rPr>
              <a:t>sengketa</a:t>
            </a:r>
            <a:r>
              <a:rPr lang="en-US" sz="2400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2400" dirty="0" err="1">
                <a:latin typeface="Calibri" pitchFamily="34" charset="0"/>
                <a:cs typeface="Calibri" pitchFamily="34" charset="0"/>
              </a:rPr>
              <a:t>adalah</a:t>
            </a:r>
            <a:r>
              <a:rPr lang="en-US" sz="2400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2400" dirty="0" err="1">
                <a:latin typeface="Calibri" pitchFamily="34" charset="0"/>
                <a:cs typeface="Calibri" pitchFamily="34" charset="0"/>
              </a:rPr>
              <a:t>konflik</a:t>
            </a:r>
            <a:r>
              <a:rPr lang="en-US" sz="2400" dirty="0">
                <a:latin typeface="Calibri" pitchFamily="34" charset="0"/>
                <a:cs typeface="Calibri" pitchFamily="34" charset="0"/>
              </a:rPr>
              <a:t>, </a:t>
            </a:r>
            <a:r>
              <a:rPr lang="en-US" sz="2400" dirty="0" err="1">
                <a:latin typeface="Calibri" pitchFamily="34" charset="0"/>
                <a:cs typeface="Calibri" pitchFamily="34" charset="0"/>
              </a:rPr>
              <a:t>tetapi</a:t>
            </a:r>
            <a:r>
              <a:rPr lang="en-US" sz="2400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2400" dirty="0" err="1">
                <a:latin typeface="Calibri" pitchFamily="34" charset="0"/>
                <a:cs typeface="Calibri" pitchFamily="34" charset="0"/>
              </a:rPr>
              <a:t>tidak</a:t>
            </a:r>
            <a:r>
              <a:rPr lang="en-US" sz="2400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2400" dirty="0" err="1">
                <a:latin typeface="Calibri" pitchFamily="34" charset="0"/>
                <a:cs typeface="Calibri" pitchFamily="34" charset="0"/>
              </a:rPr>
              <a:t>semua</a:t>
            </a:r>
            <a:r>
              <a:rPr lang="en-US" sz="2400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2400" dirty="0" err="1">
                <a:latin typeface="Calibri" pitchFamily="34" charset="0"/>
                <a:cs typeface="Calibri" pitchFamily="34" charset="0"/>
              </a:rPr>
              <a:t>konflik</a:t>
            </a:r>
            <a:r>
              <a:rPr lang="en-US" sz="2400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2400" dirty="0" err="1">
                <a:latin typeface="Calibri" pitchFamily="34" charset="0"/>
                <a:cs typeface="Calibri" pitchFamily="34" charset="0"/>
              </a:rPr>
              <a:t>dapat</a:t>
            </a:r>
            <a:r>
              <a:rPr lang="en-US" sz="2400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2400" dirty="0" err="1">
                <a:latin typeface="Calibri" pitchFamily="34" charset="0"/>
                <a:cs typeface="Calibri" pitchFamily="34" charset="0"/>
              </a:rPr>
              <a:t>dikategorikan</a:t>
            </a:r>
            <a:r>
              <a:rPr lang="en-US" sz="2400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2400" dirty="0" err="1">
                <a:latin typeface="Calibri" pitchFamily="34" charset="0"/>
                <a:cs typeface="Calibri" pitchFamily="34" charset="0"/>
              </a:rPr>
              <a:t>sebagai</a:t>
            </a:r>
            <a:r>
              <a:rPr lang="en-US" sz="2400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2400" dirty="0" err="1">
                <a:latin typeface="Calibri" pitchFamily="34" charset="0"/>
                <a:cs typeface="Calibri" pitchFamily="34" charset="0"/>
              </a:rPr>
              <a:t>sengketa</a:t>
            </a:r>
            <a:r>
              <a:rPr lang="en-US" sz="2400" dirty="0">
                <a:latin typeface="Calibri" pitchFamily="34" charset="0"/>
                <a:cs typeface="Calibri" pitchFamily="34" charset="0"/>
              </a:rPr>
              <a:t> (dispute)</a:t>
            </a:r>
          </a:p>
          <a:p>
            <a:r>
              <a:rPr lang="en-US" sz="2400" dirty="0" err="1">
                <a:latin typeface="Calibri" pitchFamily="34" charset="0"/>
                <a:cs typeface="Calibri" pitchFamily="34" charset="0"/>
              </a:rPr>
              <a:t>Sengketa</a:t>
            </a:r>
            <a:r>
              <a:rPr lang="en-US" sz="2400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2400" dirty="0" err="1">
                <a:latin typeface="Calibri" pitchFamily="34" charset="0"/>
                <a:cs typeface="Calibri" pitchFamily="34" charset="0"/>
              </a:rPr>
              <a:t>internasional</a:t>
            </a:r>
            <a:r>
              <a:rPr lang="en-US" sz="2400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2400" dirty="0" err="1">
                <a:latin typeface="Calibri" pitchFamily="34" charset="0"/>
                <a:cs typeface="Calibri" pitchFamily="34" charset="0"/>
              </a:rPr>
              <a:t>adalah</a:t>
            </a:r>
            <a:r>
              <a:rPr lang="en-US" sz="2400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2400" dirty="0" err="1">
                <a:latin typeface="Calibri" pitchFamily="34" charset="0"/>
                <a:cs typeface="Calibri" pitchFamily="34" charset="0"/>
              </a:rPr>
              <a:t>sengketa</a:t>
            </a:r>
            <a:r>
              <a:rPr lang="en-US" sz="2400" dirty="0">
                <a:latin typeface="Calibri" pitchFamily="34" charset="0"/>
                <a:cs typeface="Calibri" pitchFamily="34" charset="0"/>
              </a:rPr>
              <a:t> yang </a:t>
            </a:r>
            <a:r>
              <a:rPr lang="en-US" sz="2400" dirty="0" err="1">
                <a:latin typeface="Calibri" pitchFamily="34" charset="0"/>
                <a:cs typeface="Calibri" pitchFamily="34" charset="0"/>
              </a:rPr>
              <a:t>bukan</a:t>
            </a:r>
            <a:r>
              <a:rPr lang="en-US" sz="2400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2400" dirty="0" err="1">
                <a:latin typeface="Calibri" pitchFamily="34" charset="0"/>
                <a:cs typeface="Calibri" pitchFamily="34" charset="0"/>
              </a:rPr>
              <a:t>secara</a:t>
            </a:r>
            <a:r>
              <a:rPr lang="en-US" sz="2400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2400" dirty="0" err="1">
                <a:latin typeface="Calibri" pitchFamily="34" charset="0"/>
                <a:cs typeface="Calibri" pitchFamily="34" charset="0"/>
              </a:rPr>
              <a:t>eksklusif</a:t>
            </a:r>
            <a:r>
              <a:rPr lang="en-US" sz="2400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2400" dirty="0" err="1">
                <a:latin typeface="Calibri" pitchFamily="34" charset="0"/>
                <a:cs typeface="Calibri" pitchFamily="34" charset="0"/>
              </a:rPr>
              <a:t>merupakan</a:t>
            </a:r>
            <a:r>
              <a:rPr lang="en-US" sz="2400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2400" dirty="0" err="1">
                <a:latin typeface="Calibri" pitchFamily="34" charset="0"/>
                <a:cs typeface="Calibri" pitchFamily="34" charset="0"/>
              </a:rPr>
              <a:t>unsur</a:t>
            </a:r>
            <a:r>
              <a:rPr lang="en-US" sz="2400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2400" dirty="0" err="1">
                <a:latin typeface="Calibri" pitchFamily="34" charset="0"/>
                <a:cs typeface="Calibri" pitchFamily="34" charset="0"/>
              </a:rPr>
              <a:t>dalam</a:t>
            </a:r>
            <a:r>
              <a:rPr lang="en-US" sz="2400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2400" dirty="0" err="1">
                <a:latin typeface="Calibri" pitchFamily="34" charset="0"/>
                <a:cs typeface="Calibri" pitchFamily="34" charset="0"/>
              </a:rPr>
              <a:t>negeri</a:t>
            </a:r>
            <a:r>
              <a:rPr lang="en-US" sz="2400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2400" dirty="0" err="1">
                <a:latin typeface="Calibri" pitchFamily="34" charset="0"/>
                <a:cs typeface="Calibri" pitchFamily="34" charset="0"/>
              </a:rPr>
              <a:t>suatu</a:t>
            </a:r>
            <a:r>
              <a:rPr lang="en-US" sz="2400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2400" dirty="0" err="1">
                <a:latin typeface="Calibri" pitchFamily="34" charset="0"/>
                <a:cs typeface="Calibri" pitchFamily="34" charset="0"/>
              </a:rPr>
              <a:t>negara</a:t>
            </a:r>
            <a:r>
              <a:rPr lang="en-US" sz="2400" dirty="0">
                <a:latin typeface="Calibri" pitchFamily="34" charset="0"/>
                <a:cs typeface="Calibri" pitchFamily="34" charset="0"/>
              </a:rPr>
              <a:t>. </a:t>
            </a:r>
          </a:p>
          <a:p>
            <a:r>
              <a:rPr lang="en-US" sz="2400" dirty="0" err="1">
                <a:latin typeface="Calibri" pitchFamily="34" charset="0"/>
                <a:cs typeface="Calibri" pitchFamily="34" charset="0"/>
              </a:rPr>
              <a:t>Sengketa</a:t>
            </a:r>
            <a:r>
              <a:rPr lang="en-US" sz="2400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2400" dirty="0" err="1">
                <a:latin typeface="Calibri" pitchFamily="34" charset="0"/>
                <a:cs typeface="Calibri" pitchFamily="34" charset="0"/>
              </a:rPr>
              <a:t>internasional</a:t>
            </a:r>
            <a:r>
              <a:rPr lang="en-US" sz="2400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2400" dirty="0" err="1">
                <a:latin typeface="Calibri" pitchFamily="34" charset="0"/>
                <a:cs typeface="Calibri" pitchFamily="34" charset="0"/>
              </a:rPr>
              <a:t>juga</a:t>
            </a:r>
            <a:r>
              <a:rPr lang="en-US" sz="2400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2400" dirty="0" err="1">
                <a:latin typeface="Calibri" pitchFamily="34" charset="0"/>
                <a:cs typeface="Calibri" pitchFamily="34" charset="0"/>
              </a:rPr>
              <a:t>tidak</a:t>
            </a:r>
            <a:r>
              <a:rPr lang="en-US" sz="2400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2400" dirty="0" err="1">
                <a:latin typeface="Calibri" pitchFamily="34" charset="0"/>
                <a:cs typeface="Calibri" pitchFamily="34" charset="0"/>
              </a:rPr>
              <a:t>hanya</a:t>
            </a:r>
            <a:r>
              <a:rPr lang="en-US" sz="2400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2400" dirty="0" err="1">
                <a:latin typeface="Calibri" pitchFamily="34" charset="0"/>
                <a:cs typeface="Calibri" pitchFamily="34" charset="0"/>
              </a:rPr>
              <a:t>eksklusif</a:t>
            </a:r>
            <a:r>
              <a:rPr lang="en-US" sz="2400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2400" dirty="0" err="1">
                <a:latin typeface="Calibri" pitchFamily="34" charset="0"/>
                <a:cs typeface="Calibri" pitchFamily="34" charset="0"/>
              </a:rPr>
              <a:t>menyangkut</a:t>
            </a:r>
            <a:r>
              <a:rPr lang="en-US" sz="2400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2400" dirty="0" err="1">
                <a:latin typeface="Calibri" pitchFamily="34" charset="0"/>
                <a:cs typeface="Calibri" pitchFamily="34" charset="0"/>
              </a:rPr>
              <a:t>hubungan</a:t>
            </a:r>
            <a:r>
              <a:rPr lang="en-US" sz="2400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2400" dirty="0" err="1">
                <a:latin typeface="Calibri" pitchFamily="34" charset="0"/>
                <a:cs typeface="Calibri" pitchFamily="34" charset="0"/>
              </a:rPr>
              <a:t>antarnegara</a:t>
            </a:r>
            <a:r>
              <a:rPr lang="en-US" sz="2400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2400" dirty="0" err="1">
                <a:latin typeface="Calibri" pitchFamily="34" charset="0"/>
                <a:cs typeface="Calibri" pitchFamily="34" charset="0"/>
              </a:rPr>
              <a:t>saja</a:t>
            </a:r>
            <a:r>
              <a:rPr lang="en-US" sz="2400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2400" dirty="0" err="1">
                <a:latin typeface="Calibri" pitchFamily="34" charset="0"/>
                <a:cs typeface="Calibri" pitchFamily="34" charset="0"/>
              </a:rPr>
              <a:t>mengingat</a:t>
            </a:r>
            <a:r>
              <a:rPr lang="en-US" sz="2400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2400" dirty="0" err="1">
                <a:latin typeface="Calibri" pitchFamily="34" charset="0"/>
                <a:cs typeface="Calibri" pitchFamily="34" charset="0"/>
              </a:rPr>
              <a:t>subjek-subjek</a:t>
            </a:r>
            <a:r>
              <a:rPr lang="en-US" sz="2400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2400" dirty="0" err="1">
                <a:latin typeface="Calibri" pitchFamily="34" charset="0"/>
                <a:cs typeface="Calibri" pitchFamily="34" charset="0"/>
              </a:rPr>
              <a:t>hukum</a:t>
            </a:r>
            <a:r>
              <a:rPr lang="en-US" sz="2400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2400" dirty="0" err="1">
                <a:latin typeface="Calibri" pitchFamily="34" charset="0"/>
                <a:cs typeface="Calibri" pitchFamily="34" charset="0"/>
              </a:rPr>
              <a:t>internasional</a:t>
            </a:r>
            <a:r>
              <a:rPr lang="en-US" sz="2400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2400" dirty="0" err="1">
                <a:latin typeface="Calibri" pitchFamily="34" charset="0"/>
                <a:cs typeface="Calibri" pitchFamily="34" charset="0"/>
              </a:rPr>
              <a:t>saat</a:t>
            </a:r>
            <a:r>
              <a:rPr lang="en-US" sz="2400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2400" dirty="0" err="1">
                <a:latin typeface="Calibri" pitchFamily="34" charset="0"/>
                <a:cs typeface="Calibri" pitchFamily="34" charset="0"/>
              </a:rPr>
              <a:t>ini</a:t>
            </a:r>
            <a:r>
              <a:rPr lang="en-US" sz="2400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2400" dirty="0" err="1">
                <a:latin typeface="Calibri" pitchFamily="34" charset="0"/>
                <a:cs typeface="Calibri" pitchFamily="34" charset="0"/>
              </a:rPr>
              <a:t>sudah</a:t>
            </a:r>
            <a:r>
              <a:rPr lang="en-US" sz="2400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2400" dirty="0" err="1">
                <a:latin typeface="Calibri" pitchFamily="34" charset="0"/>
                <a:cs typeface="Calibri" pitchFamily="34" charset="0"/>
              </a:rPr>
              <a:t>mengalami</a:t>
            </a:r>
            <a:r>
              <a:rPr lang="en-US" sz="2400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2400" dirty="0" err="1">
                <a:latin typeface="Calibri" pitchFamily="34" charset="0"/>
                <a:cs typeface="Calibri" pitchFamily="34" charset="0"/>
              </a:rPr>
              <a:t>perluasan</a:t>
            </a:r>
            <a:r>
              <a:rPr lang="en-US" sz="2400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2400" dirty="0" err="1">
                <a:latin typeface="Calibri" pitchFamily="34" charset="0"/>
                <a:cs typeface="Calibri" pitchFamily="34" charset="0"/>
              </a:rPr>
              <a:t>sedemikian</a:t>
            </a:r>
            <a:r>
              <a:rPr lang="en-US" sz="2400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2400" dirty="0" err="1">
                <a:latin typeface="Calibri" pitchFamily="34" charset="0"/>
                <a:cs typeface="Calibri" pitchFamily="34" charset="0"/>
              </a:rPr>
              <a:t>rupa</a:t>
            </a:r>
            <a:r>
              <a:rPr lang="en-US" sz="2400" dirty="0">
                <a:latin typeface="Calibri" pitchFamily="34" charset="0"/>
                <a:cs typeface="Calibri" pitchFamily="34" charset="0"/>
              </a:rPr>
              <a:t>, </a:t>
            </a:r>
            <a:r>
              <a:rPr lang="en-US" sz="2400" dirty="0" err="1">
                <a:latin typeface="Calibri" pitchFamily="34" charset="0"/>
                <a:cs typeface="Calibri" pitchFamily="34" charset="0"/>
              </a:rPr>
              <a:t>melibatkan</a:t>
            </a:r>
            <a:r>
              <a:rPr lang="en-US" sz="2400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2400" dirty="0" err="1">
                <a:latin typeface="Calibri" pitchFamily="34" charset="0"/>
                <a:cs typeface="Calibri" pitchFamily="34" charset="0"/>
              </a:rPr>
              <a:t>banyak</a:t>
            </a:r>
            <a:r>
              <a:rPr lang="en-US" sz="2400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2400" dirty="0" err="1">
                <a:latin typeface="Calibri" pitchFamily="34" charset="0"/>
                <a:cs typeface="Calibri" pitchFamily="34" charset="0"/>
              </a:rPr>
              <a:t>aktor</a:t>
            </a:r>
            <a:r>
              <a:rPr lang="en-US" sz="2400" dirty="0">
                <a:latin typeface="Calibri" pitchFamily="34" charset="0"/>
                <a:cs typeface="Calibri" pitchFamily="34" charset="0"/>
              </a:rPr>
              <a:t> non </a:t>
            </a:r>
            <a:r>
              <a:rPr lang="en-US" sz="2400" dirty="0" err="1">
                <a:latin typeface="Calibri" pitchFamily="34" charset="0"/>
                <a:cs typeface="Calibri" pitchFamily="34" charset="0"/>
              </a:rPr>
              <a:t>negara</a:t>
            </a:r>
            <a:r>
              <a:rPr lang="en-US" sz="2400" dirty="0">
                <a:latin typeface="Calibri" pitchFamily="34" charset="0"/>
                <a:cs typeface="Calibri" pitchFamily="34" charset="0"/>
              </a:rPr>
              <a:t>.</a:t>
            </a:r>
          </a:p>
          <a:p>
            <a:endParaRPr lang="en-US" sz="2400" dirty="0"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833388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258762"/>
            <a:ext cx="8077200" cy="731838"/>
          </a:xfrm>
        </p:spPr>
        <p:txBody>
          <a:bodyPr>
            <a:noAutofit/>
          </a:bodyPr>
          <a:lstStyle/>
          <a:p>
            <a:pPr algn="ctr"/>
            <a:r>
              <a:rPr lang="en-US" sz="4000" dirty="0" err="1"/>
              <a:t>Sengketa</a:t>
            </a:r>
            <a:r>
              <a:rPr lang="en-US" sz="4000" dirty="0"/>
              <a:t> </a:t>
            </a:r>
            <a:r>
              <a:rPr lang="en-US" sz="4000" dirty="0" err="1"/>
              <a:t>Hukum</a:t>
            </a:r>
            <a:r>
              <a:rPr lang="en-US" sz="4000" dirty="0"/>
              <a:t> </a:t>
            </a:r>
            <a:r>
              <a:rPr lang="en-US" sz="4000" dirty="0" err="1"/>
              <a:t>dan</a:t>
            </a:r>
            <a:r>
              <a:rPr lang="en-US" sz="4000" dirty="0"/>
              <a:t> </a:t>
            </a:r>
            <a:r>
              <a:rPr lang="en-US" sz="4000" dirty="0" err="1"/>
              <a:t>Sengketa</a:t>
            </a:r>
            <a:r>
              <a:rPr lang="en-US" sz="4000" dirty="0"/>
              <a:t> </a:t>
            </a:r>
            <a:r>
              <a:rPr lang="en-US" sz="4000" dirty="0" err="1"/>
              <a:t>Politik</a:t>
            </a:r>
            <a:endParaRPr lang="en-US" sz="4000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1124712" y="4191000"/>
            <a:ext cx="7790688" cy="2286000"/>
          </a:xfrm>
        </p:spPr>
        <p:txBody>
          <a:bodyPr>
            <a:noAutofit/>
          </a:bodyPr>
          <a:lstStyle/>
          <a:p>
            <a:pPr marL="82296" indent="0">
              <a:buNone/>
            </a:pPr>
            <a:r>
              <a:rPr lang="en-US" dirty="0" err="1">
                <a:latin typeface="Calibri" pitchFamily="34" charset="0"/>
                <a:cs typeface="Calibri" pitchFamily="34" charset="0"/>
              </a:rPr>
              <a:t>Dalam</a:t>
            </a:r>
            <a:r>
              <a:rPr lang="en-US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  <a:cs typeface="Calibri" pitchFamily="34" charset="0"/>
              </a:rPr>
              <a:t>studi</a:t>
            </a:r>
            <a:r>
              <a:rPr lang="en-US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  <a:cs typeface="Calibri" pitchFamily="34" charset="0"/>
              </a:rPr>
              <a:t>hukum</a:t>
            </a:r>
            <a:r>
              <a:rPr lang="en-US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  <a:cs typeface="Calibri" pitchFamily="34" charset="0"/>
              </a:rPr>
              <a:t>internasional</a:t>
            </a:r>
            <a:r>
              <a:rPr lang="en-US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  <a:cs typeface="Calibri" pitchFamily="34" charset="0"/>
              </a:rPr>
              <a:t>publik</a:t>
            </a:r>
            <a:r>
              <a:rPr lang="en-US" dirty="0">
                <a:latin typeface="Calibri" pitchFamily="34" charset="0"/>
                <a:cs typeface="Calibri" pitchFamily="34" charset="0"/>
              </a:rPr>
              <a:t>, </a:t>
            </a:r>
            <a:r>
              <a:rPr lang="en-US" dirty="0" err="1">
                <a:latin typeface="Calibri" pitchFamily="34" charset="0"/>
                <a:cs typeface="Calibri" pitchFamily="34" charset="0"/>
              </a:rPr>
              <a:t>dikenal</a:t>
            </a:r>
            <a:r>
              <a:rPr lang="en-US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  <a:cs typeface="Calibri" pitchFamily="34" charset="0"/>
              </a:rPr>
              <a:t>dua</a:t>
            </a:r>
            <a:r>
              <a:rPr lang="en-US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  <a:cs typeface="Calibri" pitchFamily="34" charset="0"/>
              </a:rPr>
              <a:t>macam</a:t>
            </a:r>
            <a:r>
              <a:rPr lang="en-US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  <a:cs typeface="Calibri" pitchFamily="34" charset="0"/>
              </a:rPr>
              <a:t>sengketa</a:t>
            </a:r>
            <a:r>
              <a:rPr lang="en-US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  <a:cs typeface="Calibri" pitchFamily="34" charset="0"/>
              </a:rPr>
              <a:t>internasional</a:t>
            </a:r>
            <a:r>
              <a:rPr lang="en-US" dirty="0">
                <a:latin typeface="Calibri" pitchFamily="34" charset="0"/>
                <a:cs typeface="Calibri" pitchFamily="34" charset="0"/>
              </a:rPr>
              <a:t>, </a:t>
            </a:r>
            <a:r>
              <a:rPr lang="en-US" dirty="0" err="1">
                <a:latin typeface="Calibri" pitchFamily="34" charset="0"/>
                <a:cs typeface="Calibri" pitchFamily="34" charset="0"/>
              </a:rPr>
              <a:t>yaitu</a:t>
            </a:r>
            <a:r>
              <a:rPr lang="en-US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u="sng" dirty="0" err="1">
                <a:latin typeface="Calibri" pitchFamily="34" charset="0"/>
                <a:cs typeface="Calibri" pitchFamily="34" charset="0"/>
              </a:rPr>
              <a:t>sengketa</a:t>
            </a:r>
            <a:r>
              <a:rPr lang="en-US" u="sng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u="sng" dirty="0" err="1">
                <a:latin typeface="Calibri" pitchFamily="34" charset="0"/>
                <a:cs typeface="Calibri" pitchFamily="34" charset="0"/>
              </a:rPr>
              <a:t>hukum</a:t>
            </a:r>
            <a:r>
              <a:rPr lang="en-US" dirty="0">
                <a:latin typeface="Calibri" pitchFamily="34" charset="0"/>
                <a:cs typeface="Calibri" pitchFamily="34" charset="0"/>
              </a:rPr>
              <a:t> (</a:t>
            </a:r>
            <a:r>
              <a:rPr lang="en-US" i="1" dirty="0">
                <a:latin typeface="Calibri" pitchFamily="34" charset="0"/>
                <a:cs typeface="Calibri" pitchFamily="34" charset="0"/>
              </a:rPr>
              <a:t>legal or judicial disputes</a:t>
            </a:r>
            <a:r>
              <a:rPr lang="en-US" dirty="0">
                <a:latin typeface="Calibri" pitchFamily="34" charset="0"/>
                <a:cs typeface="Calibri" pitchFamily="34" charset="0"/>
              </a:rPr>
              <a:t>) </a:t>
            </a:r>
            <a:r>
              <a:rPr lang="en-US" dirty="0" err="1">
                <a:latin typeface="Calibri" pitchFamily="34" charset="0"/>
                <a:cs typeface="Calibri" pitchFamily="34" charset="0"/>
              </a:rPr>
              <a:t>dan</a:t>
            </a:r>
            <a:r>
              <a:rPr lang="en-US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u="sng" dirty="0" err="1">
                <a:latin typeface="Calibri" pitchFamily="34" charset="0"/>
                <a:cs typeface="Calibri" pitchFamily="34" charset="0"/>
              </a:rPr>
              <a:t>sengketa</a:t>
            </a:r>
            <a:r>
              <a:rPr lang="en-US" u="sng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u="sng" dirty="0" err="1">
                <a:latin typeface="Calibri" pitchFamily="34" charset="0"/>
                <a:cs typeface="Calibri" pitchFamily="34" charset="0"/>
              </a:rPr>
              <a:t>politik</a:t>
            </a:r>
            <a:r>
              <a:rPr lang="en-US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i="1" dirty="0">
                <a:latin typeface="Calibri" pitchFamily="34" charset="0"/>
                <a:cs typeface="Calibri" pitchFamily="34" charset="0"/>
              </a:rPr>
              <a:t>(political or </a:t>
            </a:r>
            <a:r>
              <a:rPr lang="en-US" i="1" dirty="0" err="1">
                <a:latin typeface="Calibri" pitchFamily="34" charset="0"/>
                <a:cs typeface="Calibri" pitchFamily="34" charset="0"/>
              </a:rPr>
              <a:t>nonjusticiable</a:t>
            </a:r>
            <a:r>
              <a:rPr lang="en-US" i="1" dirty="0">
                <a:latin typeface="Calibri" pitchFamily="34" charset="0"/>
                <a:cs typeface="Calibri" pitchFamily="34" charset="0"/>
              </a:rPr>
              <a:t> disputes).</a:t>
            </a:r>
          </a:p>
        </p:txBody>
      </p:sp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2870678928"/>
              </p:ext>
            </p:extLst>
          </p:nvPr>
        </p:nvGraphicFramePr>
        <p:xfrm>
          <a:off x="1143000" y="1371600"/>
          <a:ext cx="7620000" cy="2514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1399514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457200"/>
            <a:ext cx="7943088" cy="6248400"/>
          </a:xfrm>
        </p:spPr>
        <p:txBody>
          <a:bodyPr>
            <a:normAutofit fontScale="92500" lnSpcReduction="20000"/>
          </a:bodyPr>
          <a:lstStyle/>
          <a:p>
            <a:r>
              <a:rPr lang="en-US" dirty="0" err="1">
                <a:latin typeface="Calibri" pitchFamily="34" charset="0"/>
                <a:cs typeface="Calibri" pitchFamily="34" charset="0"/>
              </a:rPr>
              <a:t>Kerap</a:t>
            </a:r>
            <a:r>
              <a:rPr lang="en-US" dirty="0">
                <a:latin typeface="Calibri" pitchFamily="34" charset="0"/>
                <a:cs typeface="Calibri" pitchFamily="34" charset="0"/>
              </a:rPr>
              <a:t> kali </a:t>
            </a:r>
            <a:r>
              <a:rPr lang="en-US" dirty="0" err="1">
                <a:latin typeface="Calibri" pitchFamily="34" charset="0"/>
                <a:cs typeface="Calibri" pitchFamily="34" charset="0"/>
              </a:rPr>
              <a:t>dipakai</a:t>
            </a:r>
            <a:r>
              <a:rPr lang="en-US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  <a:cs typeface="Calibri" pitchFamily="34" charset="0"/>
              </a:rPr>
              <a:t>menjadi</a:t>
            </a:r>
            <a:r>
              <a:rPr lang="en-US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  <a:cs typeface="Calibri" pitchFamily="34" charset="0"/>
              </a:rPr>
              <a:t>ukuran</a:t>
            </a:r>
            <a:r>
              <a:rPr lang="en-US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  <a:cs typeface="Calibri" pitchFamily="34" charset="0"/>
              </a:rPr>
              <a:t>suatu</a:t>
            </a:r>
            <a:r>
              <a:rPr lang="en-US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  <a:cs typeface="Calibri" pitchFamily="34" charset="0"/>
              </a:rPr>
              <a:t>sengketa</a:t>
            </a:r>
            <a:r>
              <a:rPr lang="en-US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  <a:cs typeface="Calibri" pitchFamily="34" charset="0"/>
              </a:rPr>
              <a:t>dipandang</a:t>
            </a:r>
            <a:r>
              <a:rPr lang="en-US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  <a:cs typeface="Calibri" pitchFamily="34" charset="0"/>
              </a:rPr>
              <a:t>sebagai</a:t>
            </a:r>
            <a:r>
              <a:rPr lang="en-US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  <a:cs typeface="Calibri" pitchFamily="34" charset="0"/>
              </a:rPr>
              <a:t>sengketa</a:t>
            </a:r>
            <a:r>
              <a:rPr lang="en-US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  <a:cs typeface="Calibri" pitchFamily="34" charset="0"/>
              </a:rPr>
              <a:t>hukum</a:t>
            </a:r>
            <a:r>
              <a:rPr lang="en-US" dirty="0">
                <a:latin typeface="Calibri" pitchFamily="34" charset="0"/>
                <a:cs typeface="Calibri" pitchFamily="34" charset="0"/>
              </a:rPr>
              <a:t> yang </a:t>
            </a:r>
            <a:r>
              <a:rPr lang="en-US" dirty="0" err="1">
                <a:latin typeface="Calibri" pitchFamily="34" charset="0"/>
                <a:cs typeface="Calibri" pitchFamily="34" charset="0"/>
              </a:rPr>
              <a:t>manakala</a:t>
            </a:r>
            <a:r>
              <a:rPr lang="en-US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  <a:cs typeface="Calibri" pitchFamily="34" charset="0"/>
              </a:rPr>
              <a:t>sengketa</a:t>
            </a:r>
            <a:r>
              <a:rPr lang="en-US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  <a:cs typeface="Calibri" pitchFamily="34" charset="0"/>
              </a:rPr>
              <a:t>tersebut</a:t>
            </a:r>
            <a:r>
              <a:rPr lang="en-US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  <a:cs typeface="Calibri" pitchFamily="34" charset="0"/>
              </a:rPr>
              <a:t>bisa</a:t>
            </a:r>
            <a:r>
              <a:rPr lang="en-US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  <a:cs typeface="Calibri" pitchFamily="34" charset="0"/>
              </a:rPr>
              <a:t>atau</a:t>
            </a:r>
            <a:r>
              <a:rPr lang="en-US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  <a:cs typeface="Calibri" pitchFamily="34" charset="0"/>
              </a:rPr>
              <a:t>dapat</a:t>
            </a:r>
            <a:r>
              <a:rPr lang="en-US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  <a:cs typeface="Calibri" pitchFamily="34" charset="0"/>
              </a:rPr>
              <a:t>diserahkan</a:t>
            </a:r>
            <a:r>
              <a:rPr lang="en-US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  <a:cs typeface="Calibri" pitchFamily="34" charset="0"/>
              </a:rPr>
              <a:t>dan</a:t>
            </a:r>
            <a:r>
              <a:rPr lang="en-US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  <a:cs typeface="Calibri" pitchFamily="34" charset="0"/>
              </a:rPr>
              <a:t>diselesaikan</a:t>
            </a:r>
            <a:r>
              <a:rPr lang="en-US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  <a:cs typeface="Calibri" pitchFamily="34" charset="0"/>
              </a:rPr>
              <a:t>oleh</a:t>
            </a:r>
            <a:r>
              <a:rPr lang="en-US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  <a:cs typeface="Calibri" pitchFamily="34" charset="0"/>
              </a:rPr>
              <a:t>pengadilan</a:t>
            </a:r>
            <a:r>
              <a:rPr lang="en-US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  <a:cs typeface="Calibri" pitchFamily="34" charset="0"/>
              </a:rPr>
              <a:t>internasional</a:t>
            </a:r>
            <a:endParaRPr lang="en-US" dirty="0">
              <a:latin typeface="Calibri" pitchFamily="34" charset="0"/>
              <a:cs typeface="Calibri" pitchFamily="34" charset="0"/>
            </a:endParaRPr>
          </a:p>
          <a:p>
            <a:r>
              <a:rPr lang="en-US" dirty="0">
                <a:latin typeface="Calibri" pitchFamily="34" charset="0"/>
                <a:cs typeface="Calibri" pitchFamily="34" charset="0"/>
              </a:rPr>
              <a:t>Ada </a:t>
            </a:r>
            <a:r>
              <a:rPr lang="en-US" dirty="0" err="1">
                <a:latin typeface="Calibri" pitchFamily="34" charset="0"/>
                <a:cs typeface="Calibri" pitchFamily="34" charset="0"/>
              </a:rPr>
              <a:t>banyak</a:t>
            </a:r>
            <a:r>
              <a:rPr lang="en-US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  <a:cs typeface="Calibri" pitchFamily="34" charset="0"/>
              </a:rPr>
              <a:t>sengketa</a:t>
            </a:r>
            <a:r>
              <a:rPr lang="en-US" dirty="0">
                <a:latin typeface="Calibri" pitchFamily="34" charset="0"/>
                <a:cs typeface="Calibri" pitchFamily="34" charset="0"/>
              </a:rPr>
              <a:t> yang </a:t>
            </a:r>
            <a:r>
              <a:rPr lang="en-US" dirty="0" err="1">
                <a:latin typeface="Calibri" pitchFamily="34" charset="0"/>
                <a:cs typeface="Calibri" pitchFamily="34" charset="0"/>
              </a:rPr>
              <a:t>bisa</a:t>
            </a:r>
            <a:r>
              <a:rPr lang="en-US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  <a:cs typeface="Calibri" pitchFamily="34" charset="0"/>
              </a:rPr>
              <a:t>diserahkan</a:t>
            </a:r>
            <a:r>
              <a:rPr lang="en-US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  <a:cs typeface="Calibri" pitchFamily="34" charset="0"/>
              </a:rPr>
              <a:t>dan</a:t>
            </a:r>
            <a:r>
              <a:rPr lang="en-US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  <a:cs typeface="Calibri" pitchFamily="34" charset="0"/>
              </a:rPr>
              <a:t>kemungkinan</a:t>
            </a:r>
            <a:r>
              <a:rPr lang="en-US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  <a:cs typeface="Calibri" pitchFamily="34" charset="0"/>
              </a:rPr>
              <a:t>besar</a:t>
            </a:r>
            <a:r>
              <a:rPr lang="en-US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  <a:cs typeface="Calibri" pitchFamily="34" charset="0"/>
              </a:rPr>
              <a:t>bisa</a:t>
            </a:r>
            <a:r>
              <a:rPr lang="en-US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  <a:cs typeface="Calibri" pitchFamily="34" charset="0"/>
              </a:rPr>
              <a:t>diselesaikan</a:t>
            </a:r>
            <a:r>
              <a:rPr lang="en-US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  <a:cs typeface="Calibri" pitchFamily="34" charset="0"/>
              </a:rPr>
              <a:t>oleh</a:t>
            </a:r>
            <a:r>
              <a:rPr lang="en-US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  <a:cs typeface="Calibri" pitchFamily="34" charset="0"/>
              </a:rPr>
              <a:t>pengadilan</a:t>
            </a:r>
            <a:r>
              <a:rPr lang="en-US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  <a:cs typeface="Calibri" pitchFamily="34" charset="0"/>
              </a:rPr>
              <a:t>internasional</a:t>
            </a:r>
            <a:r>
              <a:rPr lang="en-US" dirty="0">
                <a:latin typeface="Calibri" pitchFamily="34" charset="0"/>
                <a:cs typeface="Calibri" pitchFamily="34" charset="0"/>
              </a:rPr>
              <a:t>, </a:t>
            </a:r>
            <a:r>
              <a:rPr lang="en-US" dirty="0" err="1">
                <a:latin typeface="Calibri" pitchFamily="34" charset="0"/>
                <a:cs typeface="Calibri" pitchFamily="34" charset="0"/>
              </a:rPr>
              <a:t>tetapi</a:t>
            </a:r>
            <a:r>
              <a:rPr lang="en-US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  <a:cs typeface="Calibri" pitchFamily="34" charset="0"/>
              </a:rPr>
              <a:t>karena</a:t>
            </a:r>
            <a:r>
              <a:rPr lang="en-US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  <a:cs typeface="Calibri" pitchFamily="34" charset="0"/>
              </a:rPr>
              <a:t>salah</a:t>
            </a:r>
            <a:r>
              <a:rPr lang="en-US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  <a:cs typeface="Calibri" pitchFamily="34" charset="0"/>
              </a:rPr>
              <a:t>satu</a:t>
            </a:r>
            <a:r>
              <a:rPr lang="en-US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  <a:cs typeface="Calibri" pitchFamily="34" charset="0"/>
              </a:rPr>
              <a:t>atau</a:t>
            </a:r>
            <a:r>
              <a:rPr lang="en-US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  <a:cs typeface="Calibri" pitchFamily="34" charset="0"/>
              </a:rPr>
              <a:t>kedua</a:t>
            </a:r>
            <a:r>
              <a:rPr lang="en-US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  <a:cs typeface="Calibri" pitchFamily="34" charset="0"/>
              </a:rPr>
              <a:t>negara</a:t>
            </a:r>
            <a:r>
              <a:rPr lang="en-US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  <a:cs typeface="Calibri" pitchFamily="34" charset="0"/>
              </a:rPr>
              <a:t>enggan</a:t>
            </a:r>
            <a:r>
              <a:rPr lang="en-US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  <a:cs typeface="Calibri" pitchFamily="34" charset="0"/>
              </a:rPr>
              <a:t>menyerahkannya</a:t>
            </a:r>
            <a:r>
              <a:rPr lang="en-US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  <a:cs typeface="Calibri" pitchFamily="34" charset="0"/>
              </a:rPr>
              <a:t>kepada</a:t>
            </a:r>
            <a:r>
              <a:rPr lang="en-US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  <a:cs typeface="Calibri" pitchFamily="34" charset="0"/>
              </a:rPr>
              <a:t>pengadilan</a:t>
            </a:r>
            <a:r>
              <a:rPr lang="en-US" dirty="0">
                <a:latin typeface="Calibri" pitchFamily="34" charset="0"/>
                <a:cs typeface="Calibri" pitchFamily="34" charset="0"/>
              </a:rPr>
              <a:t>, </a:t>
            </a:r>
            <a:r>
              <a:rPr lang="en-US" dirty="0" err="1">
                <a:latin typeface="Calibri" pitchFamily="34" charset="0"/>
                <a:cs typeface="Calibri" pitchFamily="34" charset="0"/>
              </a:rPr>
              <a:t>pengadilan</a:t>
            </a:r>
            <a:r>
              <a:rPr lang="en-US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  <a:cs typeface="Calibri" pitchFamily="34" charset="0"/>
              </a:rPr>
              <a:t>menjadi</a:t>
            </a:r>
            <a:r>
              <a:rPr lang="en-US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  <a:cs typeface="Calibri" pitchFamily="34" charset="0"/>
              </a:rPr>
              <a:t>tidak</a:t>
            </a:r>
            <a:r>
              <a:rPr lang="en-US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  <a:cs typeface="Calibri" pitchFamily="34" charset="0"/>
              </a:rPr>
              <a:t>berwenang</a:t>
            </a:r>
            <a:r>
              <a:rPr lang="en-US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  <a:cs typeface="Calibri" pitchFamily="34" charset="0"/>
              </a:rPr>
              <a:t>mengadilinya</a:t>
            </a:r>
            <a:r>
              <a:rPr lang="en-US" dirty="0">
                <a:latin typeface="Calibri" pitchFamily="34" charset="0"/>
                <a:cs typeface="Calibri" pitchFamily="34" charset="0"/>
              </a:rPr>
              <a:t>.</a:t>
            </a:r>
          </a:p>
          <a:p>
            <a:r>
              <a:rPr lang="en-US" dirty="0">
                <a:latin typeface="Calibri" pitchFamily="34" charset="0"/>
                <a:cs typeface="Calibri" pitchFamily="34" charset="0"/>
              </a:rPr>
              <a:t>Yang </a:t>
            </a:r>
            <a:r>
              <a:rPr lang="en-US" dirty="0" err="1">
                <a:latin typeface="Calibri" pitchFamily="34" charset="0"/>
                <a:cs typeface="Calibri" pitchFamily="34" charset="0"/>
              </a:rPr>
              <a:t>menjadi</a:t>
            </a:r>
            <a:r>
              <a:rPr lang="en-US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  <a:cs typeface="Calibri" pitchFamily="34" charset="0"/>
              </a:rPr>
              <a:t>dasar</a:t>
            </a:r>
            <a:r>
              <a:rPr lang="en-US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  <a:cs typeface="Calibri" pitchFamily="34" charset="0"/>
              </a:rPr>
              <a:t>hukum</a:t>
            </a:r>
            <a:r>
              <a:rPr lang="en-US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  <a:cs typeface="Calibri" pitchFamily="34" charset="0"/>
              </a:rPr>
              <a:t>bagi</a:t>
            </a:r>
            <a:r>
              <a:rPr lang="en-US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  <a:cs typeface="Calibri" pitchFamily="34" charset="0"/>
              </a:rPr>
              <a:t>pengadilan</a:t>
            </a:r>
            <a:r>
              <a:rPr lang="en-US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  <a:cs typeface="Calibri" pitchFamily="34" charset="0"/>
              </a:rPr>
              <a:t>untuk</a:t>
            </a:r>
            <a:r>
              <a:rPr lang="en-US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  <a:cs typeface="Calibri" pitchFamily="34" charset="0"/>
              </a:rPr>
              <a:t>melaksanakan</a:t>
            </a:r>
            <a:r>
              <a:rPr lang="en-US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  <a:cs typeface="Calibri" pitchFamily="34" charset="0"/>
              </a:rPr>
              <a:t>yurisdiksinya</a:t>
            </a:r>
            <a:r>
              <a:rPr lang="en-US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  <a:cs typeface="Calibri" pitchFamily="34" charset="0"/>
              </a:rPr>
              <a:t>adalah</a:t>
            </a:r>
            <a:r>
              <a:rPr lang="en-US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  <a:cs typeface="Calibri" pitchFamily="34" charset="0"/>
              </a:rPr>
              <a:t>kesepakatan</a:t>
            </a:r>
            <a:r>
              <a:rPr lang="en-US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  <a:cs typeface="Calibri" pitchFamily="34" charset="0"/>
              </a:rPr>
              <a:t>para</a:t>
            </a:r>
            <a:r>
              <a:rPr lang="en-US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  <a:cs typeface="Calibri" pitchFamily="34" charset="0"/>
              </a:rPr>
              <a:t>pihak</a:t>
            </a:r>
            <a:r>
              <a:rPr lang="en-US" dirty="0">
                <a:latin typeface="Calibri" pitchFamily="34" charset="0"/>
                <a:cs typeface="Calibri" pitchFamily="34" charset="0"/>
              </a:rPr>
              <a:t> yang </a:t>
            </a:r>
            <a:r>
              <a:rPr lang="en-US" dirty="0" err="1">
                <a:latin typeface="Calibri" pitchFamily="34" charset="0"/>
                <a:cs typeface="Calibri" pitchFamily="34" charset="0"/>
              </a:rPr>
              <a:t>bersengketa</a:t>
            </a:r>
            <a:r>
              <a:rPr lang="en-US" dirty="0">
                <a:latin typeface="Calibri" pitchFamily="34" charset="0"/>
                <a:cs typeface="Calibri" pitchFamily="34" charset="0"/>
              </a:rPr>
              <a:t>.</a:t>
            </a:r>
          </a:p>
          <a:p>
            <a:endParaRPr lang="en-US" dirty="0"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339087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76200"/>
            <a:ext cx="7632192" cy="792162"/>
          </a:xfrm>
        </p:spPr>
        <p:txBody>
          <a:bodyPr>
            <a:normAutofit/>
          </a:bodyPr>
          <a:lstStyle/>
          <a:p>
            <a:r>
              <a:rPr lang="en-US" sz="3200" dirty="0"/>
              <a:t>1. </a:t>
            </a:r>
            <a:r>
              <a:rPr lang="en-US" sz="3200" dirty="0" err="1"/>
              <a:t>Pendapat</a:t>
            </a:r>
            <a:r>
              <a:rPr lang="en-US" sz="3200" dirty="0"/>
              <a:t> Friedman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990600"/>
            <a:ext cx="7943088" cy="5562600"/>
          </a:xfrm>
        </p:spPr>
        <p:txBody>
          <a:bodyPr>
            <a:noAutofit/>
          </a:bodyPr>
          <a:lstStyle/>
          <a:p>
            <a:pPr marL="82296" indent="0">
              <a:buNone/>
            </a:pPr>
            <a:r>
              <a:rPr lang="en-US" sz="2300" dirty="0" err="1">
                <a:latin typeface="Calibri" pitchFamily="34" charset="0"/>
                <a:cs typeface="Calibri" pitchFamily="34" charset="0"/>
              </a:rPr>
              <a:t>Konsepsi</a:t>
            </a:r>
            <a:r>
              <a:rPr lang="en-US" sz="2300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2300" dirty="0" err="1">
                <a:latin typeface="Calibri" pitchFamily="34" charset="0"/>
                <a:cs typeface="Calibri" pitchFamily="34" charset="0"/>
              </a:rPr>
              <a:t>sengketa</a:t>
            </a:r>
            <a:r>
              <a:rPr lang="en-US" sz="2300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2300" dirty="0" err="1">
                <a:latin typeface="Calibri" pitchFamily="34" charset="0"/>
                <a:cs typeface="Calibri" pitchFamily="34" charset="0"/>
              </a:rPr>
              <a:t>hukum</a:t>
            </a:r>
            <a:r>
              <a:rPr lang="en-US" sz="2300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2300" dirty="0" err="1">
                <a:latin typeface="Calibri" pitchFamily="34" charset="0"/>
                <a:cs typeface="Calibri" pitchFamily="34" charset="0"/>
              </a:rPr>
              <a:t>memuat</a:t>
            </a:r>
            <a:r>
              <a:rPr lang="en-US" sz="2300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2300" dirty="0" err="1">
                <a:latin typeface="Calibri" pitchFamily="34" charset="0"/>
                <a:cs typeface="Calibri" pitchFamily="34" charset="0"/>
              </a:rPr>
              <a:t>hal-hal</a:t>
            </a:r>
            <a:r>
              <a:rPr lang="en-US" sz="2300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2300" dirty="0" err="1">
                <a:latin typeface="Calibri" pitchFamily="34" charset="0"/>
                <a:cs typeface="Calibri" pitchFamily="34" charset="0"/>
              </a:rPr>
              <a:t>berikut</a:t>
            </a:r>
            <a:r>
              <a:rPr lang="en-US" sz="2300" dirty="0">
                <a:latin typeface="Calibri" pitchFamily="34" charset="0"/>
                <a:cs typeface="Calibri" pitchFamily="34" charset="0"/>
              </a:rPr>
              <a:t>:</a:t>
            </a:r>
          </a:p>
          <a:p>
            <a:r>
              <a:rPr lang="en-US" sz="2300" dirty="0" err="1">
                <a:latin typeface="Calibri" pitchFamily="34" charset="0"/>
                <a:cs typeface="Calibri" pitchFamily="34" charset="0"/>
              </a:rPr>
              <a:t>Sengketa</a:t>
            </a:r>
            <a:r>
              <a:rPr lang="en-US" sz="2300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2300" dirty="0" err="1">
                <a:latin typeface="Calibri" pitchFamily="34" charset="0"/>
                <a:cs typeface="Calibri" pitchFamily="34" charset="0"/>
              </a:rPr>
              <a:t>hukum</a:t>
            </a:r>
            <a:r>
              <a:rPr lang="en-US" sz="2300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2300" dirty="0" err="1">
                <a:latin typeface="Calibri" pitchFamily="34" charset="0"/>
                <a:cs typeface="Calibri" pitchFamily="34" charset="0"/>
              </a:rPr>
              <a:t>adalah</a:t>
            </a:r>
            <a:r>
              <a:rPr lang="en-US" sz="2300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2300" dirty="0" err="1">
                <a:latin typeface="Calibri" pitchFamily="34" charset="0"/>
                <a:cs typeface="Calibri" pitchFamily="34" charset="0"/>
              </a:rPr>
              <a:t>perselisihan</a:t>
            </a:r>
            <a:r>
              <a:rPr lang="en-US" sz="2300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2300" dirty="0" err="1">
                <a:latin typeface="Calibri" pitchFamily="34" charset="0"/>
                <a:cs typeface="Calibri" pitchFamily="34" charset="0"/>
              </a:rPr>
              <a:t>antar</a:t>
            </a:r>
            <a:r>
              <a:rPr lang="en-US" sz="2300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2300" dirty="0" err="1">
                <a:latin typeface="Calibri" pitchFamily="34" charset="0"/>
                <a:cs typeface="Calibri" pitchFamily="34" charset="0"/>
              </a:rPr>
              <a:t>negara</a:t>
            </a:r>
            <a:r>
              <a:rPr lang="en-US" sz="2300" dirty="0">
                <a:latin typeface="Calibri" pitchFamily="34" charset="0"/>
                <a:cs typeface="Calibri" pitchFamily="34" charset="0"/>
              </a:rPr>
              <a:t> yang </a:t>
            </a:r>
            <a:r>
              <a:rPr lang="en-US" sz="2300" dirty="0" err="1">
                <a:latin typeface="Calibri" pitchFamily="34" charset="0"/>
                <a:cs typeface="Calibri" pitchFamily="34" charset="0"/>
              </a:rPr>
              <a:t>mampu</a:t>
            </a:r>
            <a:r>
              <a:rPr lang="en-US" sz="2300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2300" dirty="0" err="1">
                <a:latin typeface="Calibri" pitchFamily="34" charset="0"/>
                <a:cs typeface="Calibri" pitchFamily="34" charset="0"/>
              </a:rPr>
              <a:t>diselesaikan</a:t>
            </a:r>
            <a:r>
              <a:rPr lang="en-US" sz="2300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2300" dirty="0" err="1">
                <a:latin typeface="Calibri" pitchFamily="34" charset="0"/>
                <a:cs typeface="Calibri" pitchFamily="34" charset="0"/>
              </a:rPr>
              <a:t>oleh</a:t>
            </a:r>
            <a:r>
              <a:rPr lang="en-US" sz="2300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2300" dirty="0" err="1">
                <a:latin typeface="Calibri" pitchFamily="34" charset="0"/>
                <a:cs typeface="Calibri" pitchFamily="34" charset="0"/>
              </a:rPr>
              <a:t>pengadilan</a:t>
            </a:r>
            <a:r>
              <a:rPr lang="en-US" sz="2300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2300" dirty="0" err="1">
                <a:latin typeface="Calibri" pitchFamily="34" charset="0"/>
                <a:cs typeface="Calibri" pitchFamily="34" charset="0"/>
              </a:rPr>
              <a:t>dengan</a:t>
            </a:r>
            <a:r>
              <a:rPr lang="en-US" sz="2300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2300" dirty="0" err="1">
                <a:latin typeface="Calibri" pitchFamily="34" charset="0"/>
                <a:cs typeface="Calibri" pitchFamily="34" charset="0"/>
              </a:rPr>
              <a:t>menerapkan</a:t>
            </a:r>
            <a:r>
              <a:rPr lang="en-US" sz="2300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2300" dirty="0" err="1">
                <a:latin typeface="Calibri" pitchFamily="34" charset="0"/>
                <a:cs typeface="Calibri" pitchFamily="34" charset="0"/>
              </a:rPr>
              <a:t>aturan-aturan</a:t>
            </a:r>
            <a:r>
              <a:rPr lang="en-US" sz="2300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2300" dirty="0" err="1">
                <a:latin typeface="Calibri" pitchFamily="34" charset="0"/>
                <a:cs typeface="Calibri" pitchFamily="34" charset="0"/>
              </a:rPr>
              <a:t>hukum</a:t>
            </a:r>
            <a:r>
              <a:rPr lang="en-US" sz="2300" dirty="0">
                <a:latin typeface="Calibri" pitchFamily="34" charset="0"/>
                <a:cs typeface="Calibri" pitchFamily="34" charset="0"/>
              </a:rPr>
              <a:t> yang </a:t>
            </a:r>
            <a:r>
              <a:rPr lang="en-US" sz="2300" dirty="0" err="1">
                <a:latin typeface="Calibri" pitchFamily="34" charset="0"/>
                <a:cs typeface="Calibri" pitchFamily="34" charset="0"/>
              </a:rPr>
              <a:t>ada</a:t>
            </a:r>
            <a:r>
              <a:rPr lang="en-US" sz="2300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2300" dirty="0" err="1">
                <a:latin typeface="Calibri" pitchFamily="34" charset="0"/>
                <a:cs typeface="Calibri" pitchFamily="34" charset="0"/>
              </a:rPr>
              <a:t>atau</a:t>
            </a:r>
            <a:r>
              <a:rPr lang="en-US" sz="2300" dirty="0">
                <a:latin typeface="Calibri" pitchFamily="34" charset="0"/>
                <a:cs typeface="Calibri" pitchFamily="34" charset="0"/>
              </a:rPr>
              <a:t> yang </a:t>
            </a:r>
            <a:r>
              <a:rPr lang="en-US" sz="2300" dirty="0" err="1">
                <a:latin typeface="Calibri" pitchFamily="34" charset="0"/>
                <a:cs typeface="Calibri" pitchFamily="34" charset="0"/>
              </a:rPr>
              <a:t>sudah</a:t>
            </a:r>
            <a:r>
              <a:rPr lang="en-US" sz="2300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2300" dirty="0" err="1">
                <a:latin typeface="Calibri" pitchFamily="34" charset="0"/>
                <a:cs typeface="Calibri" pitchFamily="34" charset="0"/>
              </a:rPr>
              <a:t>pasti</a:t>
            </a:r>
            <a:r>
              <a:rPr lang="en-US" sz="2300" dirty="0">
                <a:latin typeface="Calibri" pitchFamily="34" charset="0"/>
                <a:cs typeface="Calibri" pitchFamily="34" charset="0"/>
              </a:rPr>
              <a:t>.</a:t>
            </a:r>
          </a:p>
          <a:p>
            <a:r>
              <a:rPr lang="en-US" sz="2300" dirty="0" err="1">
                <a:latin typeface="Calibri" pitchFamily="34" charset="0"/>
                <a:cs typeface="Calibri" pitchFamily="34" charset="0"/>
              </a:rPr>
              <a:t>Sengketa</a:t>
            </a:r>
            <a:r>
              <a:rPr lang="en-US" sz="2300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2300" dirty="0" err="1">
                <a:latin typeface="Calibri" pitchFamily="34" charset="0"/>
                <a:cs typeface="Calibri" pitchFamily="34" charset="0"/>
              </a:rPr>
              <a:t>hukum</a:t>
            </a:r>
            <a:r>
              <a:rPr lang="en-US" sz="2300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2300" dirty="0" err="1">
                <a:latin typeface="Calibri" pitchFamily="34" charset="0"/>
                <a:cs typeface="Calibri" pitchFamily="34" charset="0"/>
              </a:rPr>
              <a:t>adalah</a:t>
            </a:r>
            <a:r>
              <a:rPr lang="en-US" sz="2300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2300" dirty="0" err="1">
                <a:latin typeface="Calibri" pitchFamily="34" charset="0"/>
                <a:cs typeface="Calibri" pitchFamily="34" charset="0"/>
              </a:rPr>
              <a:t>sengketa</a:t>
            </a:r>
            <a:r>
              <a:rPr lang="en-US" sz="2300" dirty="0">
                <a:latin typeface="Calibri" pitchFamily="34" charset="0"/>
                <a:cs typeface="Calibri" pitchFamily="34" charset="0"/>
              </a:rPr>
              <a:t> yang </a:t>
            </a:r>
            <a:r>
              <a:rPr lang="en-US" sz="2300" dirty="0" err="1">
                <a:latin typeface="Calibri" pitchFamily="34" charset="0"/>
                <a:cs typeface="Calibri" pitchFamily="34" charset="0"/>
              </a:rPr>
              <a:t>sifatnya</a:t>
            </a:r>
            <a:r>
              <a:rPr lang="en-US" sz="2300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2300" dirty="0" err="1">
                <a:latin typeface="Calibri" pitchFamily="34" charset="0"/>
                <a:cs typeface="Calibri" pitchFamily="34" charset="0"/>
              </a:rPr>
              <a:t>memengaruhi</a:t>
            </a:r>
            <a:r>
              <a:rPr lang="en-US" sz="2300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2300" dirty="0" err="1">
                <a:latin typeface="Calibri" pitchFamily="34" charset="0"/>
                <a:cs typeface="Calibri" pitchFamily="34" charset="0"/>
              </a:rPr>
              <a:t>kepentingan</a:t>
            </a:r>
            <a:r>
              <a:rPr lang="en-US" sz="2300" dirty="0">
                <a:latin typeface="Calibri" pitchFamily="34" charset="0"/>
                <a:cs typeface="Calibri" pitchFamily="34" charset="0"/>
              </a:rPr>
              <a:t> vital </a:t>
            </a:r>
            <a:r>
              <a:rPr lang="en-US" sz="2300" dirty="0" err="1">
                <a:latin typeface="Calibri" pitchFamily="34" charset="0"/>
                <a:cs typeface="Calibri" pitchFamily="34" charset="0"/>
              </a:rPr>
              <a:t>negara</a:t>
            </a:r>
            <a:r>
              <a:rPr lang="en-US" sz="2300" dirty="0">
                <a:latin typeface="Calibri" pitchFamily="34" charset="0"/>
                <a:cs typeface="Calibri" pitchFamily="34" charset="0"/>
              </a:rPr>
              <a:t>, </a:t>
            </a:r>
            <a:r>
              <a:rPr lang="en-US" sz="2300" dirty="0" err="1">
                <a:latin typeface="Calibri" pitchFamily="34" charset="0"/>
                <a:cs typeface="Calibri" pitchFamily="34" charset="0"/>
              </a:rPr>
              <a:t>seperti</a:t>
            </a:r>
            <a:r>
              <a:rPr lang="en-US" sz="2300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2300" dirty="0" err="1">
                <a:latin typeface="Calibri" pitchFamily="34" charset="0"/>
                <a:cs typeface="Calibri" pitchFamily="34" charset="0"/>
              </a:rPr>
              <a:t>integritas</a:t>
            </a:r>
            <a:r>
              <a:rPr lang="en-US" sz="2300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2300" dirty="0" err="1">
                <a:latin typeface="Calibri" pitchFamily="34" charset="0"/>
                <a:cs typeface="Calibri" pitchFamily="34" charset="0"/>
              </a:rPr>
              <a:t>wilayah</a:t>
            </a:r>
            <a:r>
              <a:rPr lang="en-US" sz="2300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2300" dirty="0" err="1">
                <a:latin typeface="Calibri" pitchFamily="34" charset="0"/>
                <a:cs typeface="Calibri" pitchFamily="34" charset="0"/>
              </a:rPr>
              <a:t>dan</a:t>
            </a:r>
            <a:r>
              <a:rPr lang="en-US" sz="2300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2300" dirty="0" err="1">
                <a:latin typeface="Calibri" pitchFamily="34" charset="0"/>
                <a:cs typeface="Calibri" pitchFamily="34" charset="0"/>
              </a:rPr>
              <a:t>kehormatan</a:t>
            </a:r>
            <a:r>
              <a:rPr lang="en-US" sz="2300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2300" dirty="0" err="1">
                <a:latin typeface="Calibri" pitchFamily="34" charset="0"/>
                <a:cs typeface="Calibri" pitchFamily="34" charset="0"/>
              </a:rPr>
              <a:t>atau</a:t>
            </a:r>
            <a:r>
              <a:rPr lang="en-US" sz="2300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2300" dirty="0" err="1">
                <a:latin typeface="Calibri" pitchFamily="34" charset="0"/>
                <a:cs typeface="Calibri" pitchFamily="34" charset="0"/>
              </a:rPr>
              <a:t>kepentingan</a:t>
            </a:r>
            <a:r>
              <a:rPr lang="en-US" sz="2300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2300" dirty="0" err="1">
                <a:latin typeface="Calibri" pitchFamily="34" charset="0"/>
                <a:cs typeface="Calibri" pitchFamily="34" charset="0"/>
              </a:rPr>
              <a:t>lainnya</a:t>
            </a:r>
            <a:r>
              <a:rPr lang="en-US" sz="2300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2300" dirty="0" err="1">
                <a:latin typeface="Calibri" pitchFamily="34" charset="0"/>
                <a:cs typeface="Calibri" pitchFamily="34" charset="0"/>
              </a:rPr>
              <a:t>dari</a:t>
            </a:r>
            <a:r>
              <a:rPr lang="en-US" sz="2300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2300" dirty="0" err="1">
                <a:latin typeface="Calibri" pitchFamily="34" charset="0"/>
                <a:cs typeface="Calibri" pitchFamily="34" charset="0"/>
              </a:rPr>
              <a:t>suatu</a:t>
            </a:r>
            <a:r>
              <a:rPr lang="en-US" sz="2300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2300" dirty="0" err="1">
                <a:latin typeface="Calibri" pitchFamily="34" charset="0"/>
                <a:cs typeface="Calibri" pitchFamily="34" charset="0"/>
              </a:rPr>
              <a:t>negara</a:t>
            </a:r>
            <a:endParaRPr lang="en-US" sz="2300" dirty="0">
              <a:latin typeface="Calibri" pitchFamily="34" charset="0"/>
              <a:cs typeface="Calibri" pitchFamily="34" charset="0"/>
            </a:endParaRPr>
          </a:p>
          <a:p>
            <a:r>
              <a:rPr lang="en-US" sz="2300" dirty="0" err="1">
                <a:latin typeface="Calibri" pitchFamily="34" charset="0"/>
                <a:cs typeface="Calibri" pitchFamily="34" charset="0"/>
              </a:rPr>
              <a:t>Sengketa</a:t>
            </a:r>
            <a:r>
              <a:rPr lang="en-US" sz="2300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2300" dirty="0" err="1">
                <a:latin typeface="Calibri" pitchFamily="34" charset="0"/>
                <a:cs typeface="Calibri" pitchFamily="34" charset="0"/>
              </a:rPr>
              <a:t>hukum</a:t>
            </a:r>
            <a:r>
              <a:rPr lang="en-US" sz="2300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2300" dirty="0" err="1">
                <a:latin typeface="Calibri" pitchFamily="34" charset="0"/>
                <a:cs typeface="Calibri" pitchFamily="34" charset="0"/>
              </a:rPr>
              <a:t>adalah</a:t>
            </a:r>
            <a:r>
              <a:rPr lang="en-US" sz="2300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2300" dirty="0" err="1">
                <a:latin typeface="Calibri" pitchFamily="34" charset="0"/>
                <a:cs typeface="Calibri" pitchFamily="34" charset="0"/>
              </a:rPr>
              <a:t>sengketa</a:t>
            </a:r>
            <a:r>
              <a:rPr lang="en-US" sz="2300" dirty="0">
                <a:latin typeface="Calibri" pitchFamily="34" charset="0"/>
                <a:cs typeface="Calibri" pitchFamily="34" charset="0"/>
              </a:rPr>
              <a:t> di </a:t>
            </a:r>
            <a:r>
              <a:rPr lang="en-US" sz="2300" dirty="0" err="1">
                <a:latin typeface="Calibri" pitchFamily="34" charset="0"/>
                <a:cs typeface="Calibri" pitchFamily="34" charset="0"/>
              </a:rPr>
              <a:t>mana</a:t>
            </a:r>
            <a:r>
              <a:rPr lang="en-US" sz="2300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2300" dirty="0" err="1">
                <a:latin typeface="Calibri" pitchFamily="34" charset="0"/>
                <a:cs typeface="Calibri" pitchFamily="34" charset="0"/>
              </a:rPr>
              <a:t>penerapan</a:t>
            </a:r>
            <a:r>
              <a:rPr lang="en-US" sz="2300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2300" dirty="0" err="1">
                <a:latin typeface="Calibri" pitchFamily="34" charset="0"/>
                <a:cs typeface="Calibri" pitchFamily="34" charset="0"/>
              </a:rPr>
              <a:t>hukum</a:t>
            </a:r>
            <a:r>
              <a:rPr lang="en-US" sz="2300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2300" dirty="0" err="1">
                <a:latin typeface="Calibri" pitchFamily="34" charset="0"/>
                <a:cs typeface="Calibri" pitchFamily="34" charset="0"/>
              </a:rPr>
              <a:t>internasional</a:t>
            </a:r>
            <a:r>
              <a:rPr lang="en-US" sz="2300" dirty="0">
                <a:latin typeface="Calibri" pitchFamily="34" charset="0"/>
                <a:cs typeface="Calibri" pitchFamily="34" charset="0"/>
              </a:rPr>
              <a:t> yang </a:t>
            </a:r>
            <a:r>
              <a:rPr lang="en-US" sz="2300" dirty="0" err="1">
                <a:latin typeface="Calibri" pitchFamily="34" charset="0"/>
                <a:cs typeface="Calibri" pitchFamily="34" charset="0"/>
              </a:rPr>
              <a:t>ada</a:t>
            </a:r>
            <a:r>
              <a:rPr lang="en-US" sz="2300" dirty="0">
                <a:latin typeface="Calibri" pitchFamily="34" charset="0"/>
                <a:cs typeface="Calibri" pitchFamily="34" charset="0"/>
              </a:rPr>
              <a:t>, </a:t>
            </a:r>
            <a:r>
              <a:rPr lang="en-US" sz="2300" dirty="0" err="1">
                <a:latin typeface="Calibri" pitchFamily="34" charset="0"/>
                <a:cs typeface="Calibri" pitchFamily="34" charset="0"/>
              </a:rPr>
              <a:t>cukup</a:t>
            </a:r>
            <a:r>
              <a:rPr lang="en-US" sz="2300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2300" dirty="0" err="1">
                <a:latin typeface="Calibri" pitchFamily="34" charset="0"/>
                <a:cs typeface="Calibri" pitchFamily="34" charset="0"/>
              </a:rPr>
              <a:t>untuk</a:t>
            </a:r>
            <a:r>
              <a:rPr lang="en-US" sz="2300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2300" dirty="0" err="1">
                <a:latin typeface="Calibri" pitchFamily="34" charset="0"/>
                <a:cs typeface="Calibri" pitchFamily="34" charset="0"/>
              </a:rPr>
              <a:t>menghasilkan</a:t>
            </a:r>
            <a:r>
              <a:rPr lang="en-US" sz="2300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2300" dirty="0" err="1">
                <a:latin typeface="Calibri" pitchFamily="34" charset="0"/>
                <a:cs typeface="Calibri" pitchFamily="34" charset="0"/>
              </a:rPr>
              <a:t>suatu</a:t>
            </a:r>
            <a:r>
              <a:rPr lang="en-US" sz="2300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2300" dirty="0" err="1">
                <a:latin typeface="Calibri" pitchFamily="34" charset="0"/>
                <a:cs typeface="Calibri" pitchFamily="34" charset="0"/>
              </a:rPr>
              <a:t>putusan</a:t>
            </a:r>
            <a:r>
              <a:rPr lang="en-US" sz="2300" dirty="0">
                <a:latin typeface="Calibri" pitchFamily="34" charset="0"/>
                <a:cs typeface="Calibri" pitchFamily="34" charset="0"/>
              </a:rPr>
              <a:t> yang </a:t>
            </a:r>
            <a:r>
              <a:rPr lang="en-US" sz="2300" dirty="0" err="1">
                <a:latin typeface="Calibri" pitchFamily="34" charset="0"/>
                <a:cs typeface="Calibri" pitchFamily="34" charset="0"/>
              </a:rPr>
              <a:t>sesuai</a:t>
            </a:r>
            <a:r>
              <a:rPr lang="en-US" sz="2300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2300" dirty="0" err="1">
                <a:latin typeface="Calibri" pitchFamily="34" charset="0"/>
                <a:cs typeface="Calibri" pitchFamily="34" charset="0"/>
              </a:rPr>
              <a:t>dengan</a:t>
            </a:r>
            <a:r>
              <a:rPr lang="en-US" sz="2300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2300" dirty="0" err="1">
                <a:latin typeface="Calibri" pitchFamily="34" charset="0"/>
                <a:cs typeface="Calibri" pitchFamily="34" charset="0"/>
              </a:rPr>
              <a:t>keadilan</a:t>
            </a:r>
            <a:r>
              <a:rPr lang="en-US" sz="2300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2300" dirty="0" err="1">
                <a:latin typeface="Calibri" pitchFamily="34" charset="0"/>
                <a:cs typeface="Calibri" pitchFamily="34" charset="0"/>
              </a:rPr>
              <a:t>antarnegara</a:t>
            </a:r>
            <a:r>
              <a:rPr lang="en-US" sz="2300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2300" dirty="0" err="1">
                <a:latin typeface="Calibri" pitchFamily="34" charset="0"/>
                <a:cs typeface="Calibri" pitchFamily="34" charset="0"/>
              </a:rPr>
              <a:t>dengan</a:t>
            </a:r>
            <a:r>
              <a:rPr lang="en-US" sz="2300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2300" dirty="0" err="1">
                <a:latin typeface="Calibri" pitchFamily="34" charset="0"/>
                <a:cs typeface="Calibri" pitchFamily="34" charset="0"/>
              </a:rPr>
              <a:t>dengan</a:t>
            </a:r>
            <a:r>
              <a:rPr lang="en-US" sz="2300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2300" dirty="0" err="1">
                <a:latin typeface="Calibri" pitchFamily="34" charset="0"/>
                <a:cs typeface="Calibri" pitchFamily="34" charset="0"/>
              </a:rPr>
              <a:t>perkembangan</a:t>
            </a:r>
            <a:r>
              <a:rPr lang="en-US" sz="2300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2300" dirty="0" err="1">
                <a:latin typeface="Calibri" pitchFamily="34" charset="0"/>
                <a:cs typeface="Calibri" pitchFamily="34" charset="0"/>
              </a:rPr>
              <a:t>progresif</a:t>
            </a:r>
            <a:r>
              <a:rPr lang="en-US" sz="2300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2300" dirty="0" err="1">
                <a:latin typeface="Calibri" pitchFamily="34" charset="0"/>
                <a:cs typeface="Calibri" pitchFamily="34" charset="0"/>
              </a:rPr>
              <a:t>hubungan</a:t>
            </a:r>
            <a:r>
              <a:rPr lang="en-US" sz="2300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2300" dirty="0" err="1">
                <a:latin typeface="Calibri" pitchFamily="34" charset="0"/>
                <a:cs typeface="Calibri" pitchFamily="34" charset="0"/>
              </a:rPr>
              <a:t>internasional</a:t>
            </a:r>
            <a:endParaRPr lang="en-US" sz="2300" dirty="0">
              <a:latin typeface="Calibri" pitchFamily="34" charset="0"/>
              <a:cs typeface="Calibri" pitchFamily="34" charset="0"/>
            </a:endParaRPr>
          </a:p>
          <a:p>
            <a:r>
              <a:rPr lang="en-US" sz="2300" dirty="0" err="1">
                <a:latin typeface="Calibri" pitchFamily="34" charset="0"/>
                <a:cs typeface="Calibri" pitchFamily="34" charset="0"/>
              </a:rPr>
              <a:t>Sengketa</a:t>
            </a:r>
            <a:r>
              <a:rPr lang="en-US" sz="2300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2300" dirty="0" err="1">
                <a:latin typeface="Calibri" pitchFamily="34" charset="0"/>
                <a:cs typeface="Calibri" pitchFamily="34" charset="0"/>
              </a:rPr>
              <a:t>hukum</a:t>
            </a:r>
            <a:r>
              <a:rPr lang="en-US" sz="2300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2300" dirty="0" err="1">
                <a:latin typeface="Calibri" pitchFamily="34" charset="0"/>
                <a:cs typeface="Calibri" pitchFamily="34" charset="0"/>
              </a:rPr>
              <a:t>adalah</a:t>
            </a:r>
            <a:r>
              <a:rPr lang="en-US" sz="2300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2300" dirty="0" err="1">
                <a:latin typeface="Calibri" pitchFamily="34" charset="0"/>
                <a:cs typeface="Calibri" pitchFamily="34" charset="0"/>
              </a:rPr>
              <a:t>sengketa</a:t>
            </a:r>
            <a:r>
              <a:rPr lang="en-US" sz="2300" dirty="0">
                <a:latin typeface="Calibri" pitchFamily="34" charset="0"/>
                <a:cs typeface="Calibri" pitchFamily="34" charset="0"/>
              </a:rPr>
              <a:t> yang </a:t>
            </a:r>
            <a:r>
              <a:rPr lang="en-US" sz="2300" dirty="0" err="1">
                <a:latin typeface="Calibri" pitchFamily="34" charset="0"/>
                <a:cs typeface="Calibri" pitchFamily="34" charset="0"/>
              </a:rPr>
              <a:t>berkaitan</a:t>
            </a:r>
            <a:r>
              <a:rPr lang="en-US" sz="2300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2300" dirty="0" err="1">
                <a:latin typeface="Calibri" pitchFamily="34" charset="0"/>
                <a:cs typeface="Calibri" pitchFamily="34" charset="0"/>
              </a:rPr>
              <a:t>dengan</a:t>
            </a:r>
            <a:r>
              <a:rPr lang="en-US" sz="2300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2300" dirty="0" err="1">
                <a:latin typeface="Calibri" pitchFamily="34" charset="0"/>
                <a:cs typeface="Calibri" pitchFamily="34" charset="0"/>
              </a:rPr>
              <a:t>persengketaan</a:t>
            </a:r>
            <a:r>
              <a:rPr lang="en-US" sz="2300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2300" dirty="0" err="1">
                <a:latin typeface="Calibri" pitchFamily="34" charset="0"/>
                <a:cs typeface="Calibri" pitchFamily="34" charset="0"/>
              </a:rPr>
              <a:t>hak-hak</a:t>
            </a:r>
            <a:r>
              <a:rPr lang="en-US" sz="2300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2300" dirty="0" err="1">
                <a:latin typeface="Calibri" pitchFamily="34" charset="0"/>
                <a:cs typeface="Calibri" pitchFamily="34" charset="0"/>
              </a:rPr>
              <a:t>hukum</a:t>
            </a:r>
            <a:r>
              <a:rPr lang="en-US" sz="2300" dirty="0">
                <a:latin typeface="Calibri" pitchFamily="34" charset="0"/>
                <a:cs typeface="Calibri" pitchFamily="34" charset="0"/>
              </a:rPr>
              <a:t> yang </a:t>
            </a:r>
            <a:r>
              <a:rPr lang="en-US" sz="2300" dirty="0" err="1">
                <a:latin typeface="Calibri" pitchFamily="34" charset="0"/>
                <a:cs typeface="Calibri" pitchFamily="34" charset="0"/>
              </a:rPr>
              <a:t>dilakukan</a:t>
            </a:r>
            <a:r>
              <a:rPr lang="en-US" sz="2300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2300" dirty="0" err="1">
                <a:latin typeface="Calibri" pitchFamily="34" charset="0"/>
                <a:cs typeface="Calibri" pitchFamily="34" charset="0"/>
              </a:rPr>
              <a:t>melalui</a:t>
            </a:r>
            <a:r>
              <a:rPr lang="en-US" sz="2300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2300" dirty="0" err="1">
                <a:latin typeface="Calibri" pitchFamily="34" charset="0"/>
                <a:cs typeface="Calibri" pitchFamily="34" charset="0"/>
              </a:rPr>
              <a:t>tuntutan</a:t>
            </a:r>
            <a:r>
              <a:rPr lang="en-US" sz="2300" dirty="0">
                <a:latin typeface="Calibri" pitchFamily="34" charset="0"/>
                <a:cs typeface="Calibri" pitchFamily="34" charset="0"/>
              </a:rPr>
              <a:t> yang </a:t>
            </a:r>
            <a:r>
              <a:rPr lang="en-US" sz="2300" dirty="0" err="1">
                <a:latin typeface="Calibri" pitchFamily="34" charset="0"/>
                <a:cs typeface="Calibri" pitchFamily="34" charset="0"/>
              </a:rPr>
              <a:t>menghendaki</a:t>
            </a:r>
            <a:r>
              <a:rPr lang="en-US" sz="2300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2300" dirty="0" err="1">
                <a:latin typeface="Calibri" pitchFamily="34" charset="0"/>
                <a:cs typeface="Calibri" pitchFamily="34" charset="0"/>
              </a:rPr>
              <a:t>suatu</a:t>
            </a:r>
            <a:r>
              <a:rPr lang="en-US" sz="2300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2300" dirty="0" err="1">
                <a:latin typeface="Calibri" pitchFamily="34" charset="0"/>
                <a:cs typeface="Calibri" pitchFamily="34" charset="0"/>
              </a:rPr>
              <a:t>perubahan</a:t>
            </a:r>
            <a:r>
              <a:rPr lang="en-US" sz="2300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2300" dirty="0" err="1">
                <a:latin typeface="Calibri" pitchFamily="34" charset="0"/>
                <a:cs typeface="Calibri" pitchFamily="34" charset="0"/>
              </a:rPr>
              <a:t>atas</a:t>
            </a:r>
            <a:r>
              <a:rPr lang="en-US" sz="2300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2300" dirty="0" err="1">
                <a:latin typeface="Calibri" pitchFamily="34" charset="0"/>
                <a:cs typeface="Calibri" pitchFamily="34" charset="0"/>
              </a:rPr>
              <a:t>suatu</a:t>
            </a:r>
            <a:r>
              <a:rPr lang="en-US" sz="2300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2300" dirty="0" err="1">
                <a:latin typeface="Calibri" pitchFamily="34" charset="0"/>
                <a:cs typeface="Calibri" pitchFamily="34" charset="0"/>
              </a:rPr>
              <a:t>hukum</a:t>
            </a:r>
            <a:r>
              <a:rPr lang="en-US" sz="2300" dirty="0">
                <a:latin typeface="Calibri" pitchFamily="34" charset="0"/>
                <a:cs typeface="Calibri" pitchFamily="34" charset="0"/>
              </a:rPr>
              <a:t> yang </a:t>
            </a:r>
            <a:r>
              <a:rPr lang="en-US" sz="2300" dirty="0" err="1">
                <a:latin typeface="Calibri" pitchFamily="34" charset="0"/>
                <a:cs typeface="Calibri" pitchFamily="34" charset="0"/>
              </a:rPr>
              <a:t>telah</a:t>
            </a:r>
            <a:r>
              <a:rPr lang="en-US" sz="2300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2300" dirty="0" err="1">
                <a:latin typeface="Calibri" pitchFamily="34" charset="0"/>
                <a:cs typeface="Calibri" pitchFamily="34" charset="0"/>
              </a:rPr>
              <a:t>ada</a:t>
            </a:r>
            <a:r>
              <a:rPr lang="en-US" sz="2300" dirty="0">
                <a:latin typeface="Calibri" pitchFamily="34" charset="0"/>
                <a:cs typeface="Calibri" pitchFamily="34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7164662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381000"/>
            <a:ext cx="7098792" cy="715962"/>
          </a:xfrm>
        </p:spPr>
        <p:txBody>
          <a:bodyPr>
            <a:normAutofit fontScale="90000"/>
          </a:bodyPr>
          <a:lstStyle/>
          <a:p>
            <a:r>
              <a:rPr lang="en-US" dirty="0"/>
              <a:t>2. </a:t>
            </a:r>
            <a:r>
              <a:rPr lang="en-US" dirty="0" err="1"/>
              <a:t>Pendapat</a:t>
            </a:r>
            <a:r>
              <a:rPr lang="en-US" dirty="0"/>
              <a:t> </a:t>
            </a:r>
            <a:r>
              <a:rPr lang="en-US" dirty="0" err="1"/>
              <a:t>Waldock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1371600"/>
            <a:ext cx="8153400" cy="5181600"/>
          </a:xfrm>
        </p:spPr>
        <p:txBody>
          <a:bodyPr>
            <a:noAutofit/>
          </a:bodyPr>
          <a:lstStyle/>
          <a:p>
            <a:r>
              <a:rPr lang="en-US" sz="2500" dirty="0" err="1"/>
              <a:t>Pendapat</a:t>
            </a:r>
            <a:r>
              <a:rPr lang="en-US" sz="2500" dirty="0"/>
              <a:t> </a:t>
            </a:r>
            <a:r>
              <a:rPr lang="en-US" sz="2500" dirty="0" err="1"/>
              <a:t>ini</a:t>
            </a:r>
            <a:r>
              <a:rPr lang="en-US" sz="2500" dirty="0"/>
              <a:t> </a:t>
            </a:r>
            <a:r>
              <a:rPr lang="en-US" sz="2500" dirty="0" err="1"/>
              <a:t>dikemukakan</a:t>
            </a:r>
            <a:r>
              <a:rPr lang="en-US" sz="2500" dirty="0"/>
              <a:t> </a:t>
            </a:r>
            <a:r>
              <a:rPr lang="en-US" sz="2500" dirty="0" err="1"/>
              <a:t>oleh</a:t>
            </a:r>
            <a:r>
              <a:rPr lang="en-US" sz="2500" dirty="0"/>
              <a:t> </a:t>
            </a:r>
            <a:r>
              <a:rPr lang="en-US" sz="2500" dirty="0" err="1"/>
              <a:t>para</a:t>
            </a:r>
            <a:r>
              <a:rPr lang="en-US" sz="2500" dirty="0"/>
              <a:t> </a:t>
            </a:r>
            <a:r>
              <a:rPr lang="en-US" sz="2500" dirty="0" err="1"/>
              <a:t>sarjana</a:t>
            </a:r>
            <a:r>
              <a:rPr lang="en-US" sz="2500" dirty="0"/>
              <a:t> </a:t>
            </a:r>
            <a:r>
              <a:rPr lang="en-US" sz="2500" dirty="0" err="1"/>
              <a:t>dan</a:t>
            </a:r>
            <a:r>
              <a:rPr lang="en-US" sz="2500" dirty="0"/>
              <a:t> </a:t>
            </a:r>
            <a:r>
              <a:rPr lang="en-US" sz="2500" dirty="0" err="1"/>
              <a:t>ahli</a:t>
            </a:r>
            <a:r>
              <a:rPr lang="en-US" sz="2500" dirty="0"/>
              <a:t> </a:t>
            </a:r>
            <a:r>
              <a:rPr lang="en-US" sz="2500" dirty="0" err="1"/>
              <a:t>hukum</a:t>
            </a:r>
            <a:r>
              <a:rPr lang="en-US" sz="2500" dirty="0"/>
              <a:t> </a:t>
            </a:r>
            <a:r>
              <a:rPr lang="en-US" sz="2500" dirty="0" err="1"/>
              <a:t>internasional</a:t>
            </a:r>
            <a:r>
              <a:rPr lang="en-US" sz="2500" dirty="0"/>
              <a:t> </a:t>
            </a:r>
            <a:r>
              <a:rPr lang="en-US" sz="2500" dirty="0" err="1"/>
              <a:t>dari</a:t>
            </a:r>
            <a:r>
              <a:rPr lang="en-US" sz="2500" dirty="0"/>
              <a:t> </a:t>
            </a:r>
            <a:r>
              <a:rPr lang="en-US" sz="2500" dirty="0" err="1"/>
              <a:t>Inggris</a:t>
            </a:r>
            <a:r>
              <a:rPr lang="en-US" sz="2500" dirty="0"/>
              <a:t> yang </a:t>
            </a:r>
            <a:r>
              <a:rPr lang="en-US" sz="2500" dirty="0" err="1"/>
              <a:t>membentuk</a:t>
            </a:r>
            <a:r>
              <a:rPr lang="en-US" sz="2500" dirty="0"/>
              <a:t> </a:t>
            </a:r>
            <a:r>
              <a:rPr lang="en-US" sz="2500" dirty="0" err="1"/>
              <a:t>suatu</a:t>
            </a:r>
            <a:r>
              <a:rPr lang="en-US" sz="2500" dirty="0"/>
              <a:t> </a:t>
            </a:r>
            <a:r>
              <a:rPr lang="en-US" sz="2500" dirty="0" err="1"/>
              <a:t>kelompok</a:t>
            </a:r>
            <a:r>
              <a:rPr lang="en-US" sz="2500" dirty="0"/>
              <a:t> </a:t>
            </a:r>
            <a:r>
              <a:rPr lang="en-US" sz="2500" dirty="0" err="1"/>
              <a:t>studi</a:t>
            </a:r>
            <a:r>
              <a:rPr lang="en-US" sz="2500" dirty="0"/>
              <a:t> </a:t>
            </a:r>
            <a:r>
              <a:rPr lang="en-US" sz="2500" dirty="0" err="1"/>
              <a:t>mengenai</a:t>
            </a:r>
            <a:r>
              <a:rPr lang="en-US" sz="2500" dirty="0"/>
              <a:t> </a:t>
            </a:r>
            <a:r>
              <a:rPr lang="en-US" sz="2500" dirty="0" err="1"/>
              <a:t>penyelesaian</a:t>
            </a:r>
            <a:r>
              <a:rPr lang="en-US" sz="2500" dirty="0"/>
              <a:t> </a:t>
            </a:r>
            <a:r>
              <a:rPr lang="en-US" sz="2500" dirty="0" err="1"/>
              <a:t>sengketa</a:t>
            </a:r>
            <a:r>
              <a:rPr lang="en-US" sz="2500" dirty="0"/>
              <a:t> </a:t>
            </a:r>
            <a:r>
              <a:rPr lang="en-US" sz="2500" dirty="0" err="1"/>
              <a:t>tahun</a:t>
            </a:r>
            <a:r>
              <a:rPr lang="en-US" sz="2500" dirty="0"/>
              <a:t> 1963.</a:t>
            </a:r>
          </a:p>
          <a:p>
            <a:r>
              <a:rPr lang="en-US" sz="2500" dirty="0" err="1"/>
              <a:t>Menurut</a:t>
            </a:r>
            <a:r>
              <a:rPr lang="en-US" sz="2500" dirty="0"/>
              <a:t> </a:t>
            </a:r>
            <a:r>
              <a:rPr lang="en-US" sz="2500" dirty="0" err="1"/>
              <a:t>kelompok</a:t>
            </a:r>
            <a:r>
              <a:rPr lang="en-US" sz="2500" dirty="0"/>
              <a:t> </a:t>
            </a:r>
            <a:r>
              <a:rPr lang="en-US" sz="2500" dirty="0" err="1"/>
              <a:t>studi</a:t>
            </a:r>
            <a:r>
              <a:rPr lang="en-US" sz="2500" dirty="0"/>
              <a:t> </a:t>
            </a:r>
            <a:r>
              <a:rPr lang="en-US" sz="2500" dirty="0" err="1"/>
              <a:t>ini</a:t>
            </a:r>
            <a:r>
              <a:rPr lang="en-US" sz="2500" dirty="0"/>
              <a:t> </a:t>
            </a:r>
            <a:r>
              <a:rPr lang="en-US" sz="2500" dirty="0" err="1"/>
              <a:t>penentuan</a:t>
            </a:r>
            <a:r>
              <a:rPr lang="en-US" sz="2500" dirty="0"/>
              <a:t> </a:t>
            </a:r>
            <a:r>
              <a:rPr lang="en-US" sz="2500" dirty="0" err="1"/>
              <a:t>suatu</a:t>
            </a:r>
            <a:r>
              <a:rPr lang="en-US" sz="2500" dirty="0"/>
              <a:t> </a:t>
            </a:r>
            <a:r>
              <a:rPr lang="en-US" sz="2500" dirty="0" err="1"/>
              <a:t>sengketa</a:t>
            </a:r>
            <a:r>
              <a:rPr lang="en-US" sz="2500" dirty="0"/>
              <a:t> </a:t>
            </a:r>
            <a:r>
              <a:rPr lang="en-US" sz="2500" dirty="0" err="1"/>
              <a:t>sebagai</a:t>
            </a:r>
            <a:r>
              <a:rPr lang="en-US" sz="2500" dirty="0"/>
              <a:t> </a:t>
            </a:r>
            <a:r>
              <a:rPr lang="en-US" sz="2500" dirty="0" err="1"/>
              <a:t>suatu</a:t>
            </a:r>
            <a:r>
              <a:rPr lang="en-US" sz="2500" dirty="0"/>
              <a:t> </a:t>
            </a:r>
            <a:r>
              <a:rPr lang="en-US" sz="2500" dirty="0" err="1"/>
              <a:t>sengketa</a:t>
            </a:r>
            <a:r>
              <a:rPr lang="en-US" sz="2500" dirty="0"/>
              <a:t> </a:t>
            </a:r>
            <a:r>
              <a:rPr lang="en-US" sz="2500" dirty="0" err="1"/>
              <a:t>hukum</a:t>
            </a:r>
            <a:r>
              <a:rPr lang="en-US" sz="2500" dirty="0"/>
              <a:t> </a:t>
            </a:r>
            <a:r>
              <a:rPr lang="en-US" sz="2500" dirty="0" err="1"/>
              <a:t>atau</a:t>
            </a:r>
            <a:r>
              <a:rPr lang="en-US" sz="2500" dirty="0"/>
              <a:t> </a:t>
            </a:r>
            <a:r>
              <a:rPr lang="en-US" sz="2500" dirty="0" err="1"/>
              <a:t>politik</a:t>
            </a:r>
            <a:r>
              <a:rPr lang="en-US" sz="2500" dirty="0"/>
              <a:t> </a:t>
            </a:r>
            <a:r>
              <a:rPr lang="en-US" sz="2500" dirty="0" err="1"/>
              <a:t>bergantung</a:t>
            </a:r>
            <a:r>
              <a:rPr lang="en-US" sz="2500" dirty="0"/>
              <a:t> </a:t>
            </a:r>
            <a:r>
              <a:rPr lang="en-US" sz="2500" dirty="0" err="1"/>
              <a:t>sepenuhnya</a:t>
            </a:r>
            <a:r>
              <a:rPr lang="en-US" sz="2500" dirty="0"/>
              <a:t> </a:t>
            </a:r>
            <a:r>
              <a:rPr lang="en-US" sz="2500" dirty="0" err="1"/>
              <a:t>kepada</a:t>
            </a:r>
            <a:r>
              <a:rPr lang="en-US" sz="2500" dirty="0"/>
              <a:t> </a:t>
            </a:r>
            <a:r>
              <a:rPr lang="en-US" sz="2500" dirty="0" err="1"/>
              <a:t>para</a:t>
            </a:r>
            <a:r>
              <a:rPr lang="en-US" sz="2500" dirty="0"/>
              <a:t> </a:t>
            </a:r>
            <a:r>
              <a:rPr lang="en-US" sz="2500" dirty="0" err="1"/>
              <a:t>pihak</a:t>
            </a:r>
            <a:r>
              <a:rPr lang="en-US" sz="2500" dirty="0"/>
              <a:t> yang </a:t>
            </a:r>
            <a:r>
              <a:rPr lang="en-US" sz="2500" dirty="0" err="1"/>
              <a:t>bersangkutan</a:t>
            </a:r>
            <a:r>
              <a:rPr lang="en-US" sz="2500" dirty="0"/>
              <a:t>.</a:t>
            </a:r>
          </a:p>
          <a:p>
            <a:r>
              <a:rPr lang="en-US" sz="2500" dirty="0" err="1"/>
              <a:t>Jika</a:t>
            </a:r>
            <a:r>
              <a:rPr lang="en-US" sz="2500" dirty="0"/>
              <a:t> </a:t>
            </a:r>
            <a:r>
              <a:rPr lang="en-US" sz="2500" dirty="0" err="1"/>
              <a:t>para</a:t>
            </a:r>
            <a:r>
              <a:rPr lang="en-US" sz="2500" dirty="0"/>
              <a:t> </a:t>
            </a:r>
            <a:r>
              <a:rPr lang="en-US" sz="2500" dirty="0" err="1"/>
              <a:t>pihak</a:t>
            </a:r>
            <a:r>
              <a:rPr lang="en-US" sz="2500" dirty="0"/>
              <a:t> </a:t>
            </a:r>
            <a:r>
              <a:rPr lang="en-US" sz="2500" dirty="0" err="1"/>
              <a:t>menentukan</a:t>
            </a:r>
            <a:r>
              <a:rPr lang="en-US" sz="2500" dirty="0"/>
              <a:t> </a:t>
            </a:r>
            <a:r>
              <a:rPr lang="en-US" sz="2500" dirty="0" err="1"/>
              <a:t>sengketanya</a:t>
            </a:r>
            <a:r>
              <a:rPr lang="en-US" sz="2500" dirty="0"/>
              <a:t> </a:t>
            </a:r>
            <a:r>
              <a:rPr lang="en-US" sz="2500" dirty="0" err="1"/>
              <a:t>sebagai</a:t>
            </a:r>
            <a:r>
              <a:rPr lang="en-US" sz="2500" dirty="0"/>
              <a:t> </a:t>
            </a:r>
            <a:r>
              <a:rPr lang="en-US" sz="2500" dirty="0" err="1"/>
              <a:t>sengketa</a:t>
            </a:r>
            <a:r>
              <a:rPr lang="en-US" sz="2500" dirty="0"/>
              <a:t> </a:t>
            </a:r>
            <a:r>
              <a:rPr lang="en-US" sz="2500" dirty="0" err="1"/>
              <a:t>hukum</a:t>
            </a:r>
            <a:r>
              <a:rPr lang="en-US" sz="2500" dirty="0"/>
              <a:t>, </a:t>
            </a:r>
            <a:r>
              <a:rPr lang="en-US" sz="2500" dirty="0" err="1"/>
              <a:t>maka</a:t>
            </a:r>
            <a:r>
              <a:rPr lang="en-US" sz="2500" dirty="0"/>
              <a:t> </a:t>
            </a:r>
            <a:r>
              <a:rPr lang="en-US" sz="2500" dirty="0" err="1"/>
              <a:t>sengketa</a:t>
            </a:r>
            <a:r>
              <a:rPr lang="en-US" sz="2500" dirty="0"/>
              <a:t> </a:t>
            </a:r>
            <a:r>
              <a:rPr lang="en-US" sz="2500" dirty="0" err="1"/>
              <a:t>tsb</a:t>
            </a:r>
            <a:r>
              <a:rPr lang="en-US" sz="2500" dirty="0"/>
              <a:t> </a:t>
            </a:r>
            <a:r>
              <a:rPr lang="en-US" sz="2500" dirty="0" err="1"/>
              <a:t>adalah</a:t>
            </a:r>
            <a:r>
              <a:rPr lang="en-US" sz="2500" dirty="0"/>
              <a:t> </a:t>
            </a:r>
            <a:r>
              <a:rPr lang="en-US" sz="2500" dirty="0" err="1"/>
              <a:t>sengketa</a:t>
            </a:r>
            <a:r>
              <a:rPr lang="en-US" sz="2500" dirty="0"/>
              <a:t> </a:t>
            </a:r>
            <a:r>
              <a:rPr lang="en-US" sz="2500" dirty="0" err="1"/>
              <a:t>hukum</a:t>
            </a:r>
            <a:r>
              <a:rPr lang="en-US" sz="2500" dirty="0"/>
              <a:t>. </a:t>
            </a:r>
          </a:p>
          <a:p>
            <a:r>
              <a:rPr lang="en-US" sz="2500" dirty="0" err="1"/>
              <a:t>Sebaliknya</a:t>
            </a:r>
            <a:r>
              <a:rPr lang="en-US" sz="2500" dirty="0"/>
              <a:t>, </a:t>
            </a:r>
            <a:r>
              <a:rPr lang="en-US" sz="2500" dirty="0" err="1"/>
              <a:t>jika</a:t>
            </a:r>
            <a:r>
              <a:rPr lang="en-US" sz="2500" dirty="0"/>
              <a:t> </a:t>
            </a:r>
            <a:r>
              <a:rPr lang="en-US" sz="2500" dirty="0" err="1"/>
              <a:t>sengketa</a:t>
            </a:r>
            <a:r>
              <a:rPr lang="en-US" sz="2500" dirty="0"/>
              <a:t> </a:t>
            </a:r>
            <a:r>
              <a:rPr lang="en-US" sz="2500" dirty="0" err="1"/>
              <a:t>tersebut</a:t>
            </a:r>
            <a:r>
              <a:rPr lang="en-US" sz="2500" dirty="0"/>
              <a:t> </a:t>
            </a:r>
            <a:r>
              <a:rPr lang="en-US" sz="2500" dirty="0" err="1"/>
              <a:t>membutuhkan</a:t>
            </a:r>
            <a:r>
              <a:rPr lang="en-US" sz="2500" dirty="0"/>
              <a:t> </a:t>
            </a:r>
            <a:r>
              <a:rPr lang="en-US" sz="2500" dirty="0" err="1"/>
              <a:t>patokan</a:t>
            </a:r>
            <a:r>
              <a:rPr lang="en-US" sz="2500" dirty="0"/>
              <a:t> </a:t>
            </a:r>
            <a:r>
              <a:rPr lang="en-US" sz="2500" dirty="0" err="1"/>
              <a:t>tertentu</a:t>
            </a:r>
            <a:r>
              <a:rPr lang="en-US" sz="2500" dirty="0"/>
              <a:t> yang </a:t>
            </a:r>
            <a:r>
              <a:rPr lang="en-US" sz="2500" dirty="0" err="1"/>
              <a:t>tidak</a:t>
            </a:r>
            <a:r>
              <a:rPr lang="en-US" sz="2500" dirty="0"/>
              <a:t> </a:t>
            </a:r>
            <a:r>
              <a:rPr lang="en-US" sz="2500" dirty="0" err="1"/>
              <a:t>ada</a:t>
            </a:r>
            <a:r>
              <a:rPr lang="en-US" sz="2500" dirty="0"/>
              <a:t> </a:t>
            </a:r>
            <a:r>
              <a:rPr lang="en-US" sz="2500" dirty="0" err="1"/>
              <a:t>dalam</a:t>
            </a:r>
            <a:r>
              <a:rPr lang="en-US" sz="2500" dirty="0"/>
              <a:t> </a:t>
            </a:r>
            <a:r>
              <a:rPr lang="en-US" sz="2500" dirty="0" err="1"/>
              <a:t>hukum</a:t>
            </a:r>
            <a:r>
              <a:rPr lang="en-US" sz="2500" dirty="0"/>
              <a:t> </a:t>
            </a:r>
            <a:r>
              <a:rPr lang="en-US" sz="2500" dirty="0" err="1"/>
              <a:t>internasional</a:t>
            </a:r>
            <a:r>
              <a:rPr lang="en-US" sz="2500" dirty="0"/>
              <a:t>, </a:t>
            </a:r>
            <a:r>
              <a:rPr lang="en-US" sz="2500" dirty="0" err="1"/>
              <a:t>maka</a:t>
            </a:r>
            <a:r>
              <a:rPr lang="en-US" sz="2500" dirty="0"/>
              <a:t> </a:t>
            </a:r>
            <a:r>
              <a:rPr lang="en-US" sz="2500" dirty="0" err="1"/>
              <a:t>sengketa</a:t>
            </a:r>
            <a:r>
              <a:rPr lang="en-US" sz="2500" dirty="0"/>
              <a:t> </a:t>
            </a:r>
            <a:r>
              <a:rPr lang="en-US" sz="2500" dirty="0" err="1"/>
              <a:t>tsb</a:t>
            </a:r>
            <a:r>
              <a:rPr lang="en-US" sz="2500" dirty="0"/>
              <a:t> </a:t>
            </a:r>
            <a:r>
              <a:rPr lang="en-US" sz="2500" dirty="0" err="1"/>
              <a:t>adalah</a:t>
            </a:r>
            <a:r>
              <a:rPr lang="en-US" sz="2500" dirty="0"/>
              <a:t> </a:t>
            </a:r>
            <a:r>
              <a:rPr lang="en-US" sz="2500" dirty="0" err="1"/>
              <a:t>sengketa</a:t>
            </a:r>
            <a:r>
              <a:rPr lang="en-US" sz="2500" dirty="0"/>
              <a:t> </a:t>
            </a:r>
            <a:r>
              <a:rPr lang="en-US" sz="2500" dirty="0" err="1"/>
              <a:t>politik</a:t>
            </a:r>
            <a:r>
              <a:rPr lang="en-US" sz="25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5117226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381000"/>
            <a:ext cx="7772400" cy="1143000"/>
          </a:xfrm>
        </p:spPr>
        <p:txBody>
          <a:bodyPr>
            <a:noAutofit/>
          </a:bodyPr>
          <a:lstStyle/>
          <a:p>
            <a:r>
              <a:rPr lang="en-US" sz="4000" dirty="0">
                <a:latin typeface="Calibri" pitchFamily="34" charset="0"/>
                <a:cs typeface="Calibri" pitchFamily="34" charset="0"/>
              </a:rPr>
              <a:t>3. </a:t>
            </a:r>
            <a:r>
              <a:rPr lang="en-US" sz="4000" dirty="0" err="1">
                <a:latin typeface="Calibri" pitchFamily="34" charset="0"/>
                <a:cs typeface="Calibri" pitchFamily="34" charset="0"/>
              </a:rPr>
              <a:t>Pendapat</a:t>
            </a:r>
            <a:r>
              <a:rPr lang="en-US" sz="4000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4000" dirty="0" err="1">
                <a:latin typeface="Calibri" pitchFamily="34" charset="0"/>
                <a:cs typeface="Calibri" pitchFamily="34" charset="0"/>
              </a:rPr>
              <a:t>Jalan</a:t>
            </a:r>
            <a:r>
              <a:rPr lang="en-US" sz="4000" dirty="0">
                <a:latin typeface="Calibri" pitchFamily="34" charset="0"/>
                <a:cs typeface="Calibri" pitchFamily="34" charset="0"/>
              </a:rPr>
              <a:t> Tengah (Oppenheim-</a:t>
            </a:r>
            <a:r>
              <a:rPr lang="en-US" sz="4000" dirty="0" err="1">
                <a:latin typeface="Calibri" pitchFamily="34" charset="0"/>
                <a:cs typeface="Calibri" pitchFamily="34" charset="0"/>
              </a:rPr>
              <a:t>Kelsen</a:t>
            </a:r>
            <a:r>
              <a:rPr lang="en-US" sz="4000" dirty="0">
                <a:latin typeface="Calibri" pitchFamily="34" charset="0"/>
                <a:cs typeface="Calibri" pitchFamily="34" charset="0"/>
              </a:rPr>
              <a:t>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1905000"/>
            <a:ext cx="8001000" cy="4876800"/>
          </a:xfrm>
        </p:spPr>
        <p:txBody>
          <a:bodyPr>
            <a:noAutofit/>
          </a:bodyPr>
          <a:lstStyle/>
          <a:p>
            <a:r>
              <a:rPr lang="en-US" sz="2500" dirty="0" err="1">
                <a:latin typeface="Calibri" pitchFamily="34" charset="0"/>
                <a:cs typeface="Calibri" pitchFamily="34" charset="0"/>
              </a:rPr>
              <a:t>Menurut</a:t>
            </a:r>
            <a:r>
              <a:rPr lang="en-US" sz="2500" dirty="0">
                <a:latin typeface="Calibri" pitchFamily="34" charset="0"/>
                <a:cs typeface="Calibri" pitchFamily="34" charset="0"/>
              </a:rPr>
              <a:t> Oppenheim </a:t>
            </a:r>
            <a:r>
              <a:rPr lang="en-US" sz="2500" dirty="0" err="1">
                <a:latin typeface="Calibri" pitchFamily="34" charset="0"/>
                <a:cs typeface="Calibri" pitchFamily="34" charset="0"/>
              </a:rPr>
              <a:t>dan</a:t>
            </a:r>
            <a:r>
              <a:rPr lang="en-US" sz="2500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2500" dirty="0" err="1">
                <a:latin typeface="Calibri" pitchFamily="34" charset="0"/>
                <a:cs typeface="Calibri" pitchFamily="34" charset="0"/>
              </a:rPr>
              <a:t>Kelsen</a:t>
            </a:r>
            <a:r>
              <a:rPr lang="en-US" sz="2500" dirty="0">
                <a:latin typeface="Calibri" pitchFamily="34" charset="0"/>
                <a:cs typeface="Calibri" pitchFamily="34" charset="0"/>
              </a:rPr>
              <a:t>, </a:t>
            </a:r>
            <a:r>
              <a:rPr lang="en-US" sz="2500" dirty="0" err="1">
                <a:latin typeface="Calibri" pitchFamily="34" charset="0"/>
                <a:cs typeface="Calibri" pitchFamily="34" charset="0"/>
              </a:rPr>
              <a:t>tidak</a:t>
            </a:r>
            <a:r>
              <a:rPr lang="en-US" sz="2500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2500" dirty="0" err="1">
                <a:latin typeface="Calibri" pitchFamily="34" charset="0"/>
                <a:cs typeface="Calibri" pitchFamily="34" charset="0"/>
              </a:rPr>
              <a:t>ada</a:t>
            </a:r>
            <a:r>
              <a:rPr lang="en-US" sz="2500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2500" dirty="0" err="1">
                <a:latin typeface="Calibri" pitchFamily="34" charset="0"/>
                <a:cs typeface="Calibri" pitchFamily="34" charset="0"/>
              </a:rPr>
              <a:t>pembenaran</a:t>
            </a:r>
            <a:r>
              <a:rPr lang="en-US" sz="2500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2500" dirty="0" err="1">
                <a:latin typeface="Calibri" pitchFamily="34" charset="0"/>
                <a:cs typeface="Calibri" pitchFamily="34" charset="0"/>
              </a:rPr>
              <a:t>ilmiah</a:t>
            </a:r>
            <a:r>
              <a:rPr lang="en-US" sz="2500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2500" dirty="0" err="1">
                <a:latin typeface="Calibri" pitchFamily="34" charset="0"/>
                <a:cs typeface="Calibri" pitchFamily="34" charset="0"/>
              </a:rPr>
              <a:t>serta</a:t>
            </a:r>
            <a:r>
              <a:rPr lang="en-US" sz="2500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2500" dirty="0" err="1">
                <a:latin typeface="Calibri" pitchFamily="34" charset="0"/>
                <a:cs typeface="Calibri" pitchFamily="34" charset="0"/>
              </a:rPr>
              <a:t>tidak</a:t>
            </a:r>
            <a:r>
              <a:rPr lang="en-US" sz="2500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2500" dirty="0" err="1">
                <a:latin typeface="Calibri" pitchFamily="34" charset="0"/>
                <a:cs typeface="Calibri" pitchFamily="34" charset="0"/>
              </a:rPr>
              <a:t>ada</a:t>
            </a:r>
            <a:r>
              <a:rPr lang="en-US" sz="2500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2500" dirty="0" err="1">
                <a:latin typeface="Calibri" pitchFamily="34" charset="0"/>
                <a:cs typeface="Calibri" pitchFamily="34" charset="0"/>
              </a:rPr>
              <a:t>dasar</a:t>
            </a:r>
            <a:r>
              <a:rPr lang="en-US" sz="2500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2500" dirty="0" err="1">
                <a:latin typeface="Calibri" pitchFamily="34" charset="0"/>
                <a:cs typeface="Calibri" pitchFamily="34" charset="0"/>
              </a:rPr>
              <a:t>kriteria</a:t>
            </a:r>
            <a:r>
              <a:rPr lang="en-US" sz="2500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2500" dirty="0" err="1">
                <a:latin typeface="Calibri" pitchFamily="34" charset="0"/>
                <a:cs typeface="Calibri" pitchFamily="34" charset="0"/>
              </a:rPr>
              <a:t>objektif</a:t>
            </a:r>
            <a:r>
              <a:rPr lang="en-US" sz="2500" dirty="0">
                <a:latin typeface="Calibri" pitchFamily="34" charset="0"/>
                <a:cs typeface="Calibri" pitchFamily="34" charset="0"/>
              </a:rPr>
              <a:t> yang </a:t>
            </a:r>
            <a:r>
              <a:rPr lang="en-US" sz="2500" dirty="0" err="1">
                <a:latin typeface="Calibri" pitchFamily="34" charset="0"/>
                <a:cs typeface="Calibri" pitchFamily="34" charset="0"/>
              </a:rPr>
              <a:t>mendasari</a:t>
            </a:r>
            <a:r>
              <a:rPr lang="en-US" sz="2500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2500" dirty="0" err="1">
                <a:latin typeface="Calibri" pitchFamily="34" charset="0"/>
                <a:cs typeface="Calibri" pitchFamily="34" charset="0"/>
              </a:rPr>
              <a:t>pembedaan</a:t>
            </a:r>
            <a:r>
              <a:rPr lang="en-US" sz="2500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2500" dirty="0" err="1">
                <a:latin typeface="Calibri" pitchFamily="34" charset="0"/>
                <a:cs typeface="Calibri" pitchFamily="34" charset="0"/>
              </a:rPr>
              <a:t>antara</a:t>
            </a:r>
            <a:r>
              <a:rPr lang="en-US" sz="2500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2500" dirty="0" err="1">
                <a:latin typeface="Calibri" pitchFamily="34" charset="0"/>
                <a:cs typeface="Calibri" pitchFamily="34" charset="0"/>
              </a:rPr>
              <a:t>sengketa</a:t>
            </a:r>
            <a:r>
              <a:rPr lang="en-US" sz="2500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2500" dirty="0" err="1">
                <a:latin typeface="Calibri" pitchFamily="34" charset="0"/>
                <a:cs typeface="Calibri" pitchFamily="34" charset="0"/>
              </a:rPr>
              <a:t>politik</a:t>
            </a:r>
            <a:r>
              <a:rPr lang="en-US" sz="2500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2500" dirty="0" err="1">
                <a:latin typeface="Calibri" pitchFamily="34" charset="0"/>
                <a:cs typeface="Calibri" pitchFamily="34" charset="0"/>
              </a:rPr>
              <a:t>dan</a:t>
            </a:r>
            <a:r>
              <a:rPr lang="en-US" sz="2500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2500" dirty="0" err="1">
                <a:latin typeface="Calibri" pitchFamily="34" charset="0"/>
                <a:cs typeface="Calibri" pitchFamily="34" charset="0"/>
              </a:rPr>
              <a:t>hukum</a:t>
            </a:r>
            <a:r>
              <a:rPr lang="en-US" sz="2500" dirty="0">
                <a:latin typeface="Calibri" pitchFamily="34" charset="0"/>
                <a:cs typeface="Calibri" pitchFamily="34" charset="0"/>
              </a:rPr>
              <a:t>.</a:t>
            </a:r>
          </a:p>
          <a:p>
            <a:r>
              <a:rPr lang="en-US" sz="2500" dirty="0" err="1">
                <a:latin typeface="Calibri" pitchFamily="34" charset="0"/>
                <a:cs typeface="Calibri" pitchFamily="34" charset="0"/>
              </a:rPr>
              <a:t>Setiap</a:t>
            </a:r>
            <a:r>
              <a:rPr lang="en-US" sz="2500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2500" dirty="0" err="1">
                <a:latin typeface="Calibri" pitchFamily="34" charset="0"/>
                <a:cs typeface="Calibri" pitchFamily="34" charset="0"/>
              </a:rPr>
              <a:t>sengketa</a:t>
            </a:r>
            <a:r>
              <a:rPr lang="en-US" sz="2500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2500" dirty="0" err="1">
                <a:latin typeface="Calibri" pitchFamily="34" charset="0"/>
                <a:cs typeface="Calibri" pitchFamily="34" charset="0"/>
              </a:rPr>
              <a:t>memiliki</a:t>
            </a:r>
            <a:r>
              <a:rPr lang="en-US" sz="2500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2500" dirty="0" err="1">
                <a:latin typeface="Calibri" pitchFamily="34" charset="0"/>
                <a:cs typeface="Calibri" pitchFamily="34" charset="0"/>
              </a:rPr>
              <a:t>aspek</a:t>
            </a:r>
            <a:r>
              <a:rPr lang="en-US" sz="2500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2500" dirty="0" err="1">
                <a:latin typeface="Calibri" pitchFamily="34" charset="0"/>
                <a:cs typeface="Calibri" pitchFamily="34" charset="0"/>
              </a:rPr>
              <a:t>politis</a:t>
            </a:r>
            <a:r>
              <a:rPr lang="en-US" sz="2500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2500" dirty="0" err="1">
                <a:latin typeface="Calibri" pitchFamily="34" charset="0"/>
                <a:cs typeface="Calibri" pitchFamily="34" charset="0"/>
              </a:rPr>
              <a:t>dan</a:t>
            </a:r>
            <a:r>
              <a:rPr lang="en-US" sz="2500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2500" dirty="0" err="1">
                <a:latin typeface="Calibri" pitchFamily="34" charset="0"/>
                <a:cs typeface="Calibri" pitchFamily="34" charset="0"/>
              </a:rPr>
              <a:t>hukumnya</a:t>
            </a:r>
            <a:r>
              <a:rPr lang="en-US" sz="2500" dirty="0">
                <a:latin typeface="Calibri" pitchFamily="34" charset="0"/>
                <a:cs typeface="Calibri" pitchFamily="34" charset="0"/>
              </a:rPr>
              <a:t>.</a:t>
            </a:r>
          </a:p>
          <a:p>
            <a:r>
              <a:rPr lang="en-US" sz="2500" dirty="0" err="1">
                <a:latin typeface="Calibri" pitchFamily="34" charset="0"/>
                <a:cs typeface="Calibri" pitchFamily="34" charset="0"/>
              </a:rPr>
              <a:t>Mungkin</a:t>
            </a:r>
            <a:r>
              <a:rPr lang="en-US" sz="2500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2500" dirty="0" err="1">
                <a:latin typeface="Calibri" pitchFamily="34" charset="0"/>
                <a:cs typeface="Calibri" pitchFamily="34" charset="0"/>
              </a:rPr>
              <a:t>saja</a:t>
            </a:r>
            <a:r>
              <a:rPr lang="en-US" sz="2500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2500" dirty="0" err="1">
                <a:latin typeface="Calibri" pitchFamily="34" charset="0"/>
                <a:cs typeface="Calibri" pitchFamily="34" charset="0"/>
              </a:rPr>
              <a:t>dalam</a:t>
            </a:r>
            <a:r>
              <a:rPr lang="en-US" sz="2500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2500" dirty="0" err="1">
                <a:latin typeface="Calibri" pitchFamily="34" charset="0"/>
                <a:cs typeface="Calibri" pitchFamily="34" charset="0"/>
              </a:rPr>
              <a:t>sengketa</a:t>
            </a:r>
            <a:r>
              <a:rPr lang="en-US" sz="2500" dirty="0">
                <a:latin typeface="Calibri" pitchFamily="34" charset="0"/>
                <a:cs typeface="Calibri" pitchFamily="34" charset="0"/>
              </a:rPr>
              <a:t> yang </a:t>
            </a:r>
            <a:r>
              <a:rPr lang="en-US" sz="2500" dirty="0" err="1">
                <a:latin typeface="Calibri" pitchFamily="34" charset="0"/>
                <a:cs typeface="Calibri" pitchFamily="34" charset="0"/>
              </a:rPr>
              <a:t>dianggap</a:t>
            </a:r>
            <a:r>
              <a:rPr lang="en-US" sz="2500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2500" dirty="0" err="1">
                <a:latin typeface="Calibri" pitchFamily="34" charset="0"/>
                <a:cs typeface="Calibri" pitchFamily="34" charset="0"/>
              </a:rPr>
              <a:t>sebagai</a:t>
            </a:r>
            <a:r>
              <a:rPr lang="en-US" sz="2500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2500" dirty="0" err="1">
                <a:latin typeface="Calibri" pitchFamily="34" charset="0"/>
                <a:cs typeface="Calibri" pitchFamily="34" charset="0"/>
              </a:rPr>
              <a:t>sengketa</a:t>
            </a:r>
            <a:r>
              <a:rPr lang="en-US" sz="2500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2500" dirty="0" err="1">
                <a:latin typeface="Calibri" pitchFamily="34" charset="0"/>
                <a:cs typeface="Calibri" pitchFamily="34" charset="0"/>
              </a:rPr>
              <a:t>hukum</a:t>
            </a:r>
            <a:r>
              <a:rPr lang="en-US" sz="2500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2500" dirty="0" err="1">
                <a:latin typeface="Calibri" pitchFamily="34" charset="0"/>
                <a:cs typeface="Calibri" pitchFamily="34" charset="0"/>
              </a:rPr>
              <a:t>terkandung</a:t>
            </a:r>
            <a:r>
              <a:rPr lang="en-US" sz="2500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2500" dirty="0" err="1">
                <a:latin typeface="Calibri" pitchFamily="34" charset="0"/>
                <a:cs typeface="Calibri" pitchFamily="34" charset="0"/>
              </a:rPr>
              <a:t>kepentingan</a:t>
            </a:r>
            <a:r>
              <a:rPr lang="en-US" sz="2500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2500" dirty="0" err="1">
                <a:latin typeface="Calibri" pitchFamily="34" charset="0"/>
                <a:cs typeface="Calibri" pitchFamily="34" charset="0"/>
              </a:rPr>
              <a:t>politis</a:t>
            </a:r>
            <a:r>
              <a:rPr lang="en-US" sz="2500" dirty="0">
                <a:latin typeface="Calibri" pitchFamily="34" charset="0"/>
                <a:cs typeface="Calibri" pitchFamily="34" charset="0"/>
              </a:rPr>
              <a:t> yang </a:t>
            </a:r>
            <a:r>
              <a:rPr lang="en-US" sz="2500" dirty="0" err="1">
                <a:latin typeface="Calibri" pitchFamily="34" charset="0"/>
                <a:cs typeface="Calibri" pitchFamily="34" charset="0"/>
              </a:rPr>
              <a:t>tinggi</a:t>
            </a:r>
            <a:r>
              <a:rPr lang="en-US" sz="2500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2500" dirty="0" err="1">
                <a:latin typeface="Calibri" pitchFamily="34" charset="0"/>
                <a:cs typeface="Calibri" pitchFamily="34" charset="0"/>
              </a:rPr>
              <a:t>dari</a:t>
            </a:r>
            <a:r>
              <a:rPr lang="en-US" sz="2500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2500" dirty="0" err="1">
                <a:latin typeface="Calibri" pitchFamily="34" charset="0"/>
                <a:cs typeface="Calibri" pitchFamily="34" charset="0"/>
              </a:rPr>
              <a:t>negara</a:t>
            </a:r>
            <a:r>
              <a:rPr lang="en-US" sz="2500" dirty="0">
                <a:latin typeface="Calibri" pitchFamily="34" charset="0"/>
                <a:cs typeface="Calibri" pitchFamily="34" charset="0"/>
              </a:rPr>
              <a:t> yang </a:t>
            </a:r>
            <a:r>
              <a:rPr lang="en-US" sz="2500" dirty="0" err="1">
                <a:latin typeface="Calibri" pitchFamily="34" charset="0"/>
                <a:cs typeface="Calibri" pitchFamily="34" charset="0"/>
              </a:rPr>
              <a:t>bersangkutan</a:t>
            </a:r>
            <a:r>
              <a:rPr lang="en-US" sz="2500" dirty="0">
                <a:latin typeface="Calibri" pitchFamily="34" charset="0"/>
                <a:cs typeface="Calibri" pitchFamily="34" charset="0"/>
              </a:rPr>
              <a:t>.</a:t>
            </a:r>
          </a:p>
          <a:p>
            <a:r>
              <a:rPr lang="en-US" sz="2500" dirty="0" err="1">
                <a:latin typeface="Calibri" pitchFamily="34" charset="0"/>
                <a:cs typeface="Calibri" pitchFamily="34" charset="0"/>
              </a:rPr>
              <a:t>Sebaliknya</a:t>
            </a:r>
            <a:r>
              <a:rPr lang="en-US" sz="2500" dirty="0">
                <a:latin typeface="Calibri" pitchFamily="34" charset="0"/>
                <a:cs typeface="Calibri" pitchFamily="34" charset="0"/>
              </a:rPr>
              <a:t>, </a:t>
            </a:r>
            <a:r>
              <a:rPr lang="en-US" sz="2500" dirty="0" err="1">
                <a:latin typeface="Calibri" pitchFamily="34" charset="0"/>
                <a:cs typeface="Calibri" pitchFamily="34" charset="0"/>
              </a:rPr>
              <a:t>terhadap</a:t>
            </a:r>
            <a:r>
              <a:rPr lang="en-US" sz="2500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2500" dirty="0" err="1">
                <a:latin typeface="Calibri" pitchFamily="34" charset="0"/>
                <a:cs typeface="Calibri" pitchFamily="34" charset="0"/>
              </a:rPr>
              <a:t>sengketa</a:t>
            </a:r>
            <a:r>
              <a:rPr lang="en-US" sz="2500" dirty="0">
                <a:latin typeface="Calibri" pitchFamily="34" charset="0"/>
                <a:cs typeface="Calibri" pitchFamily="34" charset="0"/>
              </a:rPr>
              <a:t> yang </a:t>
            </a:r>
            <a:r>
              <a:rPr lang="en-US" sz="2500" dirty="0" err="1">
                <a:latin typeface="Calibri" pitchFamily="34" charset="0"/>
                <a:cs typeface="Calibri" pitchFamily="34" charset="0"/>
              </a:rPr>
              <a:t>dianggap</a:t>
            </a:r>
            <a:r>
              <a:rPr lang="en-US" sz="2500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2500" dirty="0" err="1">
                <a:latin typeface="Calibri" pitchFamily="34" charset="0"/>
                <a:cs typeface="Calibri" pitchFamily="34" charset="0"/>
              </a:rPr>
              <a:t>memiliki</a:t>
            </a:r>
            <a:r>
              <a:rPr lang="en-US" sz="2500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2500" dirty="0" err="1">
                <a:latin typeface="Calibri" pitchFamily="34" charset="0"/>
                <a:cs typeface="Calibri" pitchFamily="34" charset="0"/>
              </a:rPr>
              <a:t>sifat</a:t>
            </a:r>
            <a:r>
              <a:rPr lang="en-US" sz="2500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2500" dirty="0" err="1">
                <a:latin typeface="Calibri" pitchFamily="34" charset="0"/>
                <a:cs typeface="Calibri" pitchFamily="34" charset="0"/>
              </a:rPr>
              <a:t>politis</a:t>
            </a:r>
            <a:r>
              <a:rPr lang="en-US" sz="2500" dirty="0">
                <a:latin typeface="Calibri" pitchFamily="34" charset="0"/>
                <a:cs typeface="Calibri" pitchFamily="34" charset="0"/>
              </a:rPr>
              <a:t>, </a:t>
            </a:r>
            <a:r>
              <a:rPr lang="en-US" sz="2500" dirty="0" err="1">
                <a:latin typeface="Calibri" pitchFamily="34" charset="0"/>
                <a:cs typeface="Calibri" pitchFamily="34" charset="0"/>
              </a:rPr>
              <a:t>prinsip-prinsip</a:t>
            </a:r>
            <a:r>
              <a:rPr lang="en-US" sz="2500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2500" dirty="0" err="1">
                <a:latin typeface="Calibri" pitchFamily="34" charset="0"/>
                <a:cs typeface="Calibri" pitchFamily="34" charset="0"/>
              </a:rPr>
              <a:t>atau</a:t>
            </a:r>
            <a:r>
              <a:rPr lang="en-US" sz="2500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2500" dirty="0" err="1">
                <a:latin typeface="Calibri" pitchFamily="34" charset="0"/>
                <a:cs typeface="Calibri" pitchFamily="34" charset="0"/>
              </a:rPr>
              <a:t>aturan</a:t>
            </a:r>
            <a:r>
              <a:rPr lang="en-US" sz="2500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2500" dirty="0" err="1">
                <a:latin typeface="Calibri" pitchFamily="34" charset="0"/>
                <a:cs typeface="Calibri" pitchFamily="34" charset="0"/>
              </a:rPr>
              <a:t>hukum</a:t>
            </a:r>
            <a:r>
              <a:rPr lang="en-US" sz="2500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2500" dirty="0" err="1">
                <a:latin typeface="Calibri" pitchFamily="34" charset="0"/>
                <a:cs typeface="Calibri" pitchFamily="34" charset="0"/>
              </a:rPr>
              <a:t>internasional</a:t>
            </a:r>
            <a:r>
              <a:rPr lang="en-US" sz="2500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2500" dirty="0" err="1">
                <a:latin typeface="Calibri" pitchFamily="34" charset="0"/>
                <a:cs typeface="Calibri" pitchFamily="34" charset="0"/>
              </a:rPr>
              <a:t>boleh</a:t>
            </a:r>
            <a:r>
              <a:rPr lang="en-US" sz="2500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2500" dirty="0" err="1">
                <a:latin typeface="Calibri" pitchFamily="34" charset="0"/>
                <a:cs typeface="Calibri" pitchFamily="34" charset="0"/>
              </a:rPr>
              <a:t>jadi</a:t>
            </a:r>
            <a:r>
              <a:rPr lang="en-US" sz="2500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2500" dirty="0" err="1">
                <a:latin typeface="Calibri" pitchFamily="34" charset="0"/>
                <a:cs typeface="Calibri" pitchFamily="34" charset="0"/>
              </a:rPr>
              <a:t>dapat</a:t>
            </a:r>
            <a:r>
              <a:rPr lang="en-US" sz="2500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2500" dirty="0" err="1">
                <a:latin typeface="Calibri" pitchFamily="34" charset="0"/>
                <a:cs typeface="Calibri" pitchFamily="34" charset="0"/>
              </a:rPr>
              <a:t>diterapkan</a:t>
            </a:r>
            <a:r>
              <a:rPr lang="en-US" sz="2500" dirty="0">
                <a:latin typeface="Calibri" pitchFamily="34" charset="0"/>
                <a:cs typeface="Calibri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73614752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667000"/>
            <a:ext cx="7498080" cy="1143000"/>
          </a:xfrm>
        </p:spPr>
        <p:txBody>
          <a:bodyPr/>
          <a:lstStyle/>
          <a:p>
            <a:pPr algn="ctr"/>
            <a:r>
              <a:rPr lang="en-US" dirty="0" err="1"/>
              <a:t>Terimakasih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165382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83</TotalTime>
  <Words>530</Words>
  <Application>Microsoft Office PowerPoint</Application>
  <PresentationFormat>On-screen Show (4:3)</PresentationFormat>
  <Paragraphs>35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Calibri</vt:lpstr>
      <vt:lpstr>Gill Sans MT</vt:lpstr>
      <vt:lpstr>Verdana</vt:lpstr>
      <vt:lpstr>Wingdings 2</vt:lpstr>
      <vt:lpstr>Solstice</vt:lpstr>
      <vt:lpstr>JENIS-JENIS SENGKETA INTERNASIONAL</vt:lpstr>
      <vt:lpstr>PowerPoint Presentation</vt:lpstr>
      <vt:lpstr>PowerPoint Presentation</vt:lpstr>
      <vt:lpstr>Sengketa Hukum dan Sengketa Politik</vt:lpstr>
      <vt:lpstr>PowerPoint Presentation</vt:lpstr>
      <vt:lpstr>1. Pendapat Friedman</vt:lpstr>
      <vt:lpstr>2. Pendapat Waldock</vt:lpstr>
      <vt:lpstr>3. Pendapat Jalan Tengah (Oppenheim-Kelsen)</vt:lpstr>
      <vt:lpstr>Terimakasih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JENIS-JENIS PENYELESAIAN SENGKETA INTERNASIONAL</dc:title>
  <dc:creator>HP</dc:creator>
  <cp:lastModifiedBy>yoga mulya</cp:lastModifiedBy>
  <cp:revision>25</cp:revision>
  <dcterms:created xsi:type="dcterms:W3CDTF">2006-08-16T00:00:00Z</dcterms:created>
  <dcterms:modified xsi:type="dcterms:W3CDTF">2020-09-21T01:50:53Z</dcterms:modified>
</cp:coreProperties>
</file>