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8"/>
  </p:notesMasterIdLst>
  <p:sldIdLst>
    <p:sldId id="263" r:id="rId2"/>
    <p:sldId id="285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84" r:id="rId11"/>
    <p:sldId id="286" r:id="rId12"/>
    <p:sldId id="264" r:id="rId13"/>
    <p:sldId id="265" r:id="rId14"/>
    <p:sldId id="266" r:id="rId15"/>
    <p:sldId id="267" r:id="rId16"/>
    <p:sldId id="290" r:id="rId17"/>
    <p:sldId id="268" r:id="rId18"/>
    <p:sldId id="269" r:id="rId19"/>
    <p:sldId id="270" r:id="rId20"/>
    <p:sldId id="271" r:id="rId21"/>
    <p:sldId id="272" r:id="rId22"/>
    <p:sldId id="273" r:id="rId23"/>
    <p:sldId id="291" r:id="rId24"/>
    <p:sldId id="299" r:id="rId25"/>
    <p:sldId id="300" r:id="rId26"/>
    <p:sldId id="301" r:id="rId2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D0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56" autoAdjust="0"/>
    <p:restoredTop sz="94660"/>
  </p:normalViewPr>
  <p:slideViewPr>
    <p:cSldViewPr>
      <p:cViewPr varScale="1">
        <p:scale>
          <a:sx n="67" d="100"/>
          <a:sy n="67" d="100"/>
        </p:scale>
        <p:origin x="148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333F4B-CA54-411D-BEDA-6DC2411E5611}" type="datetimeFigureOut">
              <a:rPr lang="id-ID" smtClean="0"/>
              <a:t>08/09/2020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087FF-E86D-4D2F-A3F8-2052AD07B9A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60060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087FF-E86D-4D2F-A3F8-2052AD07B9AC}" type="slidenum">
              <a:rPr lang="id-ID" smtClean="0"/>
              <a:t>15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85609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48C86E-6CED-4DB1-9CE4-6CDA9F6B2437}" type="datetimeFigureOut">
              <a:rPr lang="id-ID" smtClean="0"/>
              <a:t>08/09/2020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5B9F086-677B-43F6-8879-3CD281C7CCE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48C86E-6CED-4DB1-9CE4-6CDA9F6B2437}" type="datetimeFigureOut">
              <a:rPr lang="id-ID" smtClean="0"/>
              <a:t>08/09/2020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9F086-677B-43F6-8879-3CD281C7CCE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48C86E-6CED-4DB1-9CE4-6CDA9F6B2437}" type="datetimeFigureOut">
              <a:rPr lang="id-ID" smtClean="0"/>
              <a:t>08/09/2020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9F086-677B-43F6-8879-3CD281C7CCE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48C86E-6CED-4DB1-9CE4-6CDA9F6B2437}" type="datetimeFigureOut">
              <a:rPr lang="id-ID" smtClean="0"/>
              <a:t>08/09/2020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9F086-677B-43F6-8879-3CD281C7CCEC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48C86E-6CED-4DB1-9CE4-6CDA9F6B2437}" type="datetimeFigureOut">
              <a:rPr lang="id-ID" smtClean="0"/>
              <a:t>08/09/2020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9F086-677B-43F6-8879-3CD281C7CCEC}" type="slidenum">
              <a:rPr lang="id-ID" smtClean="0"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48C86E-6CED-4DB1-9CE4-6CDA9F6B2437}" type="datetimeFigureOut">
              <a:rPr lang="id-ID" smtClean="0"/>
              <a:t>08/09/2020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9F086-677B-43F6-8879-3CD281C7CCEC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48C86E-6CED-4DB1-9CE4-6CDA9F6B2437}" type="datetimeFigureOut">
              <a:rPr lang="id-ID" smtClean="0"/>
              <a:t>08/09/2020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9F086-677B-43F6-8879-3CD281C7CCEC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48C86E-6CED-4DB1-9CE4-6CDA9F6B2437}" type="datetimeFigureOut">
              <a:rPr lang="id-ID" smtClean="0"/>
              <a:t>08/09/2020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9F086-677B-43F6-8879-3CD281C7CCEC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48C86E-6CED-4DB1-9CE4-6CDA9F6B2437}" type="datetimeFigureOut">
              <a:rPr lang="id-ID" smtClean="0"/>
              <a:t>08/09/2020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9F086-677B-43F6-8879-3CD281C7CCE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148C86E-6CED-4DB1-9CE4-6CDA9F6B2437}" type="datetimeFigureOut">
              <a:rPr lang="id-ID" smtClean="0"/>
              <a:t>08/09/2020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9F086-677B-43F6-8879-3CD281C7CCEC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48C86E-6CED-4DB1-9CE4-6CDA9F6B2437}" type="datetimeFigureOut">
              <a:rPr lang="id-ID" smtClean="0"/>
              <a:t>08/09/2020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5B9F086-677B-43F6-8879-3CD281C7CCEC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148C86E-6CED-4DB1-9CE4-6CDA9F6B2437}" type="datetimeFigureOut">
              <a:rPr lang="id-ID" smtClean="0"/>
              <a:t>08/09/2020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5B9F086-677B-43F6-8879-3CD281C7CCEC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Rounded Rectangle 3"/>
          <p:cNvSpPr/>
          <p:nvPr/>
        </p:nvSpPr>
        <p:spPr>
          <a:xfrm>
            <a:off x="683568" y="1484784"/>
            <a:ext cx="7848872" cy="185050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KULIAH </a:t>
            </a:r>
            <a:r>
              <a:rPr lang="id-ID" sz="360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KE- </a:t>
            </a:r>
            <a:r>
              <a:rPr lang="id-ID" sz="360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31</a:t>
            </a:r>
            <a:endParaRPr lang="id-ID" sz="36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Oval 4"/>
          <p:cNvSpPr/>
          <p:nvPr/>
        </p:nvSpPr>
        <p:spPr>
          <a:xfrm>
            <a:off x="1475656" y="4071122"/>
            <a:ext cx="6264696" cy="163448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PENYELESAIAN SENGKETA dalam BISNIS</a:t>
            </a:r>
            <a:endParaRPr lang="id-ID" sz="32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55043323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67544" y="476672"/>
            <a:ext cx="8064896" cy="5616624"/>
          </a:xfrm>
          <a:prstGeom prst="roundRect">
            <a:avLst>
              <a:gd name="adj" fmla="val 14777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indent="-742950" algn="ctr">
              <a:buAutoNum type="arabicPeriod" startAt="2"/>
            </a:pPr>
            <a:r>
              <a:rPr lang="id-ID" sz="36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Arbitrase :</a:t>
            </a:r>
          </a:p>
          <a:p>
            <a:pPr algn="just"/>
            <a:r>
              <a:rPr lang="id-ID" sz="36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ARBITRASE ADALAH:  </a:t>
            </a:r>
          </a:p>
          <a:p>
            <a:pPr marL="571500" indent="-571500">
              <a:buFontTx/>
              <a:buChar char="-"/>
            </a:pPr>
            <a:r>
              <a:rPr lang="id-ID" sz="36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Penyelesaian sengketa perdata di luar peradilan umum;</a:t>
            </a:r>
          </a:p>
          <a:p>
            <a:pPr marL="571500" indent="-571500">
              <a:buFontTx/>
              <a:buChar char="-"/>
            </a:pPr>
            <a:r>
              <a:rPr lang="id-ID" sz="36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Didasarkan pd perjanjian tertulis; yg dibuat oleh para pihak </a:t>
            </a:r>
          </a:p>
          <a:p>
            <a:pPr marL="571500" indent="-571500" algn="just">
              <a:buFontTx/>
              <a:buChar char="-"/>
            </a:pPr>
            <a:endParaRPr lang="id-ID" sz="36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06102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67544" y="476672"/>
            <a:ext cx="8064896" cy="5616624"/>
          </a:xfrm>
          <a:prstGeom prst="roundRect">
            <a:avLst>
              <a:gd name="adj" fmla="val 14777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Dasar Peraturan  Arbitrase :</a:t>
            </a:r>
          </a:p>
          <a:p>
            <a:pPr algn="ctr"/>
            <a:r>
              <a:rPr lang="id-ID" sz="36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UU No.30 / 1990 Tentang Arbitrase dan Alternatif Penyelesaian Sengketa </a:t>
            </a:r>
          </a:p>
          <a:p>
            <a:pPr algn="just"/>
            <a:endParaRPr lang="id-ID" sz="36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pPr marL="571500" indent="-571500" algn="just">
              <a:buFontTx/>
              <a:buChar char="-"/>
            </a:pPr>
            <a:endParaRPr lang="id-ID" sz="36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3582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Rounded Rectangle 4"/>
          <p:cNvSpPr/>
          <p:nvPr/>
        </p:nvSpPr>
        <p:spPr>
          <a:xfrm>
            <a:off x="971037" y="404664"/>
            <a:ext cx="7560840" cy="9144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KELEBIHAN ARBITRASE</a:t>
            </a:r>
            <a:endParaRPr lang="id-ID" sz="32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988503" y="1662198"/>
            <a:ext cx="7560840" cy="9144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1. Waktu penyelesaian relatif singkat ( 180 hari)</a:t>
            </a:r>
            <a:endParaRPr lang="id-ID" sz="32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134209" y="2903375"/>
            <a:ext cx="7560840" cy="914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2. Pemeriksaan dilakukan secara tertutup</a:t>
            </a:r>
            <a:endParaRPr lang="id-ID" sz="32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134209" y="3956135"/>
            <a:ext cx="7560840" cy="914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3. </a:t>
            </a:r>
            <a:r>
              <a:rPr lang="id-ID" sz="32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H</a:t>
            </a:r>
            <a:r>
              <a:rPr lang="id-ID" sz="32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ukum, prosedur dan pembuktian lebih fleksibel</a:t>
            </a:r>
            <a:endParaRPr lang="id-ID" sz="32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275837" y="5084734"/>
            <a:ext cx="7560840" cy="9144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5. Biaya lebih murah krn wkt yang relatif singkat</a:t>
            </a:r>
            <a:endParaRPr lang="id-ID" sz="32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74176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Rectangle 4"/>
          <p:cNvSpPr/>
          <p:nvPr/>
        </p:nvSpPr>
        <p:spPr>
          <a:xfrm>
            <a:off x="971600" y="404664"/>
            <a:ext cx="7344816" cy="2304256"/>
          </a:xfrm>
          <a:prstGeom prst="rect">
            <a:avLst/>
          </a:prstGeom>
          <a:solidFill>
            <a:srgbClr val="92D050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indent="-449263" algn="just"/>
            <a:r>
              <a:rPr lang="id-ID" sz="32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5. Arbiter dapat dipilih sendiri oleh pihak bersengketa dan dpt dipilih arbiter yang ahli dlm bidang yang disengketakan</a:t>
            </a:r>
            <a:endParaRPr lang="id-ID" sz="32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71600" y="3047256"/>
            <a:ext cx="7344816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d-ID" sz="32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6. Keputusan bersifat final</a:t>
            </a:r>
            <a:endParaRPr lang="id-ID" sz="32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6391" y="4437112"/>
            <a:ext cx="7368210" cy="1944216"/>
          </a:xfrm>
          <a:prstGeom prst="rect">
            <a:avLst/>
          </a:prstGeom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 indent="-363538" algn="just"/>
            <a:r>
              <a:rPr lang="id-ID" sz="32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7. Keputusan bersifat rahasia bagi pihak luar, shg melindungi thdp ekspose kpd pihak umum</a:t>
            </a:r>
            <a:endParaRPr lang="id-ID" sz="32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239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03232" y="1491230"/>
            <a:ext cx="7479792" cy="4572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Rectangle 5"/>
          <p:cNvSpPr/>
          <p:nvPr/>
        </p:nvSpPr>
        <p:spPr>
          <a:xfrm>
            <a:off x="1042163" y="1798036"/>
            <a:ext cx="7344816" cy="1126908"/>
          </a:xfrm>
          <a:prstGeom prst="rect">
            <a:avLst/>
          </a:prstGeom>
          <a:solidFill>
            <a:schemeClr val="accent3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 indent="-363538" algn="just"/>
            <a:r>
              <a:rPr lang="id-ID" sz="32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1. Hanya menyelesaikan sengketa di bidang perdagangan</a:t>
            </a:r>
            <a:endParaRPr lang="id-ID" sz="32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0720" y="548680"/>
            <a:ext cx="7344816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KELEMAHAN ARBITRASE</a:t>
            </a:r>
            <a:endParaRPr lang="id-ID" sz="3200" b="1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92466" y="3284984"/>
            <a:ext cx="7344816" cy="22322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6575" indent="-536575" algn="just"/>
            <a:r>
              <a:rPr lang="id-ID" sz="32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2. Krn fleksibel, mk kurang memiliki kemampuan dlm menghadirkan barang bukti, saksi dll yg berkaitan dg pemeriksaan</a:t>
            </a:r>
            <a:endParaRPr lang="id-ID" sz="32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077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43608" y="476672"/>
            <a:ext cx="7479792" cy="4572000"/>
          </a:xfrm>
        </p:spPr>
        <p:txBody>
          <a:bodyPr/>
          <a:lstStyle/>
          <a:p>
            <a:endParaRPr lang="id-ID"/>
          </a:p>
        </p:txBody>
      </p:sp>
      <p:sp>
        <p:nvSpPr>
          <p:cNvPr id="5" name="Rounded Rectangle 4"/>
          <p:cNvSpPr/>
          <p:nvPr/>
        </p:nvSpPr>
        <p:spPr>
          <a:xfrm>
            <a:off x="517124" y="548680"/>
            <a:ext cx="8434245" cy="266429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6575" indent="-536575" algn="just"/>
            <a:r>
              <a:rPr lang="id-ID" sz="32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3. Krn bersifat tertutup dan tdk dipublikasikan, mk terkesan MENYEMBUNYIKAN SENGKETA dari pandangan umum</a:t>
            </a:r>
            <a:endParaRPr lang="id-ID" sz="32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26434" y="3573016"/>
            <a:ext cx="8424936" cy="26642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6575" indent="-536575" algn="just"/>
            <a:r>
              <a:rPr lang="id-ID" sz="32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4</a:t>
            </a:r>
            <a:r>
              <a:rPr lang="id-ID" sz="32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. Krn arbiter dipilih oleh para pihak dan hukum lebih fleksibel, mk terkesan KUALITAS PUTUSAN akan sangat tergantung dari KUALITAS ARBITER</a:t>
            </a:r>
            <a:endParaRPr lang="id-ID" sz="32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72046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26434" y="548680"/>
            <a:ext cx="8424936" cy="56886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6575" indent="-536575" algn="just">
              <a:buAutoNum type="arabicPeriod" startAt="3"/>
            </a:pPr>
            <a:r>
              <a:rPr lang="id-ID" sz="32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Para Pihak dalam Arbitrase:</a:t>
            </a:r>
          </a:p>
          <a:p>
            <a:pPr algn="just"/>
            <a:endParaRPr lang="id-ID" sz="32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 algn="just">
              <a:buFontTx/>
              <a:buChar char="-"/>
            </a:pPr>
            <a:r>
              <a:rPr lang="id-ID" sz="32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Subyek hukum ;</a:t>
            </a:r>
          </a:p>
          <a:p>
            <a:pPr marL="457200" indent="-457200" algn="just">
              <a:buFontTx/>
              <a:buChar char="-"/>
            </a:pPr>
            <a:r>
              <a:rPr lang="id-ID" sz="32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Baik menurut hukum perdata;</a:t>
            </a:r>
          </a:p>
          <a:p>
            <a:pPr marL="457200" indent="-457200" algn="just">
              <a:buFontTx/>
              <a:buChar char="-"/>
            </a:pPr>
            <a:r>
              <a:rPr lang="id-ID" sz="32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Maupun menurut hukum publik,</a:t>
            </a:r>
            <a:endParaRPr lang="id-ID" sz="32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647978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Oval 4"/>
          <p:cNvSpPr/>
          <p:nvPr/>
        </p:nvSpPr>
        <p:spPr>
          <a:xfrm>
            <a:off x="1475656" y="620688"/>
            <a:ext cx="6768752" cy="165618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PERJANJIAN ARBITRASE</a:t>
            </a:r>
            <a:endParaRPr lang="id-ID" sz="3200" b="1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Isosceles Triangle 5"/>
          <p:cNvSpPr/>
          <p:nvPr/>
        </p:nvSpPr>
        <p:spPr>
          <a:xfrm>
            <a:off x="1446064" y="2276872"/>
            <a:ext cx="7056784" cy="2911918"/>
          </a:xfrm>
          <a:prstGeom prst="triangle">
            <a:avLst>
              <a:gd name="adj" fmla="val 44903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SIFAT&gt;&gt;&gt;Perjanjian tambahan/ ASSESOIR</a:t>
            </a:r>
            <a:endParaRPr lang="id-ID" sz="32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1562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  <a:solidFill>
            <a:schemeClr val="accent2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txBody>
          <a:bodyPr>
            <a:normAutofit/>
          </a:bodyPr>
          <a:lstStyle/>
          <a:p>
            <a:pPr algn="ctr"/>
            <a:r>
              <a:rPr lang="id-ID" sz="3200" dirty="0" smtClean="0"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BENTUK PERJANJIAN ARBITRASE</a:t>
            </a:r>
            <a:endParaRPr lang="id-ID" sz="3200" dirty="0">
              <a:solidFill>
                <a:schemeClr val="tx1"/>
              </a:solidFill>
              <a:effectLst/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fontScale="92500" lnSpcReduction="20000"/>
          </a:bodyPr>
          <a:lstStyle/>
          <a:p>
            <a:pPr marL="365125" indent="-365125"/>
            <a:r>
              <a:rPr lang="id-ID" b="1" dirty="0" smtClean="0"/>
              <a:t>PACTUM de COMPROMITENDO </a:t>
            </a:r>
            <a:r>
              <a:rPr lang="id-ID" b="1" i="1" dirty="0" smtClean="0"/>
              <a:t>(AKTE KOMROMITENDO )</a:t>
            </a:r>
          </a:p>
          <a:p>
            <a:endParaRPr lang="id-ID" b="1" dirty="0"/>
          </a:p>
          <a:p>
            <a:pPr marL="363538" indent="-363538"/>
            <a:r>
              <a:rPr lang="id-ID" b="1" dirty="0" smtClean="0"/>
              <a:t>- Dibuat SEBELUM sengketa terjadi</a:t>
            </a:r>
          </a:p>
          <a:p>
            <a:pPr marL="363538" indent="-363538"/>
            <a:endParaRPr lang="id-ID" b="1" dirty="0" smtClean="0"/>
          </a:p>
          <a:p>
            <a:pPr marL="449263" indent="-449263"/>
            <a:r>
              <a:rPr lang="id-ID" b="1" dirty="0" smtClean="0"/>
              <a:t>- biasanya dibuat MENYATU dg PERJANJIAN POKOK</a:t>
            </a:r>
          </a:p>
          <a:p>
            <a:pPr marL="449263" indent="-449263"/>
            <a:endParaRPr lang="id-ID" b="1" dirty="0" smtClean="0"/>
          </a:p>
          <a:p>
            <a:pPr marL="449263" indent="-339725"/>
            <a:r>
              <a:rPr lang="id-ID" b="1" dirty="0" smtClean="0"/>
              <a:t>- Biasa disebut dg KLAUSUL ARBITRASE</a:t>
            </a:r>
            <a:endParaRPr lang="id-ID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2892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id-ID" b="1" dirty="0" smtClean="0"/>
              <a:t>AKTA KOMPROMIS</a:t>
            </a:r>
          </a:p>
          <a:p>
            <a:endParaRPr lang="id-ID" b="1" dirty="0"/>
          </a:p>
          <a:p>
            <a:r>
              <a:rPr lang="id-ID" b="1" dirty="0" smtClean="0"/>
              <a:t>- Dibuat SETELAH sngketa terjadi</a:t>
            </a:r>
          </a:p>
          <a:p>
            <a:endParaRPr lang="id-ID" b="1" dirty="0"/>
          </a:p>
          <a:p>
            <a:r>
              <a:rPr lang="id-ID" b="1" dirty="0" smtClean="0"/>
              <a:t>- dibuat dlm AKTA KHUSUS dan TERPISAH dari PERJANJIAN POKOK</a:t>
            </a:r>
          </a:p>
          <a:p>
            <a:endParaRPr lang="id-ID" b="1" dirty="0" smtClean="0"/>
          </a:p>
          <a:p>
            <a:r>
              <a:rPr lang="id-ID" b="1" dirty="0" smtClean="0"/>
              <a:t>- Dibuat secara TERTULIS dan DITANDATANGANI kedua belah pihak atau dibuat di depan NOTARIS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391848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id-ID" sz="3200" dirty="0" smtClean="0">
                <a:effectLst/>
                <a:latin typeface="Aharoni" pitchFamily="2" charset="-79"/>
                <a:cs typeface="Aharoni" pitchFamily="2" charset="-79"/>
              </a:rPr>
              <a:t>KEUNTUNGAN DAN KELEMAHAN AKTA KOMPROMITENDO</a:t>
            </a:r>
            <a:endParaRPr lang="id-ID" sz="3200" dirty="0">
              <a:effectLst/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endParaRPr lang="id-ID" dirty="0" smtClean="0"/>
          </a:p>
          <a:p>
            <a:r>
              <a:rPr lang="id-ID" b="1" dirty="0" smtClean="0"/>
              <a:t>KEUNTUNGANYA:</a:t>
            </a:r>
          </a:p>
          <a:p>
            <a:endParaRPr lang="id-ID" b="1" dirty="0"/>
          </a:p>
          <a:p>
            <a:r>
              <a:rPr lang="id-ID" dirty="0" smtClean="0"/>
              <a:t>Kedua belah pihak lebih mudah utk bersepakaT DLM PEMILIHAN ARBITER  krn SENGKETA BELUM TERJADI</a:t>
            </a:r>
          </a:p>
          <a:p>
            <a:endParaRPr lang="id-ID" dirty="0"/>
          </a:p>
          <a:p>
            <a:pPr marL="109728" indent="0">
              <a:buNone/>
            </a:pPr>
            <a:endParaRPr lang="id-ID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solidFill>
            <a:srgbClr val="92D050"/>
          </a:solidFill>
        </p:spPr>
        <p:txBody>
          <a:bodyPr/>
          <a:lstStyle/>
          <a:p>
            <a:endParaRPr lang="id-ID" dirty="0" smtClean="0"/>
          </a:p>
          <a:p>
            <a:r>
              <a:rPr lang="id-ID" b="1" dirty="0" smtClean="0"/>
              <a:t>KELEMAHANNYA</a:t>
            </a:r>
            <a:r>
              <a:rPr lang="id-ID" dirty="0" smtClean="0"/>
              <a:t>:</a:t>
            </a:r>
          </a:p>
          <a:p>
            <a:endParaRPr lang="id-ID" dirty="0" smtClean="0"/>
          </a:p>
          <a:p>
            <a:r>
              <a:rPr lang="id-ID" dirty="0" smtClean="0"/>
              <a:t>Blm diketahui POKOK SENGKETANYA, shg SULIT memilih arbiter yang sesuai dg masalah yang disengketakan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05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51768" y="476672"/>
            <a:ext cx="8064896" cy="5616624"/>
          </a:xfrm>
          <a:prstGeom prst="roundRect">
            <a:avLst>
              <a:gd name="adj" fmla="val 14777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d-ID" sz="36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PNYELESAIAN SENGKETA DLM BISNIS:</a:t>
            </a:r>
          </a:p>
          <a:p>
            <a:pPr marL="742950" indent="-742950" algn="just">
              <a:buAutoNum type="arabicPeriod"/>
            </a:pPr>
            <a:r>
              <a:rPr lang="id-ID" sz="36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MELALUI PENGADILAN NIAGA</a:t>
            </a:r>
          </a:p>
          <a:p>
            <a:pPr marL="742950" indent="-742950" algn="just">
              <a:buAutoNum type="arabicPeriod"/>
            </a:pPr>
            <a:r>
              <a:rPr lang="id-ID" sz="36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MELALUI ARBITRASE.</a:t>
            </a:r>
          </a:p>
          <a:p>
            <a:pPr algn="ctr"/>
            <a:endParaRPr lang="id-ID" sz="36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endParaRPr lang="id-ID" sz="36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pPr marL="571500" indent="-571500" algn="just">
              <a:buFontTx/>
              <a:buChar char="-"/>
            </a:pPr>
            <a:endParaRPr lang="id-ID" sz="36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91589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  <a:prstDash val="dashDot"/>
          </a:ln>
        </p:spPr>
        <p:txBody>
          <a:bodyPr>
            <a:normAutofit/>
          </a:bodyPr>
          <a:lstStyle/>
          <a:p>
            <a:pPr algn="ctr"/>
            <a:r>
              <a:rPr lang="id-ID" sz="3200" dirty="0" smtClean="0">
                <a:effectLst/>
                <a:latin typeface="Aharoni" pitchFamily="2" charset="-79"/>
                <a:cs typeface="Aharoni" pitchFamily="2" charset="-79"/>
              </a:rPr>
              <a:t>KEUNTUNGAN DAN KELEMAHAN AKTA KOMPROMIS</a:t>
            </a:r>
            <a:endParaRPr lang="id-ID" sz="3200" dirty="0">
              <a:effectLst/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solidFill>
            <a:schemeClr val="accent2">
              <a:lumMod val="20000"/>
              <a:lumOff val="80000"/>
            </a:schemeClr>
          </a:solidFill>
          <a:ln w="57150">
            <a:prstDash val="dash"/>
          </a:ln>
        </p:spPr>
        <p:txBody>
          <a:bodyPr>
            <a:normAutofit fontScale="92500" lnSpcReduction="10000"/>
          </a:bodyPr>
          <a:lstStyle/>
          <a:p>
            <a:endParaRPr lang="id-ID" sz="3200" dirty="0">
              <a:latin typeface="Aharoni" pitchFamily="2" charset="-79"/>
              <a:cs typeface="Aharoni" pitchFamily="2" charset="-79"/>
            </a:endParaRPr>
          </a:p>
          <a:p>
            <a:r>
              <a:rPr lang="id-ID" sz="3200" dirty="0" smtClean="0">
                <a:latin typeface="Aharoni" pitchFamily="2" charset="-79"/>
                <a:cs typeface="Aharoni" pitchFamily="2" charset="-79"/>
              </a:rPr>
              <a:t>KEUNTUNGAN</a:t>
            </a:r>
          </a:p>
          <a:p>
            <a:r>
              <a:rPr lang="id-ID" sz="3200" b="1" dirty="0" smtClean="0">
                <a:latin typeface="Aharoni" pitchFamily="2" charset="-79"/>
                <a:cs typeface="Aharoni" pitchFamily="2" charset="-79"/>
              </a:rPr>
              <a:t>Pokok sengketa telah diketahui, shg pemilihan arbiter yg cocok dg masalah yg disengketakan lebih mudah</a:t>
            </a:r>
            <a:endParaRPr lang="id-ID" sz="3200" b="1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endParaRPr lang="id-ID" dirty="0" smtClean="0"/>
          </a:p>
          <a:p>
            <a:endParaRPr lang="id-ID" sz="3200" b="1" dirty="0" smtClean="0">
              <a:latin typeface="Aharoni" pitchFamily="2" charset="-79"/>
              <a:cs typeface="Aharoni" pitchFamily="2" charset="-79"/>
            </a:endParaRPr>
          </a:p>
          <a:p>
            <a:r>
              <a:rPr lang="id-ID" sz="3200" b="1" dirty="0" smtClean="0">
                <a:latin typeface="Aharoni" pitchFamily="2" charset="-79"/>
                <a:cs typeface="Aharoni" pitchFamily="2" charset="-79"/>
              </a:rPr>
              <a:t>KELEMAHAN</a:t>
            </a:r>
          </a:p>
          <a:p>
            <a:r>
              <a:rPr lang="id-ID" sz="3200" b="1" dirty="0" smtClean="0">
                <a:latin typeface="Aharoni" pitchFamily="2" charset="-79"/>
                <a:cs typeface="Aharoni" pitchFamily="2" charset="-79"/>
              </a:rPr>
              <a:t>Para pihak akan sulit mencapai kesepakatan ttg pemilihan arbiter karena masing2 pihak telah mengetahui posisi masing- masing dlm sengketa tsb</a:t>
            </a:r>
            <a:endParaRPr lang="id-ID" sz="3200" b="1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4169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  <a:ln w="57150">
            <a:solidFill>
              <a:schemeClr val="tx1"/>
            </a:solidFill>
            <a:prstDash val="dashDot"/>
          </a:ln>
        </p:spPr>
        <p:txBody>
          <a:bodyPr>
            <a:normAutofit/>
          </a:bodyPr>
          <a:lstStyle/>
          <a:p>
            <a:pPr algn="ctr"/>
            <a:r>
              <a:rPr lang="id-ID" sz="3200" dirty="0" smtClean="0">
                <a:latin typeface="Aharoni" pitchFamily="2" charset="-79"/>
                <a:cs typeface="Aharoni" pitchFamily="2" charset="-79"/>
              </a:rPr>
              <a:t>ISI AKTA KOMPROMIS </a:t>
            </a:r>
            <a:endParaRPr lang="id-ID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Rounded Rectangle 6"/>
          <p:cNvSpPr/>
          <p:nvPr/>
        </p:nvSpPr>
        <p:spPr>
          <a:xfrm>
            <a:off x="467544" y="1700808"/>
            <a:ext cx="8208912" cy="4824536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just">
              <a:buAutoNum type="arabicPeriod"/>
            </a:pPr>
            <a:r>
              <a:rPr lang="id-ID" sz="32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Masalah yg dipersengketakan</a:t>
            </a:r>
          </a:p>
          <a:p>
            <a:pPr marL="514350" indent="-514350" algn="just">
              <a:buAutoNum type="arabicPeriod"/>
            </a:pPr>
            <a:r>
              <a:rPr lang="id-ID" sz="32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Nama lengkap dan tempat tinggal para pihak</a:t>
            </a:r>
          </a:p>
          <a:p>
            <a:pPr marL="514350" indent="-514350" algn="just">
              <a:buAutoNum type="arabicPeriod"/>
            </a:pPr>
            <a:r>
              <a:rPr lang="id-ID" sz="32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Nama lengkap dan tempat tinggal arbiter atau majelis arbiter</a:t>
            </a:r>
          </a:p>
          <a:p>
            <a:pPr marL="514350" indent="-514350" algn="just">
              <a:buAutoNum type="arabicPeriod"/>
            </a:pPr>
            <a:r>
              <a:rPr lang="id-ID" sz="32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Tempat arbiter atau majelis arbiter akan mengambil keputusan</a:t>
            </a:r>
            <a:endParaRPr lang="id-ID" sz="3200" b="1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2920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11560" y="274320"/>
            <a:ext cx="8064896" cy="5674960"/>
          </a:xfr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id-ID" b="1" dirty="0" smtClean="0">
                <a:latin typeface="Aharoni" pitchFamily="2" charset="-79"/>
                <a:cs typeface="Aharoni" pitchFamily="2" charset="-79"/>
              </a:rPr>
              <a:t>5. nama lengkap sekretaris</a:t>
            </a:r>
          </a:p>
          <a:p>
            <a:endParaRPr lang="id-ID" b="1" dirty="0" smtClean="0">
              <a:latin typeface="Aharoni" pitchFamily="2" charset="-79"/>
              <a:cs typeface="Aharoni" pitchFamily="2" charset="-79"/>
            </a:endParaRPr>
          </a:p>
          <a:p>
            <a:pPr marL="363538" indent="-254000" algn="just"/>
            <a:r>
              <a:rPr lang="id-ID" b="1" dirty="0" smtClean="0">
                <a:latin typeface="Aharoni" pitchFamily="2" charset="-79"/>
                <a:cs typeface="Aharoni" pitchFamily="2" charset="-79"/>
              </a:rPr>
              <a:t>6. jangka waktu penyelesaian sengketa</a:t>
            </a:r>
          </a:p>
          <a:p>
            <a:pPr marL="363538" indent="-254000" algn="just"/>
            <a:endParaRPr lang="id-ID" b="1" dirty="0" smtClean="0">
              <a:latin typeface="Aharoni" pitchFamily="2" charset="-79"/>
              <a:cs typeface="Aharoni" pitchFamily="2" charset="-79"/>
            </a:endParaRPr>
          </a:p>
          <a:p>
            <a:pPr marL="363538" indent="-254000" algn="just"/>
            <a:r>
              <a:rPr lang="id-ID" b="1" dirty="0" smtClean="0">
                <a:latin typeface="Aharoni" pitchFamily="2" charset="-79"/>
                <a:cs typeface="Aharoni" pitchFamily="2" charset="-79"/>
              </a:rPr>
              <a:t>7. pernyataan kesediaan dari arbiter</a:t>
            </a:r>
          </a:p>
          <a:p>
            <a:pPr marL="363538" indent="-254000" algn="just"/>
            <a:endParaRPr lang="id-ID" b="1" dirty="0" smtClean="0">
              <a:latin typeface="Aharoni" pitchFamily="2" charset="-79"/>
              <a:cs typeface="Aharoni" pitchFamily="2" charset="-79"/>
            </a:endParaRPr>
          </a:p>
          <a:p>
            <a:pPr marL="363538" indent="-254000" algn="just"/>
            <a:r>
              <a:rPr lang="id-ID" b="1" dirty="0" smtClean="0">
                <a:latin typeface="Aharoni" pitchFamily="2" charset="-79"/>
                <a:cs typeface="Aharoni" pitchFamily="2" charset="-79"/>
              </a:rPr>
              <a:t>8. pernyataan kesediaan dari pihak yg bersengketa untuk menanggung segala biaya yang diperlukan untuk menyelesaikan sengketa</a:t>
            </a:r>
            <a:endParaRPr lang="id-ID" b="1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1814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3050"/>
            <a:ext cx="8229600" cy="1143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chemeClr val="tx1"/>
            </a:solidFill>
            <a:prstDash val="dashDot"/>
          </a:ln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id-ID" sz="3200" dirty="0" smtClean="0">
                <a:latin typeface="Aharoni" pitchFamily="2" charset="-79"/>
                <a:cs typeface="Aharoni" pitchFamily="2" charset="-79"/>
              </a:rPr>
              <a:t>KOMPETENSI ARBITRASE</a:t>
            </a:r>
            <a:endParaRPr lang="id-ID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57200" y="1052736"/>
            <a:ext cx="8219256" cy="5805264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d-ID" sz="3200" b="1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pPr marL="514350" indent="-514350" algn="just">
              <a:buAutoNum type="arabicPeriod"/>
            </a:pPr>
            <a:r>
              <a:rPr lang="id-ID" sz="32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Terdapat “PERJANJIAN ARBITRASE”</a:t>
            </a:r>
          </a:p>
          <a:p>
            <a:pPr marL="514350" indent="-514350" algn="just">
              <a:buAutoNum type="arabicPeriod"/>
            </a:pPr>
            <a:r>
              <a:rPr lang="id-ID" sz="32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SENGKETA : nya masuk dalam kewenangan arbitrase, yaitu:</a:t>
            </a:r>
          </a:p>
          <a:p>
            <a:pPr marL="514350" indent="-514350" algn="just">
              <a:buAutoNum type="alphaLcPeriod"/>
            </a:pPr>
            <a:r>
              <a:rPr lang="id-ID" sz="32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Sengketa di bidang perdagangan;</a:t>
            </a:r>
          </a:p>
          <a:p>
            <a:pPr marL="514350" indent="-514350" algn="just">
              <a:buAutoNum type="alphaLcPeriod"/>
            </a:pPr>
            <a:r>
              <a:rPr lang="id-ID" sz="32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Mengenai hak yg mnrt hkm dikuasai sepenuhnya oleh yang berperkara.</a:t>
            </a:r>
          </a:p>
          <a:p>
            <a:pPr marL="514350" indent="-514350" algn="just">
              <a:buAutoNum type="alphaLcPeriod"/>
            </a:pPr>
            <a:r>
              <a:rPr lang="id-ID" sz="32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Sengketaa yg mnrut perUU tdk dpt dilakukan “perdamaian”......&gt; tdk dapat diselesaikan melalui Arbitrase.</a:t>
            </a:r>
          </a:p>
          <a:p>
            <a:pPr marL="514350" indent="-514350" algn="just">
              <a:buAutoNum type="alphaLcPeriod"/>
            </a:pPr>
            <a:endParaRPr lang="id-ID" sz="3200" b="1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753891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9144000" cy="659765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3600" b="1" dirty="0" err="1" smtClean="0"/>
              <a:t>Lembaga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Arbitrase</a:t>
            </a:r>
            <a:endParaRPr lang="en-US" sz="3600" b="1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3600" b="1" dirty="0" smtClean="0"/>
              <a:t>	</a:t>
            </a:r>
            <a:r>
              <a:rPr lang="en-US" sz="3600" b="1" dirty="0" err="1" smtClean="0"/>
              <a:t>Saat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ini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ada</a:t>
            </a:r>
            <a:r>
              <a:rPr lang="en-US" sz="3600" b="1" dirty="0" smtClean="0"/>
              <a:t> 2 </a:t>
            </a:r>
            <a:r>
              <a:rPr lang="en-US" sz="3600" b="1" dirty="0" err="1" smtClean="0"/>
              <a:t>lemb</a:t>
            </a:r>
            <a:r>
              <a:rPr lang="en-US" sz="3600" b="1" dirty="0" smtClean="0"/>
              <a:t>. </a:t>
            </a:r>
            <a:r>
              <a:rPr lang="en-US" sz="3600" b="1" dirty="0" err="1" smtClean="0"/>
              <a:t>arbitrase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yaitu</a:t>
            </a:r>
            <a:r>
              <a:rPr lang="en-US" sz="3600" b="1" dirty="0" smtClean="0"/>
              <a:t>: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3600" b="1" dirty="0" smtClean="0"/>
              <a:t>	a. BANI: </a:t>
            </a:r>
            <a:r>
              <a:rPr lang="en-US" sz="3600" b="1" dirty="0" err="1" smtClean="0"/>
              <a:t>Badan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Arbitrase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Nasional</a:t>
            </a:r>
            <a:r>
              <a:rPr lang="en-US" sz="3600" b="1" dirty="0" smtClean="0"/>
              <a:t> 	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3600" b="1" dirty="0" smtClean="0"/>
              <a:t>       	 Indonesia;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3600" b="1" dirty="0" smtClean="0"/>
              <a:t>	b. </a:t>
            </a:r>
            <a:r>
              <a:rPr lang="en-US" sz="3600" b="1" dirty="0" err="1" smtClean="0"/>
              <a:t>Basyarnas</a:t>
            </a:r>
            <a:r>
              <a:rPr lang="en-US" sz="3600" b="1" dirty="0" smtClean="0"/>
              <a:t>: </a:t>
            </a:r>
            <a:r>
              <a:rPr lang="en-US" sz="3600" b="1" dirty="0" err="1" smtClean="0"/>
              <a:t>Badan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Arbitrase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Syariah</a:t>
            </a:r>
            <a:r>
              <a:rPr lang="en-US" sz="3600" b="1" dirty="0" smtClean="0"/>
              <a:t>   	 </a:t>
            </a:r>
            <a:r>
              <a:rPr lang="en-US" sz="3600" b="1" dirty="0" err="1" smtClean="0"/>
              <a:t>Nasional</a:t>
            </a:r>
            <a:r>
              <a:rPr lang="en-US" sz="3600" b="1" dirty="0" smtClean="0"/>
              <a:t> (</a:t>
            </a:r>
            <a:r>
              <a:rPr lang="en-US" sz="3600" b="1" dirty="0" err="1" smtClean="0"/>
              <a:t>saat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ini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melakukan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kerjasama</a:t>
            </a:r>
            <a:endParaRPr lang="en-US" sz="3600" b="1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3600" b="1" dirty="0" smtClean="0"/>
              <a:t>         </a:t>
            </a:r>
            <a:r>
              <a:rPr lang="en-US" sz="3600" b="1" dirty="0" err="1" smtClean="0"/>
              <a:t>dengan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lembaga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keuangan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syariah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dan</a:t>
            </a:r>
            <a:r>
              <a:rPr lang="en-US" sz="3600" b="1" dirty="0" smtClean="0"/>
              <a:t>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3600" b="1" dirty="0" smtClean="0"/>
              <a:t>         </a:t>
            </a:r>
            <a:r>
              <a:rPr lang="en-US" sz="3600" b="1" dirty="0" err="1" smtClean="0"/>
              <a:t>memasukkan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dalam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kontrak</a:t>
            </a:r>
            <a:r>
              <a:rPr lang="en-US" sz="3600" b="1" dirty="0" smtClean="0"/>
              <a:t>, 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3600" b="1" dirty="0" smtClean="0"/>
              <a:t>         </a:t>
            </a:r>
            <a:r>
              <a:rPr lang="en-US" sz="3600" b="1" dirty="0" err="1" smtClean="0"/>
              <a:t>penyelesaian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melalui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Basyarnas</a:t>
            </a:r>
            <a:r>
              <a:rPr lang="en-US" sz="3600" b="1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69831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9144000" cy="659765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id-ID" sz="3600" b="1" dirty="0" smtClean="0"/>
              <a:t>Materi UAS:</a:t>
            </a:r>
          </a:p>
          <a:p>
            <a:pPr marL="742950" indent="-742950" eaLnBrk="1" hangingPunct="1">
              <a:buFont typeface="Wingdings" pitchFamily="2" charset="2"/>
              <a:buAutoNum type="arabicPeriod"/>
              <a:defRPr/>
            </a:pPr>
            <a:r>
              <a:rPr lang="id-ID" sz="3600" b="1" dirty="0" smtClean="0"/>
              <a:t>Kredit Modal Usaha</a:t>
            </a:r>
          </a:p>
          <a:p>
            <a:pPr marL="742950" indent="-742950" eaLnBrk="1" hangingPunct="1">
              <a:buFont typeface="Wingdings" pitchFamily="2" charset="2"/>
              <a:buAutoNum type="arabicPeriod"/>
              <a:defRPr/>
            </a:pPr>
            <a:r>
              <a:rPr lang="id-ID" sz="3600" b="1" dirty="0" smtClean="0"/>
              <a:t>Legalitas Perusahaan</a:t>
            </a:r>
          </a:p>
          <a:p>
            <a:pPr marL="742950" indent="-742950" eaLnBrk="1" hangingPunct="1">
              <a:buFont typeface="Wingdings" pitchFamily="2" charset="2"/>
              <a:buAutoNum type="arabicPeriod"/>
              <a:defRPr/>
            </a:pPr>
            <a:r>
              <a:rPr lang="id-ID" sz="3600" b="1" dirty="0" smtClean="0"/>
              <a:t>Akuisisi, Penggabungan dan Peleburan Perusahaan</a:t>
            </a:r>
          </a:p>
          <a:p>
            <a:pPr marL="742950" indent="-742950" eaLnBrk="1" hangingPunct="1">
              <a:buFont typeface="Wingdings" pitchFamily="2" charset="2"/>
              <a:buAutoNum type="arabicPeriod"/>
              <a:defRPr/>
            </a:pPr>
            <a:r>
              <a:rPr lang="id-ID" sz="3600" b="1" dirty="0" smtClean="0"/>
              <a:t>Merek dagang dan jasa</a:t>
            </a:r>
          </a:p>
          <a:p>
            <a:pPr marL="742950" indent="-742950" eaLnBrk="1" hangingPunct="1">
              <a:buFont typeface="Wingdings" pitchFamily="2" charset="2"/>
              <a:buAutoNum type="arabicPeriod"/>
              <a:defRPr/>
            </a:pPr>
            <a:r>
              <a:rPr lang="id-ID" sz="3600" b="1" dirty="0" smtClean="0"/>
              <a:t>Rahasia Perusahaan</a:t>
            </a:r>
          </a:p>
          <a:p>
            <a:pPr marL="742950" indent="-742950" eaLnBrk="1" hangingPunct="1">
              <a:buFont typeface="Wingdings" pitchFamily="2" charset="2"/>
              <a:buAutoNum type="arabicPeriod"/>
              <a:defRPr/>
            </a:pPr>
            <a:r>
              <a:rPr lang="id-ID" sz="3600" b="1" dirty="0" smtClean="0"/>
              <a:t>Jual beli perdagangan</a:t>
            </a:r>
          </a:p>
          <a:p>
            <a:pPr marL="742950" indent="-742950" eaLnBrk="1" hangingPunct="1">
              <a:buFont typeface="Wingdings" pitchFamily="2" charset="2"/>
              <a:buAutoNum type="arabicPeriod"/>
              <a:defRPr/>
            </a:pPr>
            <a:r>
              <a:rPr lang="id-ID" sz="3600" b="1" dirty="0" smtClean="0"/>
              <a:t>Surat berharga</a:t>
            </a:r>
          </a:p>
          <a:p>
            <a:pPr marL="742950" indent="-742950" eaLnBrk="1" hangingPunct="1">
              <a:buFont typeface="Wingdings" pitchFamily="2" charset="2"/>
              <a:buAutoNum type="arabicPeriod"/>
              <a:defRPr/>
            </a:pPr>
            <a:r>
              <a:rPr lang="id-ID" sz="3600" b="1" dirty="0" smtClean="0"/>
              <a:t>Hak cipta</a:t>
            </a:r>
          </a:p>
          <a:p>
            <a:pPr marL="742950" indent="-742950" eaLnBrk="1" hangingPunct="1">
              <a:buFont typeface="Wingdings" pitchFamily="2" charset="2"/>
              <a:buAutoNum type="arabicPeriod"/>
              <a:defRPr/>
            </a:pPr>
            <a:endParaRPr lang="en-US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2256677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9144000" cy="659765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id-ID" sz="3600" b="1" dirty="0" smtClean="0"/>
              <a:t>Materi UAS:</a:t>
            </a:r>
          </a:p>
          <a:p>
            <a:pPr marL="742950" indent="-742950" eaLnBrk="1" hangingPunct="1">
              <a:buAutoNum type="arabicPeriod" startAt="9"/>
              <a:defRPr/>
            </a:pPr>
            <a:r>
              <a:rPr lang="id-ID" sz="3600" b="1" dirty="0" smtClean="0"/>
              <a:t>Perbuatan Melawan Hukum dan tanggungjawab produk</a:t>
            </a:r>
          </a:p>
          <a:p>
            <a:pPr marL="742950" indent="-742950" eaLnBrk="1" hangingPunct="1">
              <a:buAutoNum type="arabicPeriod" startAt="9"/>
              <a:defRPr/>
            </a:pPr>
            <a:r>
              <a:rPr lang="id-ID" sz="3600" b="1" dirty="0" smtClean="0"/>
              <a:t>Bisnis waralaba</a:t>
            </a:r>
          </a:p>
          <a:p>
            <a:pPr marL="742950" indent="-742950" eaLnBrk="1" hangingPunct="1">
              <a:buAutoNum type="arabicPeriod" startAt="9"/>
              <a:defRPr/>
            </a:pPr>
            <a:r>
              <a:rPr lang="id-ID" sz="3600" b="1" dirty="0" smtClean="0"/>
              <a:t>Jasa konstruksi </a:t>
            </a:r>
          </a:p>
          <a:p>
            <a:pPr marL="742950" indent="-742950" eaLnBrk="1" hangingPunct="1">
              <a:buAutoNum type="arabicPeriod" startAt="9"/>
              <a:defRPr/>
            </a:pPr>
            <a:r>
              <a:rPr lang="id-ID" sz="3600" b="1" dirty="0" smtClean="0"/>
              <a:t>Persaingan Usaha</a:t>
            </a:r>
          </a:p>
          <a:p>
            <a:pPr marL="742950" indent="-742950" eaLnBrk="1" hangingPunct="1">
              <a:buAutoNum type="arabicPeriod" startAt="9"/>
              <a:defRPr/>
            </a:pPr>
            <a:r>
              <a:rPr lang="id-ID" sz="3600" b="1" dirty="0" smtClean="0"/>
              <a:t>Hukum Kepailitan </a:t>
            </a:r>
          </a:p>
          <a:p>
            <a:pPr marL="742950" indent="-742950" eaLnBrk="1" hangingPunct="1">
              <a:buAutoNum type="arabicPeriod" startAt="9"/>
              <a:defRPr/>
            </a:pPr>
            <a:r>
              <a:rPr lang="id-ID" sz="3600" b="1" dirty="0" smtClean="0"/>
              <a:t>Lembaga penyelesaian sengkata</a:t>
            </a:r>
          </a:p>
          <a:p>
            <a:pPr marL="742950" indent="-742950" eaLnBrk="1" hangingPunct="1">
              <a:buFont typeface="Wingdings" pitchFamily="2" charset="2"/>
              <a:buAutoNum type="arabicPeriod"/>
              <a:defRPr/>
            </a:pPr>
            <a:endParaRPr lang="en-US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21168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893175" cy="6858000"/>
          </a:xfrm>
        </p:spPr>
        <p:txBody>
          <a:bodyPr/>
          <a:lstStyle/>
          <a:p>
            <a:pPr marL="182563" indent="-182563" eaLnBrk="1" hangingPunct="1">
              <a:buFont typeface="Wingdings" pitchFamily="2" charset="2"/>
              <a:buNone/>
              <a:defRPr/>
            </a:pPr>
            <a:r>
              <a:rPr lang="en-US" sz="2000" dirty="0" smtClean="0"/>
              <a:t> </a:t>
            </a:r>
            <a:endParaRPr lang="id-ID" b="1" dirty="0"/>
          </a:p>
          <a:p>
            <a:pPr marL="514350" indent="-514350" algn="ctr" eaLnBrk="1" hangingPunct="1">
              <a:buFont typeface="Wingdings" pitchFamily="2" charset="2"/>
              <a:buAutoNum type="arabicPeriod"/>
              <a:defRPr/>
            </a:pPr>
            <a:r>
              <a:rPr lang="id-ID" b="1" dirty="0" smtClean="0"/>
              <a:t>PENGADILAN NIAGA</a:t>
            </a:r>
          </a:p>
          <a:p>
            <a:pPr marL="514350" indent="-514350" algn="ctr" eaLnBrk="1" hangingPunct="1">
              <a:buFont typeface="Wingdings" pitchFamily="2" charset="2"/>
              <a:buAutoNum type="arabicPeriod"/>
              <a:defRPr/>
            </a:pPr>
            <a:endParaRPr lang="id-ID" b="1" dirty="0" smtClean="0"/>
          </a:p>
          <a:p>
            <a:pPr marL="182563" indent="-182563" eaLnBrk="1" hangingPunct="1">
              <a:buFont typeface="Wingdings" pitchFamily="2" charset="2"/>
              <a:buNone/>
              <a:defRPr/>
            </a:pPr>
            <a:r>
              <a:rPr lang="en-US" b="1" dirty="0" smtClean="0"/>
              <a:t> </a:t>
            </a:r>
            <a:r>
              <a:rPr lang="en-US" b="1" dirty="0" err="1" smtClean="0"/>
              <a:t>Pengertian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Lingkup</a:t>
            </a:r>
            <a:r>
              <a:rPr lang="en-US" b="1" dirty="0" smtClean="0"/>
              <a:t> </a:t>
            </a:r>
            <a:r>
              <a:rPr lang="en-US" b="1" dirty="0" err="1" smtClean="0"/>
              <a:t>Bidang</a:t>
            </a:r>
            <a:r>
              <a:rPr lang="en-US" b="1" dirty="0" smtClean="0"/>
              <a:t> </a:t>
            </a:r>
            <a:r>
              <a:rPr lang="en-US" b="1" dirty="0" err="1" smtClean="0"/>
              <a:t>Sengketa</a:t>
            </a:r>
            <a:endParaRPr lang="en-GB" b="1" u="sng" dirty="0" smtClean="0"/>
          </a:p>
          <a:p>
            <a:pPr marL="182563" indent="-182563" eaLnBrk="1" hangingPunct="1">
              <a:buFont typeface="Wingdings" pitchFamily="2" charset="2"/>
              <a:buNone/>
              <a:defRPr/>
            </a:pPr>
            <a:r>
              <a:rPr lang="en-GB" b="1" dirty="0" smtClean="0"/>
              <a:t>	</a:t>
            </a:r>
          </a:p>
          <a:p>
            <a:pPr marL="182563" indent="-182563" eaLnBrk="1" hangingPunct="1">
              <a:buFont typeface="Wingdings" pitchFamily="2" charset="2"/>
              <a:buNone/>
              <a:defRPr/>
            </a:pPr>
            <a:r>
              <a:rPr lang="en-GB" b="1" dirty="0" smtClean="0"/>
              <a:t> a. </a:t>
            </a:r>
            <a:r>
              <a:rPr lang="en-GB" b="1" u="sng" dirty="0" err="1" smtClean="0"/>
              <a:t>Pengertian</a:t>
            </a:r>
            <a:r>
              <a:rPr lang="en-GB" b="1" dirty="0" smtClean="0"/>
              <a:t>: </a:t>
            </a:r>
            <a:endParaRPr lang="id-ID" b="1" dirty="0" smtClean="0"/>
          </a:p>
          <a:p>
            <a:pPr eaLnBrk="1" hangingPunct="1">
              <a:buFontTx/>
              <a:buChar char="-"/>
              <a:defRPr/>
            </a:pPr>
            <a:r>
              <a:rPr lang="id-ID" b="1" dirty="0" smtClean="0"/>
              <a:t>BERDASARKAN </a:t>
            </a:r>
            <a:r>
              <a:rPr lang="en-GB" b="1" dirty="0" err="1" smtClean="0"/>
              <a:t>Pasal</a:t>
            </a:r>
            <a:r>
              <a:rPr lang="en-GB" b="1" dirty="0" smtClean="0"/>
              <a:t> 300 Bab V UU No.37/ 2004  </a:t>
            </a:r>
            <a:r>
              <a:rPr lang="id-ID" b="1" u="sng" dirty="0" smtClean="0"/>
              <a:t>PENGADILAN NIAGA ADALAH:</a:t>
            </a:r>
          </a:p>
          <a:p>
            <a:pPr eaLnBrk="1" hangingPunct="1">
              <a:buFontTx/>
              <a:buChar char="-"/>
              <a:defRPr/>
            </a:pPr>
            <a:endParaRPr lang="id-ID" b="1" dirty="0" smtClean="0"/>
          </a:p>
          <a:p>
            <a:pPr eaLnBrk="1" hangingPunct="1">
              <a:buFontTx/>
              <a:buChar char="-"/>
              <a:defRPr/>
            </a:pPr>
            <a:r>
              <a:rPr lang="en-GB" b="1" dirty="0" err="1" smtClean="0"/>
              <a:t>Pengadilan</a:t>
            </a:r>
            <a:r>
              <a:rPr lang="en-GB" b="1" dirty="0" smtClean="0"/>
              <a:t> </a:t>
            </a:r>
            <a:r>
              <a:rPr lang="en-GB" b="1" dirty="0" err="1" smtClean="0"/>
              <a:t>Negeri</a:t>
            </a:r>
            <a:r>
              <a:rPr lang="en-GB" b="1" dirty="0" smtClean="0"/>
              <a:t> Jakarta  </a:t>
            </a:r>
            <a:r>
              <a:rPr lang="en-GB" b="1" dirty="0" err="1" smtClean="0"/>
              <a:t>Pusat</a:t>
            </a:r>
            <a:r>
              <a:rPr lang="en-GB" b="1" dirty="0" smtClean="0"/>
              <a:t> yang </a:t>
            </a:r>
            <a:r>
              <a:rPr lang="en-GB" b="1" dirty="0" err="1" smtClean="0"/>
              <a:t>dibentuk</a:t>
            </a:r>
            <a:r>
              <a:rPr lang="en-GB" b="1" dirty="0" smtClean="0"/>
              <a:t> </a:t>
            </a:r>
            <a:r>
              <a:rPr lang="en-GB" b="1" dirty="0" err="1" smtClean="0"/>
              <a:t>berdasarkan</a:t>
            </a:r>
            <a:r>
              <a:rPr lang="en-GB" b="1" dirty="0" smtClean="0"/>
              <a:t> </a:t>
            </a:r>
            <a:r>
              <a:rPr lang="en-GB" b="1" dirty="0" err="1" smtClean="0"/>
              <a:t>Perpu</a:t>
            </a:r>
            <a:r>
              <a:rPr lang="en-GB" b="1" dirty="0" smtClean="0"/>
              <a:t> No. 1 </a:t>
            </a:r>
            <a:r>
              <a:rPr lang="en-GB" b="1" dirty="0" err="1" smtClean="0"/>
              <a:t>Tahun</a:t>
            </a:r>
            <a:r>
              <a:rPr lang="en-GB" b="1" dirty="0" smtClean="0"/>
              <a:t> 1998 </a:t>
            </a:r>
            <a:r>
              <a:rPr lang="en-GB" b="1" dirty="0" err="1" smtClean="0"/>
              <a:t>berwenang</a:t>
            </a:r>
            <a:r>
              <a:rPr lang="en-GB" b="1" dirty="0" smtClean="0"/>
              <a:t> </a:t>
            </a:r>
            <a:r>
              <a:rPr lang="en-GB" b="1" dirty="0" err="1" smtClean="0"/>
              <a:t>memeriksa</a:t>
            </a:r>
            <a:r>
              <a:rPr lang="en-GB" b="1" dirty="0" smtClean="0"/>
              <a:t> </a:t>
            </a:r>
            <a:r>
              <a:rPr lang="en-GB" b="1" dirty="0" err="1" smtClean="0"/>
              <a:t>dan</a:t>
            </a:r>
            <a:r>
              <a:rPr lang="en-GB" b="1" dirty="0" smtClean="0"/>
              <a:t> </a:t>
            </a:r>
            <a:r>
              <a:rPr lang="en-GB" b="1" dirty="0" err="1" smtClean="0"/>
              <a:t>memutus</a:t>
            </a:r>
            <a:r>
              <a:rPr lang="en-GB" b="1" dirty="0" smtClean="0"/>
              <a:t> </a:t>
            </a:r>
            <a:r>
              <a:rPr lang="en-GB" b="1" dirty="0" err="1" smtClean="0"/>
              <a:t>perkara</a:t>
            </a:r>
            <a:r>
              <a:rPr lang="en-GB" b="1" dirty="0" smtClean="0"/>
              <a:t> yang </a:t>
            </a:r>
            <a:r>
              <a:rPr lang="en-GB" b="1" dirty="0" err="1" smtClean="0"/>
              <a:t>menjadi</a:t>
            </a:r>
            <a:r>
              <a:rPr lang="en-GB" b="1" dirty="0" smtClean="0"/>
              <a:t> </a:t>
            </a:r>
            <a:r>
              <a:rPr lang="en-GB" b="1" dirty="0" err="1" smtClean="0"/>
              <a:t>lingkup</a:t>
            </a:r>
            <a:r>
              <a:rPr lang="en-GB" b="1" dirty="0" smtClean="0"/>
              <a:t> </a:t>
            </a:r>
            <a:r>
              <a:rPr lang="en-GB" b="1" dirty="0" err="1" smtClean="0"/>
              <a:t>tugas</a:t>
            </a:r>
            <a:r>
              <a:rPr lang="en-GB" b="1" dirty="0" smtClean="0"/>
              <a:t> </a:t>
            </a:r>
            <a:r>
              <a:rPr lang="en-GB" b="1" dirty="0" err="1" smtClean="0"/>
              <a:t>Pengadilan</a:t>
            </a:r>
            <a:r>
              <a:rPr lang="en-GB" b="1" dirty="0" smtClean="0"/>
              <a:t> 	 	 </a:t>
            </a:r>
            <a:r>
              <a:rPr lang="en-GB" b="1" dirty="0" err="1" smtClean="0"/>
              <a:t>Niaga</a:t>
            </a:r>
            <a:r>
              <a:rPr lang="en-GB" b="1" dirty="0" smtClean="0"/>
              <a:t>.</a:t>
            </a:r>
            <a:endParaRPr lang="id-ID" b="1" dirty="0" smtClean="0"/>
          </a:p>
          <a:p>
            <a:pPr eaLnBrk="1" hangingPunct="1">
              <a:buFontTx/>
              <a:buChar char="-"/>
              <a:defRPr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608519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9135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2800" dirty="0" smtClean="0"/>
              <a:t> 	</a:t>
            </a:r>
            <a:r>
              <a:rPr lang="en-GB" sz="2800" b="1" dirty="0" smtClean="0"/>
              <a:t>b. 	</a:t>
            </a:r>
            <a:r>
              <a:rPr lang="en-GB" sz="2800" b="1" u="sng" dirty="0" err="1" smtClean="0"/>
              <a:t>Lingkup</a:t>
            </a:r>
            <a:r>
              <a:rPr lang="en-GB" sz="2800" b="1" u="sng" dirty="0" smtClean="0"/>
              <a:t> </a:t>
            </a:r>
            <a:r>
              <a:rPr lang="en-GB" sz="2800" b="1" u="sng" dirty="0" err="1" smtClean="0"/>
              <a:t>Bidang</a:t>
            </a:r>
            <a:r>
              <a:rPr lang="en-GB" sz="2800" b="1" u="sng" dirty="0" smtClean="0"/>
              <a:t> </a:t>
            </a:r>
            <a:r>
              <a:rPr lang="en-GB" sz="2800" b="1" u="sng" dirty="0" err="1" smtClean="0"/>
              <a:t>Sengketa</a:t>
            </a:r>
            <a:r>
              <a:rPr lang="en-GB" sz="2800" b="1" dirty="0" smtClean="0"/>
              <a:t>: </a:t>
            </a:r>
            <a:endParaRPr lang="id-ID" sz="28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d-ID" sz="2800" b="1" dirty="0"/>
          </a:p>
          <a:p>
            <a:pPr marL="514350" indent="-51435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r>
              <a:rPr lang="id-ID" sz="2800" b="1" dirty="0" smtClean="0"/>
              <a:t>Kepailitan dan PKPU (Penundaan Kewajiban Pembayaran Utang);</a:t>
            </a:r>
          </a:p>
          <a:p>
            <a:pPr marL="514350" indent="-51435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r>
              <a:rPr lang="id-ID" sz="2800" b="1" dirty="0" smtClean="0"/>
              <a:t>Kasus- kasus HKI</a:t>
            </a:r>
          </a:p>
          <a:p>
            <a:pPr marL="514350" indent="-51435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r>
              <a:rPr lang="id-ID" sz="2800" b="1" dirty="0" smtClean="0"/>
              <a:t>Kaus- kasus terkait LPS </a:t>
            </a:r>
          </a:p>
          <a:p>
            <a:pPr marL="514350" indent="-51435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endParaRPr lang="id-ID" sz="2800" b="1" dirty="0"/>
          </a:p>
          <a:p>
            <a:pPr marL="514350" indent="-514350" eaLnBrk="1" hangingPunct="1">
              <a:lnSpc>
                <a:spcPct val="80000"/>
              </a:lnSpc>
              <a:buAutoNum type="alphaLcPeriod" startAt="3"/>
              <a:defRPr/>
            </a:pPr>
            <a:r>
              <a:rPr lang="id-ID" sz="2800" b="1" dirty="0" smtClean="0"/>
              <a:t>Dasar Kewenangan Pengadilan Niaga: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id-ID" sz="2800" b="1" dirty="0" smtClean="0"/>
              <a:t>karena adanya gugatan dari pihak yang merasa dirugikan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id-ID" sz="2800" b="1" dirty="0" smtClean="0"/>
              <a:t>Dan gugatan tsb diajukan ke Pengadilan Niaga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287372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251950" cy="6669087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tabLst>
                <a:tab pos="625475" algn="l"/>
              </a:tabLst>
              <a:defRPr/>
            </a:pPr>
            <a:r>
              <a:rPr lang="en-US" b="1" dirty="0" smtClean="0"/>
              <a:t> 	</a:t>
            </a:r>
            <a:endParaRPr lang="en-GB" b="1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b="1" dirty="0" smtClean="0"/>
              <a:t>3. </a:t>
            </a:r>
            <a:r>
              <a:rPr lang="en-US" b="1" dirty="0" err="1" smtClean="0"/>
              <a:t>Prosedur</a:t>
            </a:r>
            <a:r>
              <a:rPr lang="en-US" b="1" dirty="0" smtClean="0"/>
              <a:t> </a:t>
            </a:r>
            <a:r>
              <a:rPr lang="en-US" b="1" dirty="0" err="1" smtClean="0"/>
              <a:t>Penyelesaian</a:t>
            </a:r>
            <a:r>
              <a:rPr lang="en-US" b="1" dirty="0" smtClean="0"/>
              <a:t> </a:t>
            </a:r>
            <a:r>
              <a:rPr lang="en-US" b="1" dirty="0" err="1" smtClean="0"/>
              <a:t>Sengketa</a:t>
            </a:r>
            <a:endParaRPr lang="en-US" b="1" u="sng" dirty="0" smtClean="0"/>
          </a:p>
          <a:p>
            <a:pPr marL="609600" indent="-609600" eaLnBrk="1" hangingPunct="1"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b="1" u="sng" dirty="0" err="1" smtClean="0"/>
              <a:t>Pernyataan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Pailit</a:t>
            </a:r>
            <a:endParaRPr lang="id-ID" b="1" u="sng" dirty="0" smtClean="0"/>
          </a:p>
          <a:p>
            <a:pPr marL="0" indent="0" eaLnBrk="1" hangingPunct="1">
              <a:buClr>
                <a:schemeClr val="tx1"/>
              </a:buClr>
              <a:buNone/>
              <a:defRPr/>
            </a:pPr>
            <a:r>
              <a:rPr lang="en-US" b="1" u="sng" dirty="0" smtClean="0"/>
              <a:t> </a:t>
            </a:r>
            <a:endParaRPr lang="en-US" b="1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b="1" dirty="0" smtClean="0"/>
              <a:t>a. 	</a:t>
            </a:r>
            <a:r>
              <a:rPr lang="en-US" b="1" dirty="0" err="1" smtClean="0"/>
              <a:t>Permohonan</a:t>
            </a:r>
            <a:r>
              <a:rPr lang="en-US" b="1" dirty="0" smtClean="0"/>
              <a:t> </a:t>
            </a:r>
            <a:r>
              <a:rPr lang="en-US" b="1" dirty="0" err="1" smtClean="0"/>
              <a:t>pailit</a:t>
            </a:r>
            <a:r>
              <a:rPr lang="en-US" b="1" dirty="0" smtClean="0"/>
              <a:t> </a:t>
            </a:r>
            <a:r>
              <a:rPr lang="en-US" b="1" dirty="0" err="1" smtClean="0"/>
              <a:t>oleh</a:t>
            </a:r>
            <a:r>
              <a:rPr lang="en-US" b="1" dirty="0" smtClean="0"/>
              <a:t> </a:t>
            </a:r>
            <a:r>
              <a:rPr lang="en-US" b="1" dirty="0" err="1" smtClean="0"/>
              <a:t>dua</a:t>
            </a:r>
            <a:r>
              <a:rPr lang="en-US" b="1" dirty="0" smtClean="0"/>
              <a:t>/</a:t>
            </a:r>
            <a:r>
              <a:rPr lang="en-US" b="1" dirty="0" err="1" smtClean="0"/>
              <a:t>lebih</a:t>
            </a:r>
            <a:r>
              <a:rPr lang="en-US" b="1" dirty="0" smtClean="0"/>
              <a:t> </a:t>
            </a:r>
            <a:r>
              <a:rPr lang="en-US" b="1" dirty="0" err="1" smtClean="0"/>
              <a:t>kreditur</a:t>
            </a:r>
            <a:r>
              <a:rPr lang="en-US" b="1" dirty="0" smtClean="0"/>
              <a:t> </a:t>
            </a:r>
            <a:r>
              <a:rPr lang="id-ID" b="1" dirty="0" smtClean="0"/>
              <a:t>terhadap </a:t>
            </a:r>
            <a:r>
              <a:rPr lang="en-US" b="1" dirty="0" err="1" smtClean="0"/>
              <a:t>debitur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tidak</a:t>
            </a:r>
            <a:r>
              <a:rPr lang="en-US" b="1" dirty="0" smtClean="0"/>
              <a:t> </a:t>
            </a:r>
            <a:r>
              <a:rPr lang="en-US" b="1" dirty="0" err="1" smtClean="0"/>
              <a:t>membayar</a:t>
            </a:r>
            <a:r>
              <a:rPr lang="en-US" b="1" dirty="0" smtClean="0"/>
              <a:t> </a:t>
            </a:r>
            <a:r>
              <a:rPr lang="en-US" b="1" dirty="0" err="1" smtClean="0"/>
              <a:t>lunas</a:t>
            </a:r>
            <a:r>
              <a:rPr lang="en-US" b="1" dirty="0" smtClean="0"/>
              <a:t> </a:t>
            </a:r>
            <a:r>
              <a:rPr lang="en-US" b="1" dirty="0" err="1" smtClean="0"/>
              <a:t>satu</a:t>
            </a:r>
            <a:r>
              <a:rPr lang="en-US" b="1" dirty="0" smtClean="0"/>
              <a:t> </a:t>
            </a:r>
            <a:r>
              <a:rPr lang="en-US" b="1" dirty="0" err="1" smtClean="0"/>
              <a:t>utang</a:t>
            </a:r>
            <a:r>
              <a:rPr lang="en-US" b="1" dirty="0" smtClean="0"/>
              <a:t>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en-US" b="1" dirty="0" err="1" smtClean="0"/>
              <a:t>telah</a:t>
            </a:r>
            <a:r>
              <a:rPr lang="en-US" b="1" dirty="0" smtClean="0"/>
              <a:t> </a:t>
            </a:r>
            <a:r>
              <a:rPr lang="en-US" b="1" dirty="0" err="1" smtClean="0"/>
              <a:t>jatuh</a:t>
            </a:r>
            <a:r>
              <a:rPr lang="en-US" b="1" dirty="0" smtClean="0"/>
              <a:t> </a:t>
            </a:r>
            <a:r>
              <a:rPr lang="en-US" b="1" dirty="0" err="1" smtClean="0"/>
              <a:t>waktu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dapat</a:t>
            </a:r>
            <a:r>
              <a:rPr lang="en-US" b="1" dirty="0" smtClean="0"/>
              <a:t> </a:t>
            </a:r>
            <a:r>
              <a:rPr lang="en-US" b="1" dirty="0" err="1" smtClean="0"/>
              <a:t>ditagih</a:t>
            </a:r>
            <a:r>
              <a:rPr lang="en-US" b="1" dirty="0" smtClean="0"/>
              <a:t> </a:t>
            </a:r>
            <a:r>
              <a:rPr lang="en-US" b="1" dirty="0" err="1" smtClean="0"/>
              <a:t>baik</a:t>
            </a:r>
            <a:r>
              <a:rPr lang="en-US" b="1" dirty="0" smtClean="0"/>
              <a:t> </a:t>
            </a:r>
            <a:r>
              <a:rPr lang="en-US" b="1" dirty="0" err="1" smtClean="0"/>
              <a:t>atas</a:t>
            </a:r>
            <a:r>
              <a:rPr lang="en-US" b="1" dirty="0" smtClean="0"/>
              <a:t> </a:t>
            </a:r>
            <a:r>
              <a:rPr lang="en-US" b="1" dirty="0" err="1" smtClean="0"/>
              <a:t>permohonan</a:t>
            </a:r>
            <a:r>
              <a:rPr lang="en-US" b="1" dirty="0" smtClean="0"/>
              <a:t> </a:t>
            </a:r>
            <a:r>
              <a:rPr lang="en-US" b="1" dirty="0" err="1" smtClean="0"/>
              <a:t>sendiri</a:t>
            </a:r>
            <a:r>
              <a:rPr lang="en-US" b="1" dirty="0" smtClean="0"/>
              <a:t> </a:t>
            </a:r>
            <a:r>
              <a:rPr lang="en-US" b="1" dirty="0" err="1" smtClean="0"/>
              <a:t>maupun</a:t>
            </a:r>
            <a:r>
              <a:rPr lang="en-US" b="1" dirty="0" smtClean="0"/>
              <a:t> </a:t>
            </a:r>
            <a:r>
              <a:rPr lang="en-US" b="1" dirty="0" err="1" smtClean="0"/>
              <a:t>atas</a:t>
            </a:r>
            <a:r>
              <a:rPr lang="en-US" b="1" dirty="0" smtClean="0"/>
              <a:t> </a:t>
            </a:r>
            <a:r>
              <a:rPr lang="en-US" b="1" dirty="0" err="1" smtClean="0"/>
              <a:t>permohonan</a:t>
            </a:r>
            <a:r>
              <a:rPr lang="en-US" b="1" dirty="0" smtClean="0"/>
              <a:t> </a:t>
            </a:r>
            <a:r>
              <a:rPr lang="en-US" b="1" dirty="0" err="1" smtClean="0"/>
              <a:t>satu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lebih</a:t>
            </a:r>
            <a:r>
              <a:rPr lang="en-US" b="1" dirty="0" smtClean="0"/>
              <a:t> </a:t>
            </a:r>
            <a:r>
              <a:rPr lang="en-US" b="1" dirty="0" err="1" smtClean="0"/>
              <a:t>kreditur</a:t>
            </a:r>
            <a:r>
              <a:rPr lang="en-US" b="1" dirty="0" smtClean="0"/>
              <a:t> </a:t>
            </a:r>
            <a:r>
              <a:rPr lang="en-US" b="1" dirty="0" err="1" smtClean="0"/>
              <a:t>serta</a:t>
            </a:r>
            <a:r>
              <a:rPr lang="en-US" b="1" dirty="0" smtClean="0"/>
              <a:t> </a:t>
            </a:r>
            <a:r>
              <a:rPr lang="en-US" b="1" dirty="0" err="1" smtClean="0"/>
              <a:t>diajukan</a:t>
            </a:r>
            <a:r>
              <a:rPr lang="en-US" b="1" dirty="0" smtClean="0"/>
              <a:t> </a:t>
            </a:r>
            <a:r>
              <a:rPr lang="en-US" b="1" dirty="0" err="1" smtClean="0"/>
              <a:t>kepada</a:t>
            </a:r>
            <a:r>
              <a:rPr lang="en-US" b="1" dirty="0" smtClean="0"/>
              <a:t> </a:t>
            </a:r>
            <a:r>
              <a:rPr lang="en-US" b="1" dirty="0" err="1" smtClean="0"/>
              <a:t>Ketua</a:t>
            </a:r>
            <a:r>
              <a:rPr lang="en-US" b="1" dirty="0" smtClean="0"/>
              <a:t> </a:t>
            </a:r>
            <a:r>
              <a:rPr lang="en-US" b="1" dirty="0" err="1" smtClean="0"/>
              <a:t>Pengadilan</a:t>
            </a:r>
            <a:r>
              <a:rPr lang="en-US" b="1" dirty="0" smtClean="0"/>
              <a:t>;</a:t>
            </a:r>
            <a:endParaRPr lang="en-GB" b="1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GB" b="1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696100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6690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smtClean="0"/>
              <a:t>	 b. Dlm hal debitur adalah pihak-pihak di 	bawah ini maka permohonan pailit 	diajukan:</a:t>
            </a:r>
          </a:p>
          <a:p>
            <a:pPr lvl="2" eaLnBrk="1" hangingPunct="1">
              <a:buClr>
                <a:schemeClr val="tx1"/>
              </a:buClr>
              <a:buFont typeface="Arial" charset="0"/>
              <a:buChar char="–"/>
              <a:defRPr/>
            </a:pPr>
            <a:r>
              <a:rPr lang="en-US" sz="3200" b="1" smtClean="0"/>
              <a:t> Bank: diajukan oleh BI;</a:t>
            </a:r>
          </a:p>
          <a:p>
            <a:pPr lvl="2" eaLnBrk="1" hangingPunct="1">
              <a:buClr>
                <a:schemeClr val="tx1"/>
              </a:buClr>
              <a:buFont typeface="Arial" charset="0"/>
              <a:buChar char="–"/>
              <a:defRPr/>
            </a:pPr>
            <a:r>
              <a:rPr lang="en-US" sz="3200" b="1" smtClean="0"/>
              <a:t> Pers. Efek, bursa efek dan lemb lain di       </a:t>
            </a:r>
          </a:p>
          <a:p>
            <a:pPr lvl="2" eaLnBrk="1" hangingPunct="1">
              <a:buClr>
                <a:schemeClr val="tx1"/>
              </a:buClr>
              <a:buFont typeface="Arial" charset="0"/>
              <a:buNone/>
              <a:defRPr/>
            </a:pPr>
            <a:r>
              <a:rPr lang="en-US" sz="3200" b="1" smtClean="0"/>
              <a:t>	 pasar modal: diajukan oleh Bapepam;</a:t>
            </a:r>
          </a:p>
          <a:p>
            <a:pPr lvl="2" eaLnBrk="1" hangingPunct="1">
              <a:buClr>
                <a:schemeClr val="tx1"/>
              </a:buClr>
              <a:buFont typeface="Arial" charset="0"/>
              <a:buChar char="–"/>
              <a:defRPr/>
            </a:pPr>
            <a:r>
              <a:rPr lang="en-US" sz="3200" b="1" smtClean="0"/>
              <a:t> Lembaga keuangan: asuransi, dana      </a:t>
            </a:r>
          </a:p>
          <a:p>
            <a:pPr lvl="2" eaLnBrk="1" hangingPunct="1">
              <a:buClr>
                <a:schemeClr val="tx1"/>
              </a:buClr>
              <a:buFont typeface="Arial" charset="0"/>
              <a:buNone/>
              <a:defRPr/>
            </a:pPr>
            <a:r>
              <a:rPr lang="en-US" sz="3200" b="1" smtClean="0"/>
              <a:t>	 pensiun dll: diajukan oleh Menteri   </a:t>
            </a:r>
          </a:p>
          <a:p>
            <a:pPr lvl="2" eaLnBrk="1" hangingPunct="1">
              <a:buClr>
                <a:schemeClr val="tx1"/>
              </a:buClr>
              <a:buFont typeface="Arial" charset="0"/>
              <a:buNone/>
              <a:defRPr/>
            </a:pPr>
            <a:r>
              <a:rPr lang="en-US" sz="3200" b="1" smtClean="0"/>
              <a:t>	 Keuangan;</a:t>
            </a:r>
          </a:p>
          <a:p>
            <a:pPr lvl="2" eaLnBrk="1" hangingPunct="1">
              <a:buClr>
                <a:schemeClr val="tx1"/>
              </a:buClr>
              <a:buFont typeface="Arial" charset="0"/>
              <a:buChar char="–"/>
              <a:defRPr/>
            </a:pPr>
            <a:r>
              <a:rPr lang="en-US" sz="3200" b="1" smtClean="0"/>
              <a:t> Unt kepentingan umum: dapat diajukan </a:t>
            </a:r>
          </a:p>
          <a:p>
            <a:pPr lvl="2" eaLnBrk="1" hangingPunct="1">
              <a:buClr>
                <a:schemeClr val="tx1"/>
              </a:buClr>
              <a:buFont typeface="Arial" charset="0"/>
              <a:buNone/>
              <a:defRPr/>
            </a:pPr>
            <a:r>
              <a:rPr lang="en-US" sz="3200" b="1" smtClean="0"/>
              <a:t>	 oleh Kejaksaan.</a:t>
            </a:r>
            <a:r>
              <a:rPr lang="en-US" sz="280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56640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457200" y="-100013"/>
            <a:ext cx="8229600" cy="1000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endParaRPr lang="id-ID" sz="400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76250"/>
            <a:ext cx="9144000" cy="724535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2800" dirty="0" smtClean="0"/>
              <a:t> 	</a:t>
            </a:r>
            <a:r>
              <a:rPr lang="en-US" b="1" dirty="0" smtClean="0"/>
              <a:t>c. </a:t>
            </a:r>
            <a:r>
              <a:rPr lang="en-US" b="1" dirty="0" err="1" smtClean="0"/>
              <a:t>Permohonan</a:t>
            </a:r>
            <a:r>
              <a:rPr lang="en-US" b="1" dirty="0" smtClean="0"/>
              <a:t> </a:t>
            </a:r>
            <a:r>
              <a:rPr lang="en-US" b="1" dirty="0" err="1" smtClean="0"/>
              <a:t>didaftarkan</a:t>
            </a:r>
            <a:r>
              <a:rPr lang="en-US" b="1" dirty="0" smtClean="0"/>
              <a:t> </a:t>
            </a:r>
            <a:r>
              <a:rPr lang="en-US" b="1" dirty="0" err="1" smtClean="0"/>
              <a:t>oleh</a:t>
            </a:r>
            <a:r>
              <a:rPr lang="en-US" b="1" dirty="0" smtClean="0"/>
              <a:t> </a:t>
            </a:r>
            <a:r>
              <a:rPr lang="en-US" b="1" dirty="0" err="1" smtClean="0"/>
              <a:t>Panitera</a:t>
            </a:r>
            <a:r>
              <a:rPr lang="en-US" b="1" dirty="0" smtClean="0"/>
              <a:t> 	 </a:t>
            </a:r>
            <a:r>
              <a:rPr lang="en-US" b="1" dirty="0" err="1" smtClean="0"/>
              <a:t>pda</a:t>
            </a:r>
            <a:r>
              <a:rPr lang="en-US" b="1" dirty="0" smtClean="0"/>
              <a:t> </a:t>
            </a:r>
            <a:r>
              <a:rPr lang="en-US" b="1" dirty="0" err="1" smtClean="0"/>
              <a:t>tgl</a:t>
            </a:r>
            <a:r>
              <a:rPr lang="en-US" b="1" dirty="0" smtClean="0"/>
              <a:t> </a:t>
            </a:r>
            <a:r>
              <a:rPr lang="en-US" b="1" dirty="0" err="1" smtClean="0"/>
              <a:t>permohonan</a:t>
            </a:r>
            <a:r>
              <a:rPr lang="en-US" b="1" dirty="0" smtClean="0"/>
              <a:t> </a:t>
            </a:r>
            <a:r>
              <a:rPr lang="en-US" b="1" dirty="0" err="1" smtClean="0"/>
              <a:t>diajukan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paling 	 </a:t>
            </a:r>
            <a:r>
              <a:rPr lang="en-US" b="1" dirty="0" err="1" smtClean="0"/>
              <a:t>lambat</a:t>
            </a:r>
            <a:r>
              <a:rPr lang="en-US" b="1" dirty="0" smtClean="0"/>
              <a:t> 3 </a:t>
            </a:r>
            <a:r>
              <a:rPr lang="en-US" b="1" dirty="0" err="1" smtClean="0"/>
              <a:t>hari</a:t>
            </a:r>
            <a:r>
              <a:rPr lang="en-US" b="1" dirty="0" smtClean="0"/>
              <a:t> </a:t>
            </a:r>
            <a:r>
              <a:rPr lang="en-US" b="1" dirty="0" err="1" smtClean="0"/>
              <a:t>ditetapkan</a:t>
            </a:r>
            <a:r>
              <a:rPr lang="en-US" b="1" dirty="0" smtClean="0"/>
              <a:t> </a:t>
            </a:r>
            <a:r>
              <a:rPr lang="en-US" b="1" dirty="0" err="1" smtClean="0"/>
              <a:t>hari</a:t>
            </a:r>
            <a:r>
              <a:rPr lang="en-US" b="1" dirty="0" smtClean="0"/>
              <a:t> </a:t>
            </a:r>
            <a:r>
              <a:rPr lang="en-US" b="1" dirty="0" err="1" smtClean="0"/>
              <a:t>sejak</a:t>
            </a:r>
            <a:r>
              <a:rPr lang="en-US" b="1" dirty="0" smtClean="0"/>
              <a:t> </a:t>
            </a:r>
            <a:r>
              <a:rPr lang="en-US" b="1" dirty="0" err="1" smtClean="0"/>
              <a:t>tgl</a:t>
            </a:r>
            <a:r>
              <a:rPr lang="en-US" b="1" dirty="0" smtClean="0"/>
              <a:t> 	 </a:t>
            </a:r>
            <a:r>
              <a:rPr lang="en-US" b="1" dirty="0" err="1" smtClean="0"/>
              <a:t>permohonan</a:t>
            </a:r>
            <a:r>
              <a:rPr lang="en-US" b="1" dirty="0" smtClean="0"/>
              <a:t> </a:t>
            </a:r>
            <a:r>
              <a:rPr lang="en-US" b="1" dirty="0" err="1" smtClean="0"/>
              <a:t>didaftarkan</a:t>
            </a:r>
            <a:r>
              <a:rPr lang="en-US" b="1" dirty="0" smtClean="0"/>
              <a:t>;</a:t>
            </a:r>
            <a:endParaRPr lang="id-ID" b="1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b="1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b="1" dirty="0" smtClean="0"/>
              <a:t>	d. </a:t>
            </a:r>
            <a:r>
              <a:rPr lang="en-US" b="1" dirty="0" err="1" smtClean="0"/>
              <a:t>Pengadilan</a:t>
            </a:r>
            <a:r>
              <a:rPr lang="en-US" b="1" dirty="0" smtClean="0"/>
              <a:t> </a:t>
            </a:r>
            <a:r>
              <a:rPr lang="en-US" b="1" dirty="0" err="1" smtClean="0"/>
              <a:t>dpt</a:t>
            </a:r>
            <a:r>
              <a:rPr lang="en-US" b="1" dirty="0" smtClean="0"/>
              <a:t> </a:t>
            </a:r>
            <a:r>
              <a:rPr lang="en-US" b="1" dirty="0" err="1" smtClean="0"/>
              <a:t>memanggil</a:t>
            </a:r>
            <a:r>
              <a:rPr lang="en-US" b="1" dirty="0" smtClean="0"/>
              <a:t> </a:t>
            </a:r>
            <a:r>
              <a:rPr lang="en-US" b="1" dirty="0" err="1" smtClean="0"/>
              <a:t>debitur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	 </a:t>
            </a:r>
            <a:r>
              <a:rPr lang="en-US" b="1" dirty="0" err="1" smtClean="0"/>
              <a:t>kreditur</a:t>
            </a:r>
            <a:r>
              <a:rPr lang="en-US" b="1" dirty="0" smtClean="0"/>
              <a:t> </a:t>
            </a:r>
            <a:r>
              <a:rPr lang="en-US" b="1" dirty="0" err="1" smtClean="0"/>
              <a:t>jika</a:t>
            </a:r>
            <a:r>
              <a:rPr lang="en-US" b="1" dirty="0" smtClean="0"/>
              <a:t> </a:t>
            </a:r>
            <a:r>
              <a:rPr lang="en-US" b="1" dirty="0" err="1" smtClean="0"/>
              <a:t>masih</a:t>
            </a:r>
            <a:r>
              <a:rPr lang="en-US" b="1" dirty="0" smtClean="0"/>
              <a:t> </a:t>
            </a:r>
            <a:r>
              <a:rPr lang="en-US" b="1" dirty="0" err="1" smtClean="0"/>
              <a:t>terdapat</a:t>
            </a:r>
            <a:r>
              <a:rPr lang="en-US" b="1" dirty="0" smtClean="0"/>
              <a:t> </a:t>
            </a:r>
            <a:r>
              <a:rPr lang="en-US" b="1" dirty="0" err="1" smtClean="0"/>
              <a:t>keraguan</a:t>
            </a:r>
            <a:r>
              <a:rPr lang="en-US" b="1" dirty="0" smtClean="0"/>
              <a:t> </a:t>
            </a:r>
            <a:r>
              <a:rPr lang="en-US" b="1" dirty="0" err="1" smtClean="0"/>
              <a:t>ttg</a:t>
            </a:r>
            <a:r>
              <a:rPr lang="en-US" b="1" dirty="0" smtClean="0"/>
              <a:t> 	 data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en-US" b="1" dirty="0" err="1" smtClean="0"/>
              <a:t>diajukan</a:t>
            </a:r>
            <a:r>
              <a:rPr lang="en-US" b="1" dirty="0" smtClean="0"/>
              <a:t>;</a:t>
            </a:r>
            <a:endParaRPr lang="id-ID" b="1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b="1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b="1" dirty="0" smtClean="0"/>
              <a:t>	e. </a:t>
            </a:r>
            <a:r>
              <a:rPr lang="en-US" b="1" dirty="0" err="1" smtClean="0"/>
              <a:t>Permohonan</a:t>
            </a:r>
            <a:r>
              <a:rPr lang="en-US" b="1" dirty="0" smtClean="0"/>
              <a:t> </a:t>
            </a:r>
            <a:r>
              <a:rPr lang="en-US" b="1" dirty="0" err="1" smtClean="0"/>
              <a:t>pernyataan</a:t>
            </a:r>
            <a:r>
              <a:rPr lang="en-US" b="1" dirty="0" smtClean="0"/>
              <a:t> </a:t>
            </a:r>
            <a:r>
              <a:rPr lang="en-US" b="1" dirty="0" err="1" smtClean="0"/>
              <a:t>pailit</a:t>
            </a:r>
            <a:r>
              <a:rPr lang="en-US" b="1" dirty="0" smtClean="0"/>
              <a:t> </a:t>
            </a:r>
            <a:r>
              <a:rPr lang="en-US" b="1" dirty="0" err="1" smtClean="0"/>
              <a:t>harus</a:t>
            </a:r>
            <a:r>
              <a:rPr lang="en-US" b="1" dirty="0" smtClean="0"/>
              <a:t> 	 	 </a:t>
            </a:r>
            <a:r>
              <a:rPr lang="en-US" b="1" dirty="0" err="1" smtClean="0"/>
              <a:t>diputuskan</a:t>
            </a:r>
            <a:r>
              <a:rPr lang="en-US" b="1" dirty="0" smtClean="0"/>
              <a:t> </a:t>
            </a:r>
            <a:r>
              <a:rPr lang="en-US" b="1" dirty="0" err="1" smtClean="0"/>
              <a:t>dlm</a:t>
            </a:r>
            <a:r>
              <a:rPr lang="en-US" b="1" dirty="0" smtClean="0"/>
              <a:t> </a:t>
            </a:r>
            <a:r>
              <a:rPr lang="en-US" b="1" dirty="0" err="1" smtClean="0"/>
              <a:t>jangka</a:t>
            </a:r>
            <a:r>
              <a:rPr lang="en-US" b="1" dirty="0" smtClean="0"/>
              <a:t> </a:t>
            </a:r>
            <a:r>
              <a:rPr lang="en-US" b="1" dirty="0" err="1" smtClean="0"/>
              <a:t>waktu</a:t>
            </a:r>
            <a:r>
              <a:rPr lang="en-US" b="1" dirty="0" smtClean="0"/>
              <a:t> 60 </a:t>
            </a:r>
            <a:r>
              <a:rPr lang="en-US" b="1" dirty="0" err="1" smtClean="0"/>
              <a:t>hari</a:t>
            </a:r>
            <a:r>
              <a:rPr lang="en-US" b="1" dirty="0" smtClean="0"/>
              <a:t> 	 	 </a:t>
            </a:r>
            <a:r>
              <a:rPr lang="en-US" b="1" dirty="0" err="1" smtClean="0"/>
              <a:t>sejak</a:t>
            </a:r>
            <a:r>
              <a:rPr lang="en-US" b="1" dirty="0" smtClean="0"/>
              <a:t> </a:t>
            </a:r>
            <a:r>
              <a:rPr lang="en-US" b="1" dirty="0" err="1" smtClean="0"/>
              <a:t>tgl</a:t>
            </a:r>
            <a:r>
              <a:rPr lang="en-US" b="1" dirty="0" smtClean="0"/>
              <a:t> </a:t>
            </a:r>
            <a:r>
              <a:rPr lang="en-US" b="1" dirty="0" err="1" smtClean="0"/>
              <a:t>permohonan</a:t>
            </a:r>
            <a:r>
              <a:rPr lang="en-US" b="1" dirty="0" smtClean="0"/>
              <a:t> </a:t>
            </a:r>
            <a:r>
              <a:rPr lang="en-US" b="1" dirty="0" err="1" smtClean="0"/>
              <a:t>didaftarkan</a:t>
            </a:r>
            <a:r>
              <a:rPr lang="en-US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4876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9144000" cy="6597650"/>
          </a:xfrm>
        </p:spPr>
        <p:txBody>
          <a:bodyPr/>
          <a:lstStyle/>
          <a:p>
            <a:pPr marL="609600" indent="-609600" eaLnBrk="1" hangingPunct="1"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smtClean="0"/>
              <a:t> </a:t>
            </a:r>
            <a:r>
              <a:rPr lang="en-US" b="1" u="sng" smtClean="0"/>
              <a:t>Bidang HKI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b="1" smtClean="0"/>
              <a:t>UU HKI  mengatur yg sama ttg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b="1" smtClean="0"/>
              <a:t>prosedurpenyelesaian perkara pelanggaran di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b="1" smtClean="0"/>
              <a:t>bidang HKI, sebagai berikut:</a:t>
            </a:r>
          </a:p>
          <a:p>
            <a:pPr marL="609600" indent="-609600" eaLnBrk="1" hangingPunct="1">
              <a:buFontTx/>
              <a:buAutoNum type="alphaLcPeriod"/>
              <a:defRPr/>
            </a:pPr>
            <a:r>
              <a:rPr lang="en-US" b="1" u="sng" smtClean="0"/>
              <a:t>Pengajuan gugatan</a:t>
            </a:r>
            <a:r>
              <a:rPr lang="en-US" b="1" smtClean="0"/>
              <a:t>: pembatalan, 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US" b="1" smtClean="0"/>
              <a:t>	penolakan, penghapusan dan pelanggaran HKI  di Pengadilan Niaga yg wilayah hukumnya adl domisili tergugat;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b="1" smtClean="0"/>
              <a:t>b. 	Panitera mendaftarkan gugatan pada tanggal gugatan diajukan dan paling lambat 2 hari diserahkan kpd Ketua PN dan dlm waktu 3 hari ditetapkan hari sidang;</a:t>
            </a:r>
          </a:p>
        </p:txBody>
      </p:sp>
    </p:spTree>
    <p:extLst>
      <p:ext uri="{BB962C8B-B14F-4D97-AF65-F5344CB8AC3E}">
        <p14:creationId xmlns:p14="http://schemas.microsoft.com/office/powerpoint/2010/main" val="283919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9144000" cy="5373688"/>
          </a:xfrm>
        </p:spPr>
        <p:txBody>
          <a:bodyPr/>
          <a:lstStyle/>
          <a:p>
            <a:pPr marL="609600" indent="-609600" eaLnBrk="1" hangingPunct="1">
              <a:buFontTx/>
              <a:buAutoNum type="alphaLcPeriod" startAt="3"/>
              <a:defRPr/>
            </a:pPr>
            <a:r>
              <a:rPr lang="en-US" b="1" u="sng" dirty="0" err="1" smtClean="0"/>
              <a:t>Pemeriksaan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Perkara</a:t>
            </a:r>
            <a:r>
              <a:rPr lang="en-US" b="1" dirty="0" smtClean="0"/>
              <a:t>: </a:t>
            </a:r>
            <a:r>
              <a:rPr lang="en-US" b="1" dirty="0" err="1" smtClean="0"/>
              <a:t>dilakukan</a:t>
            </a:r>
            <a:r>
              <a:rPr lang="en-US" b="1" dirty="0" smtClean="0"/>
              <a:t> </a:t>
            </a:r>
            <a:r>
              <a:rPr lang="en-US" b="1" dirty="0" err="1" smtClean="0"/>
              <a:t>dlm</a:t>
            </a:r>
            <a:r>
              <a:rPr lang="en-US" b="1" dirty="0" smtClean="0"/>
              <a:t> </a:t>
            </a:r>
            <a:r>
              <a:rPr lang="en-US" b="1" dirty="0" err="1" smtClean="0"/>
              <a:t>waktu</a:t>
            </a:r>
            <a:r>
              <a:rPr lang="en-US" b="1" dirty="0" smtClean="0"/>
              <a:t> 60 </a:t>
            </a:r>
            <a:r>
              <a:rPr lang="en-US" b="1" dirty="0" err="1" smtClean="0"/>
              <a:t>hari</a:t>
            </a:r>
            <a:r>
              <a:rPr lang="en-US" b="1" dirty="0" smtClean="0"/>
              <a:t> </a:t>
            </a:r>
            <a:r>
              <a:rPr lang="en-US" b="1" dirty="0" err="1" smtClean="0"/>
              <a:t>setelah</a:t>
            </a:r>
            <a:r>
              <a:rPr lang="en-US" b="1" dirty="0" smtClean="0"/>
              <a:t> </a:t>
            </a:r>
            <a:r>
              <a:rPr lang="en-US" b="1" dirty="0" err="1" smtClean="0"/>
              <a:t>tgl</a:t>
            </a:r>
            <a:r>
              <a:rPr lang="en-US" b="1" dirty="0" smtClean="0"/>
              <a:t> </a:t>
            </a:r>
            <a:r>
              <a:rPr lang="en-US" b="1" dirty="0" err="1" smtClean="0"/>
              <a:t>pendaftaran</a:t>
            </a:r>
            <a:r>
              <a:rPr lang="en-US" b="1" dirty="0" smtClean="0"/>
              <a:t>,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en-US" b="1" dirty="0" err="1" smtClean="0"/>
              <a:t>didahului</a:t>
            </a:r>
            <a:r>
              <a:rPr lang="en-US" b="1" dirty="0" smtClean="0"/>
              <a:t> </a:t>
            </a:r>
            <a:r>
              <a:rPr lang="en-US" b="1" dirty="0" err="1" smtClean="0"/>
              <a:t>dgn</a:t>
            </a:r>
            <a:r>
              <a:rPr lang="en-US" b="1" dirty="0" smtClean="0"/>
              <a:t> </a:t>
            </a:r>
            <a:r>
              <a:rPr lang="en-US" b="1" dirty="0" err="1" smtClean="0"/>
              <a:t>pemanggilan</a:t>
            </a:r>
            <a:r>
              <a:rPr lang="en-US" b="1" dirty="0" smtClean="0"/>
              <a:t> </a:t>
            </a:r>
            <a:r>
              <a:rPr lang="en-US" b="1" dirty="0" err="1" smtClean="0"/>
              <a:t>para</a:t>
            </a:r>
            <a:r>
              <a:rPr lang="en-US" b="1" dirty="0" smtClean="0"/>
              <a:t> </a:t>
            </a:r>
            <a:r>
              <a:rPr lang="en-US" b="1" dirty="0" err="1" smtClean="0"/>
              <a:t>pihak</a:t>
            </a:r>
            <a:r>
              <a:rPr lang="en-US" b="1" dirty="0" smtClean="0"/>
              <a:t> paling </a:t>
            </a:r>
            <a:r>
              <a:rPr lang="en-US" b="1" dirty="0" err="1" smtClean="0"/>
              <a:t>lambat</a:t>
            </a:r>
            <a:r>
              <a:rPr lang="en-US" b="1" dirty="0" smtClean="0"/>
              <a:t> 7 </a:t>
            </a:r>
            <a:r>
              <a:rPr lang="en-US" b="1" dirty="0" err="1" smtClean="0"/>
              <a:t>hari</a:t>
            </a:r>
            <a:r>
              <a:rPr lang="en-US" b="1" dirty="0" smtClean="0"/>
              <a:t> </a:t>
            </a:r>
            <a:r>
              <a:rPr lang="en-US" b="1" dirty="0" err="1" smtClean="0"/>
              <a:t>setelah</a:t>
            </a:r>
            <a:r>
              <a:rPr lang="en-US" b="1" dirty="0" smtClean="0"/>
              <a:t> </a:t>
            </a:r>
            <a:r>
              <a:rPr lang="en-US" b="1" dirty="0" err="1" smtClean="0"/>
              <a:t>tgl</a:t>
            </a:r>
            <a:r>
              <a:rPr lang="en-US" b="1" dirty="0" smtClean="0"/>
              <a:t> </a:t>
            </a:r>
            <a:r>
              <a:rPr lang="en-US" b="1" dirty="0" err="1" smtClean="0"/>
              <a:t>pendaftaran</a:t>
            </a:r>
            <a:r>
              <a:rPr lang="en-US" b="1" dirty="0" smtClean="0"/>
              <a:t>;</a:t>
            </a:r>
            <a:endParaRPr lang="id-ID" b="1" dirty="0" smtClean="0"/>
          </a:p>
          <a:p>
            <a:pPr marL="609600" indent="-609600" eaLnBrk="1" hangingPunct="1">
              <a:buFontTx/>
              <a:buAutoNum type="alphaLcPeriod" startAt="3"/>
              <a:defRPr/>
            </a:pPr>
            <a:endParaRPr lang="en-US" b="1" dirty="0" smtClean="0"/>
          </a:p>
          <a:p>
            <a:pPr marL="609600" indent="-609600" eaLnBrk="1" hangingPunct="1">
              <a:buFontTx/>
              <a:buAutoNum type="alphaLcPeriod" startAt="3"/>
              <a:defRPr/>
            </a:pPr>
            <a:r>
              <a:rPr lang="en-US" b="1" u="sng" dirty="0" err="1" smtClean="0"/>
              <a:t>Penetapan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putusan</a:t>
            </a:r>
            <a:r>
              <a:rPr lang="en-US" b="1" dirty="0" smtClean="0"/>
              <a:t>: </a:t>
            </a:r>
            <a:r>
              <a:rPr lang="en-US" b="1" dirty="0" err="1" smtClean="0"/>
              <a:t>putusan</a:t>
            </a:r>
            <a:r>
              <a:rPr lang="en-US" b="1" dirty="0" smtClean="0"/>
              <a:t>  </a:t>
            </a:r>
            <a:r>
              <a:rPr lang="en-US" b="1" dirty="0" err="1" smtClean="0"/>
              <a:t>atas</a:t>
            </a:r>
            <a:r>
              <a:rPr lang="en-US" b="1" dirty="0" smtClean="0"/>
              <a:t> </a:t>
            </a:r>
            <a:r>
              <a:rPr lang="en-US" b="1" dirty="0" err="1" smtClean="0"/>
              <a:t>gugatan</a:t>
            </a:r>
            <a:r>
              <a:rPr lang="en-US" b="1" dirty="0" smtClean="0"/>
              <a:t> </a:t>
            </a:r>
            <a:r>
              <a:rPr lang="en-US" b="1" dirty="0" err="1" smtClean="0"/>
              <a:t>hrs</a:t>
            </a:r>
            <a:r>
              <a:rPr lang="en-US" b="1" dirty="0" smtClean="0"/>
              <a:t> </a:t>
            </a:r>
            <a:r>
              <a:rPr lang="en-US" b="1" dirty="0" err="1" smtClean="0"/>
              <a:t>diucapkan</a:t>
            </a:r>
            <a:r>
              <a:rPr lang="en-US" b="1" dirty="0" smtClean="0"/>
              <a:t> paling lama 90 </a:t>
            </a:r>
            <a:r>
              <a:rPr lang="en-US" b="1" dirty="0" err="1" smtClean="0"/>
              <a:t>hari</a:t>
            </a:r>
            <a:r>
              <a:rPr lang="en-US" b="1" dirty="0" smtClean="0"/>
              <a:t> </a:t>
            </a:r>
            <a:r>
              <a:rPr lang="en-US" b="1" dirty="0" err="1" smtClean="0"/>
              <a:t>sejak</a:t>
            </a:r>
            <a:r>
              <a:rPr lang="en-US" b="1" dirty="0" smtClean="0"/>
              <a:t> </a:t>
            </a:r>
            <a:r>
              <a:rPr lang="en-US" b="1" dirty="0" err="1" smtClean="0"/>
              <a:t>tgl</a:t>
            </a:r>
            <a:r>
              <a:rPr lang="en-US" b="1" dirty="0" smtClean="0"/>
              <a:t> </a:t>
            </a:r>
            <a:r>
              <a:rPr lang="en-US" b="1" dirty="0" err="1" smtClean="0"/>
              <a:t>pendaftaran</a:t>
            </a:r>
            <a:r>
              <a:rPr lang="en-US" b="1" dirty="0" smtClean="0"/>
              <a:t> 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dpt</a:t>
            </a:r>
            <a:r>
              <a:rPr lang="en-US" b="1" dirty="0" smtClean="0"/>
              <a:t> </a:t>
            </a:r>
            <a:r>
              <a:rPr lang="en-US" b="1" dirty="0" err="1" smtClean="0"/>
              <a:t>diperpanjang</a:t>
            </a:r>
            <a:r>
              <a:rPr lang="en-US" b="1" dirty="0" smtClean="0"/>
              <a:t> </a:t>
            </a:r>
            <a:r>
              <a:rPr lang="en-US" b="1" dirty="0" err="1" smtClean="0"/>
              <a:t>selama</a:t>
            </a:r>
            <a:r>
              <a:rPr lang="en-US" b="1" dirty="0" smtClean="0"/>
              <a:t> 30 </a:t>
            </a:r>
            <a:r>
              <a:rPr lang="en-US" b="1" dirty="0" err="1" smtClean="0"/>
              <a:t>hari</a:t>
            </a:r>
            <a:r>
              <a:rPr lang="en-US" b="1" dirty="0" smtClean="0"/>
              <a:t> </a:t>
            </a:r>
            <a:r>
              <a:rPr lang="en-US" b="1" dirty="0" err="1" smtClean="0"/>
              <a:t>atas</a:t>
            </a:r>
            <a:r>
              <a:rPr lang="en-US" b="1" dirty="0" smtClean="0"/>
              <a:t> </a:t>
            </a:r>
            <a:r>
              <a:rPr lang="en-US" b="1" dirty="0" err="1" smtClean="0"/>
              <a:t>persetujuan</a:t>
            </a:r>
            <a:r>
              <a:rPr lang="en-US" b="1" dirty="0" smtClean="0"/>
              <a:t> </a:t>
            </a:r>
            <a:r>
              <a:rPr lang="en-US" b="1" dirty="0" err="1" smtClean="0"/>
              <a:t>Ketua</a:t>
            </a:r>
            <a:r>
              <a:rPr lang="en-US" b="1" dirty="0" smtClean="0"/>
              <a:t> MA. </a:t>
            </a:r>
            <a:r>
              <a:rPr lang="en-US" b="1" dirty="0" err="1" smtClean="0"/>
              <a:t>Putusan</a:t>
            </a:r>
            <a:r>
              <a:rPr lang="en-US" b="1" dirty="0" smtClean="0"/>
              <a:t> </a:t>
            </a:r>
            <a:r>
              <a:rPr lang="en-US" b="1" dirty="0" err="1" smtClean="0"/>
              <a:t>harus</a:t>
            </a:r>
            <a:r>
              <a:rPr lang="en-US" b="1" dirty="0" smtClean="0"/>
              <a:t> </a:t>
            </a:r>
            <a:r>
              <a:rPr lang="en-US" b="1" dirty="0" err="1" smtClean="0"/>
              <a:t>diucapkan</a:t>
            </a:r>
            <a:r>
              <a:rPr lang="en-US" b="1" dirty="0" smtClean="0"/>
              <a:t> </a:t>
            </a:r>
            <a:r>
              <a:rPr lang="en-US" b="1" dirty="0" err="1" smtClean="0"/>
              <a:t>dlm</a:t>
            </a:r>
            <a:r>
              <a:rPr lang="en-US" b="1" dirty="0" smtClean="0"/>
              <a:t> </a:t>
            </a:r>
            <a:r>
              <a:rPr lang="en-US" b="1" dirty="0" err="1" smtClean="0"/>
              <a:t>sidang</a:t>
            </a:r>
            <a:r>
              <a:rPr lang="en-US" b="1" dirty="0" smtClean="0"/>
              <a:t>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en-US" b="1" dirty="0" err="1" smtClean="0"/>
              <a:t>terbuka</a:t>
            </a:r>
            <a:r>
              <a:rPr lang="en-US" b="1" dirty="0" smtClean="0"/>
              <a:t> </a:t>
            </a:r>
            <a:r>
              <a:rPr lang="en-US" b="1" dirty="0" err="1" smtClean="0"/>
              <a:t>unt</a:t>
            </a:r>
            <a:r>
              <a:rPr lang="en-US" b="1" dirty="0" smtClean="0"/>
              <a:t> </a:t>
            </a:r>
            <a:r>
              <a:rPr lang="en-US" b="1" dirty="0" err="1" smtClean="0"/>
              <a:t>umum</a:t>
            </a:r>
            <a:r>
              <a:rPr lang="en-US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5336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597</TotalTime>
  <Words>628</Words>
  <Application>Microsoft Office PowerPoint</Application>
  <PresentationFormat>On-screen Show (4:3)</PresentationFormat>
  <Paragraphs>155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Aharoni</vt:lpstr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BENTUK PERJANJIAN ARBITRASE</vt:lpstr>
      <vt:lpstr>KEUNTUNGAN DAN KELEMAHAN AKTA KOMPROMITENDO</vt:lpstr>
      <vt:lpstr>KEUNTUNGAN DAN KELEMAHAN AKTA KOMPROMIS</vt:lpstr>
      <vt:lpstr>ISI AKTA KOMPROMIS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ASUS</cp:lastModifiedBy>
  <cp:revision>53</cp:revision>
  <dcterms:created xsi:type="dcterms:W3CDTF">2017-05-07T22:49:56Z</dcterms:created>
  <dcterms:modified xsi:type="dcterms:W3CDTF">2020-09-08T09:56:29Z</dcterms:modified>
</cp:coreProperties>
</file>