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56" r:id="rId5"/>
    <p:sldId id="258" r:id="rId6"/>
    <p:sldId id="279" r:id="rId7"/>
    <p:sldId id="270" r:id="rId8"/>
    <p:sldId id="271" r:id="rId9"/>
    <p:sldId id="272" r:id="rId10"/>
    <p:sldId id="273" r:id="rId11"/>
    <p:sldId id="274" r:id="rId12"/>
    <p:sldId id="275" r:id="rId13"/>
    <p:sldId id="276" r:id="rId14"/>
    <p:sldId id="277" r:id="rId15"/>
    <p:sldId id="27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91" autoAdjust="0"/>
  </p:normalViewPr>
  <p:slideViewPr>
    <p:cSldViewPr snapToGrid="0" showGuides="1">
      <p:cViewPr varScale="1">
        <p:scale>
          <a:sx n="60" d="100"/>
          <a:sy n="60" d="100"/>
        </p:scale>
        <p:origin x="840" y="48"/>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3/19/2025</a:t>
            </a:fld>
            <a:endParaRPr lang="en-US" dirty="0"/>
          </a:p>
        </p:txBody>
      </p:sp>
      <p:sp>
        <p:nvSpPr>
          <p:cNvPr id="4" name="Footer Placeholder 3">
            <a:extLst>
              <a:ext uri="{FF2B5EF4-FFF2-40B4-BE49-F238E27FC236}">
                <a16:creationId xmlns:a16="http://schemas.microsoft.com/office/drawing/2014/main" xmlns=""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3/19/2025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xmlns=""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xmlns="" id="{D846C517-01CF-4924-81A5-DAD4CE0BFA6C}"/>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xmlns="" id="{6691BBC0-FAFE-4A57-9925-6182B74C4CB1}"/>
              </a:ext>
              <a:ext uri="{C183D7F6-B498-43B3-948B-1728B52AA6E4}">
                <adec:decorative xmlns:adec="http://schemas.microsoft.com/office/drawing/2017/decorative" xmlns=""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xmlns=""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xmlns="" id="{D846C517-01CF-4924-81A5-DAD4CE0BFA6C}"/>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xmlns=""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xmlns=""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xmlns=""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xmlns=""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xmlns=""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xmlns=""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xmlns="" id="{540A1271-E1E7-40AB-9552-9B4249544008}"/>
              </a:ext>
              <a:ext uri="{C183D7F6-B498-43B3-948B-1728B52AA6E4}">
                <adec:decorative xmlns:adec="http://schemas.microsoft.com/office/drawing/2017/decorative" xmlns=""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xmlns=""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xmlns="" id="{D846C517-01CF-4924-81A5-DAD4CE0BFA6C}"/>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xmlns="" id="{6691BBC0-FAFE-4A57-9925-6182B74C4CB1}"/>
              </a:ext>
              <a:ext uri="{C183D7F6-B498-43B3-948B-1728B52AA6E4}">
                <adec:decorative xmlns:adec="http://schemas.microsoft.com/office/drawing/2017/decorative" xmlns=""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xmlns=""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smtClean="0"/>
              <a:t>Click to edit Master subtitle style</a:t>
            </a:r>
            <a:endParaRPr lang="en-US" noProof="0"/>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xmlns=""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xmlns=""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xmlns=""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Content Placeholder 2">
            <a:extLst>
              <a:ext uri="{FF2B5EF4-FFF2-40B4-BE49-F238E27FC236}">
                <a16:creationId xmlns:a16="http://schemas.microsoft.com/office/drawing/2014/main" xmlns=""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xmlns=""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xmlns=""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Text Placeholder 2">
            <a:extLst>
              <a:ext uri="{FF2B5EF4-FFF2-40B4-BE49-F238E27FC236}">
                <a16:creationId xmlns:a16="http://schemas.microsoft.com/office/drawing/2014/main" xmlns=""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xmlns=""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xmlns=""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xmlns=""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xmlns=""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xmlns=""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xmlns=""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xmlns=""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xmlns=""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xmlns=""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adec="http://schemas.microsoft.com/office/drawing/2017/decorative" xmlns=""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FF2B3756-19E0-4B2F-B1D5-7664E0B38BE1}"/>
              </a:ext>
            </a:extLst>
          </p:cNvPr>
          <p:cNvSpPr>
            <a:spLocks noGrp="1"/>
          </p:cNvSpPr>
          <p:nvPr>
            <p:ph type="title"/>
          </p:nvPr>
        </p:nvSpPr>
        <p:spPr/>
        <p:txBody>
          <a:bodyPr/>
          <a:lstStyle>
            <a:lvl1pPr algn="ct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adec="http://schemas.microsoft.com/office/drawing/2017/decorative" xmlns=""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xmlns=""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xmlns=""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xmlns=""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xmlns=""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xmlns=""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xmlns=""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xmlns=""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xmlns=""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xmlns=""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xmlns=""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xmlns=""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xmlns=""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xmlns=""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xmlns=""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6" name="Picture Placeholder 12">
            <a:extLst>
              <a:ext uri="{FF2B5EF4-FFF2-40B4-BE49-F238E27FC236}">
                <a16:creationId xmlns:a16="http://schemas.microsoft.com/office/drawing/2014/main" xmlns=""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7" name="Picture Placeholder 9">
            <a:extLst>
              <a:ext uri="{FF2B5EF4-FFF2-40B4-BE49-F238E27FC236}">
                <a16:creationId xmlns:a16="http://schemas.microsoft.com/office/drawing/2014/main" xmlns=""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E88C711-3D16-496B-BF96-001A0C0A3AAF}"/>
              </a:ext>
              <a:ext uri="{C183D7F6-B498-43B3-948B-1728B52AA6E4}">
                <adec:decorative xmlns:adec="http://schemas.microsoft.com/office/drawing/2017/decorative" xmlns=""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xmlns=""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xmlns=""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xmlns=""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xmlns=""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adec="http://schemas.microsoft.com/office/drawing/2017/decorative" xmlns=""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xmlns=""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xmlns=""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xmlns=""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xmlns=""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xmlns=""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xmlns=""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adec="http://schemas.microsoft.com/office/drawing/2017/decorative" xmlns=""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xmlns=""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adec="http://schemas.microsoft.com/office/drawing/2017/decorative" xmlns=""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xmlns=""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xmlns=""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adec="http://schemas.microsoft.com/office/drawing/2017/decorative" xmlns=""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xmlns=""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83C23D1-BE9A-4E52-9BEF-D55C4CB7574F}"/>
              </a:ext>
              <a:ext uri="{C183D7F6-B498-43B3-948B-1728B52AA6E4}">
                <adec:decorative xmlns:adec="http://schemas.microsoft.com/office/drawing/2017/decorative" xmlns=""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adec="http://schemas.microsoft.com/office/drawing/2017/decorative" xmlns=""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xmlns=""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xmlns=""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xmlns="" id="{6668B9DC-C6AF-45D4-BBA3-A5EF781EAB7F}"/>
              </a:ext>
              <a:ext uri="{C183D7F6-B498-43B3-948B-1728B52AA6E4}">
                <adec:decorative xmlns:adec="http://schemas.microsoft.com/office/drawing/2017/decorative" xmlns=""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xmlns=""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smtClean="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xmlns=""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xmlns=""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5857963-8D3D-4F24-B535-54652EE095F0}"/>
              </a:ext>
            </a:extLst>
          </p:cNvPr>
          <p:cNvSpPr>
            <a:spLocks noGrp="1"/>
          </p:cNvSpPr>
          <p:nvPr>
            <p:ph type="title"/>
          </p:nvPr>
        </p:nvSpPr>
        <p:spPr/>
        <p:txBody>
          <a:bodyPr/>
          <a:lstStyle/>
          <a:p>
            <a:r>
              <a:rPr lang="en-US"/>
              <a:t>The Economics of Scarcity: Understanding Needs and Means of Satisfaction</a:t>
            </a:r>
            <a:endParaRPr lang="ru-RU" dirty="0"/>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10</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4" name="Content Placeholder 3"/>
          <p:cNvSpPr>
            <a:spLocks noGrp="1"/>
          </p:cNvSpPr>
          <p:nvPr>
            <p:ph idx="1"/>
          </p:nvPr>
        </p:nvSpPr>
        <p:spPr/>
        <p:txBody>
          <a:bodyPr>
            <a:normAutofit fontScale="92500" lnSpcReduction="20000"/>
          </a:bodyPr>
          <a:lstStyle/>
          <a:p>
            <a:r>
              <a:rPr lang="en-US"/>
              <a:t>Real-world examples of scarcity </a:t>
            </a:r>
            <a:r>
              <a:rPr lang="en-US"/>
              <a:t>impacting </a:t>
            </a:r>
            <a:r>
              <a:rPr lang="en-US" smtClean="0"/>
              <a:t>economies</a:t>
            </a:r>
          </a:p>
          <a:p>
            <a:r>
              <a:rPr lang="en-US" smtClean="0"/>
              <a:t> </a:t>
            </a:r>
            <a:r>
              <a:rPr lang="en-US"/>
              <a:t>Various global issues, such as the water crisis in California or food scarcity in parts of Sub-Saharan Africa, highlight the real impact of scarcity on economic stability and social wellbeing</a:t>
            </a:r>
            <a:r>
              <a:rPr lang="en-US"/>
              <a:t>. </a:t>
            </a:r>
            <a:endParaRPr lang="en-US" smtClean="0"/>
          </a:p>
          <a:p>
            <a:r>
              <a:rPr lang="en-US" smtClean="0"/>
              <a:t>Analysis </a:t>
            </a:r>
            <a:r>
              <a:rPr lang="en-US"/>
              <a:t>of different countries’ approaches to </a:t>
            </a:r>
            <a:r>
              <a:rPr lang="en-US"/>
              <a:t>scarcity </a:t>
            </a:r>
            <a:endParaRPr lang="en-US" smtClean="0"/>
          </a:p>
          <a:p>
            <a:r>
              <a:rPr lang="en-US" smtClean="0"/>
              <a:t>Different </a:t>
            </a:r>
            <a:r>
              <a:rPr lang="en-US"/>
              <a:t>countries adopt varying strategies to manage scarcity, from technological innovations in agriculture in the Netherlands to international cooperation on water resources in Central Asia</a:t>
            </a:r>
            <a:r>
              <a:rPr lang="en-US"/>
              <a:t>. </a:t>
            </a:r>
            <a:endParaRPr lang="en-US" smtClean="0"/>
          </a:p>
          <a:p>
            <a:r>
              <a:rPr lang="en-US" smtClean="0"/>
              <a:t>Lessons </a:t>
            </a:r>
            <a:r>
              <a:rPr lang="en-US"/>
              <a:t>learned from case </a:t>
            </a:r>
            <a:r>
              <a:rPr lang="en-US"/>
              <a:t>studies </a:t>
            </a:r>
            <a:endParaRPr lang="en-US" smtClean="0"/>
          </a:p>
          <a:p>
            <a:r>
              <a:rPr lang="en-US" smtClean="0"/>
              <a:t>Case </a:t>
            </a:r>
            <a:r>
              <a:rPr lang="en-US"/>
              <a:t>studies underscore the necessity for adaptive strategies in resource management and the importance of addressing both immediate and long-term scarcity challenges through comprehensive policy frameworks</a:t>
            </a:r>
          </a:p>
        </p:txBody>
      </p:sp>
      <p:sp>
        <p:nvSpPr>
          <p:cNvPr id="5" name="Title 4"/>
          <p:cNvSpPr>
            <a:spLocks noGrp="1"/>
          </p:cNvSpPr>
          <p:nvPr>
            <p:ph type="title"/>
          </p:nvPr>
        </p:nvSpPr>
        <p:spPr/>
        <p:txBody>
          <a:bodyPr/>
          <a:lstStyle/>
          <a:p>
            <a:r>
              <a:rPr lang="en-US"/>
              <a:t>Case Studies: Scarcity in Action</a:t>
            </a:r>
          </a:p>
        </p:txBody>
      </p:sp>
    </p:spTree>
    <p:extLst>
      <p:ext uri="{BB962C8B-B14F-4D97-AF65-F5344CB8AC3E}">
        <p14:creationId xmlns:p14="http://schemas.microsoft.com/office/powerpoint/2010/main" val="4862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11</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4" name="Content Placeholder 3"/>
          <p:cNvSpPr>
            <a:spLocks noGrp="1"/>
          </p:cNvSpPr>
          <p:nvPr>
            <p:ph idx="1"/>
          </p:nvPr>
        </p:nvSpPr>
        <p:spPr/>
        <p:txBody>
          <a:bodyPr>
            <a:normAutofit fontScale="92500" lnSpcReduction="20000"/>
          </a:bodyPr>
          <a:lstStyle/>
          <a:p>
            <a:r>
              <a:rPr lang="en-US"/>
              <a:t>Alternative economic theories </a:t>
            </a:r>
            <a:r>
              <a:rPr lang="en-US"/>
              <a:t>regarding </a:t>
            </a:r>
            <a:r>
              <a:rPr lang="en-US" smtClean="0"/>
              <a:t>scarcity</a:t>
            </a:r>
          </a:p>
          <a:p>
            <a:r>
              <a:rPr lang="en-US" smtClean="0"/>
              <a:t> </a:t>
            </a:r>
            <a:r>
              <a:rPr lang="en-US"/>
              <a:t>Alternative theories, such as post-Keynesian economics, argue that traditional views on scarcity need reevaluation, suggesting that technological advancement and social change can reshape scarcity</a:t>
            </a:r>
            <a:r>
              <a:rPr lang="en-US"/>
              <a:t>. </a:t>
            </a:r>
            <a:endParaRPr lang="en-US" smtClean="0"/>
          </a:p>
          <a:p>
            <a:r>
              <a:rPr lang="en-US" smtClean="0"/>
              <a:t>Critiques </a:t>
            </a:r>
            <a:r>
              <a:rPr lang="en-US"/>
              <a:t>of traditional economic </a:t>
            </a:r>
            <a:r>
              <a:rPr lang="en-US"/>
              <a:t>approaches </a:t>
            </a:r>
            <a:endParaRPr lang="en-US" smtClean="0"/>
          </a:p>
          <a:p>
            <a:r>
              <a:rPr lang="en-US" smtClean="0"/>
              <a:t>Critiques </a:t>
            </a:r>
            <a:r>
              <a:rPr lang="en-US"/>
              <a:t>highlight that traditional economic models often overlook social inequalities and systemic barriers that affect individuals’ access to resources, thereby oversimplifying the scarcity issue</a:t>
            </a:r>
            <a:r>
              <a:rPr lang="en-US"/>
              <a:t>. </a:t>
            </a:r>
            <a:endParaRPr lang="en-US" smtClean="0"/>
          </a:p>
          <a:p>
            <a:r>
              <a:rPr lang="en-US" smtClean="0"/>
              <a:t>Discussion </a:t>
            </a:r>
            <a:r>
              <a:rPr lang="en-US"/>
              <a:t>on inequality and access to </a:t>
            </a:r>
            <a:r>
              <a:rPr lang="en-US"/>
              <a:t>resources </a:t>
            </a:r>
            <a:endParaRPr lang="en-US" smtClean="0"/>
          </a:p>
          <a:p>
            <a:r>
              <a:rPr lang="en-US" smtClean="0"/>
              <a:t>Inequality </a:t>
            </a:r>
            <a:r>
              <a:rPr lang="en-US"/>
              <a:t>significantly affects how resources are allocated and accessed. Understanding these disparities is essential in crafting policies that genuinely address the impacts of scarcity</a:t>
            </a:r>
          </a:p>
        </p:txBody>
      </p:sp>
      <p:sp>
        <p:nvSpPr>
          <p:cNvPr id="5" name="Title 4"/>
          <p:cNvSpPr>
            <a:spLocks noGrp="1"/>
          </p:cNvSpPr>
          <p:nvPr>
            <p:ph type="title"/>
          </p:nvPr>
        </p:nvSpPr>
        <p:spPr/>
        <p:txBody>
          <a:bodyPr/>
          <a:lstStyle/>
          <a:p>
            <a:r>
              <a:rPr lang="en-US"/>
              <a:t>Critical Perspectives on Scarcity </a:t>
            </a:r>
          </a:p>
        </p:txBody>
      </p:sp>
    </p:spTree>
    <p:extLst>
      <p:ext uri="{BB962C8B-B14F-4D97-AF65-F5344CB8AC3E}">
        <p14:creationId xmlns:p14="http://schemas.microsoft.com/office/powerpoint/2010/main" val="316876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12</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4" name="Content Placeholder 3"/>
          <p:cNvSpPr>
            <a:spLocks noGrp="1"/>
          </p:cNvSpPr>
          <p:nvPr>
            <p:ph idx="1"/>
          </p:nvPr>
        </p:nvSpPr>
        <p:spPr/>
        <p:txBody>
          <a:bodyPr>
            <a:normAutofit fontScale="92500" lnSpcReduction="20000"/>
          </a:bodyPr>
          <a:lstStyle/>
          <a:p>
            <a:r>
              <a:rPr lang="en-US"/>
              <a:t>Recap of the importance of understanding </a:t>
            </a:r>
            <a:r>
              <a:rPr lang="en-US"/>
              <a:t>scarcity </a:t>
            </a:r>
            <a:endParaRPr lang="en-US" smtClean="0"/>
          </a:p>
          <a:p>
            <a:r>
              <a:rPr lang="en-US" smtClean="0"/>
              <a:t>Grasping </a:t>
            </a:r>
            <a:r>
              <a:rPr lang="en-US"/>
              <a:t>the concept of scarcity is fundamental to economics, as it underpins all decision-making processes and resource allocation strategies. It shapes both microeconomic and macroeconomic frameworks</a:t>
            </a:r>
            <a:r>
              <a:rPr lang="en-US"/>
              <a:t>. </a:t>
            </a:r>
            <a:endParaRPr lang="en-US" smtClean="0"/>
          </a:p>
          <a:p>
            <a:r>
              <a:rPr lang="en-US" smtClean="0"/>
              <a:t>Final </a:t>
            </a:r>
            <a:r>
              <a:rPr lang="en-US"/>
              <a:t>thoughts on the economics of needs and means </a:t>
            </a:r>
            <a:r>
              <a:rPr lang="en-US"/>
              <a:t>of </a:t>
            </a:r>
            <a:r>
              <a:rPr lang="en-US" smtClean="0"/>
              <a:t>satisfaction</a:t>
            </a:r>
          </a:p>
          <a:p>
            <a:r>
              <a:rPr lang="en-US" smtClean="0"/>
              <a:t>Navigating </a:t>
            </a:r>
            <a:r>
              <a:rPr lang="en-US"/>
              <a:t>scarcity requires a nuanced approach that balances needs with available means, highlighting the role of policy, culture, and individual agency in achieving </a:t>
            </a:r>
            <a:r>
              <a:rPr lang="en-US"/>
              <a:t>satisfaction</a:t>
            </a:r>
            <a:r>
              <a:rPr lang="en-US" smtClean="0"/>
              <a:t>.</a:t>
            </a:r>
          </a:p>
          <a:p>
            <a:r>
              <a:rPr lang="en-US" smtClean="0"/>
              <a:t> </a:t>
            </a:r>
            <a:r>
              <a:rPr lang="en-US"/>
              <a:t>Encouragement for critical thinking in economic </a:t>
            </a:r>
            <a:r>
              <a:rPr lang="en-US"/>
              <a:t>contexts </a:t>
            </a:r>
            <a:endParaRPr lang="en-US" smtClean="0"/>
          </a:p>
          <a:p>
            <a:r>
              <a:rPr lang="en-US" smtClean="0"/>
              <a:t>Students </a:t>
            </a:r>
            <a:r>
              <a:rPr lang="en-US"/>
              <a:t>are encouraged to engage critically with economic concepts, challenge traditional views, and explore innovative solutions to resource scarcity in their future careers</a:t>
            </a:r>
          </a:p>
        </p:txBody>
      </p:sp>
      <p:sp>
        <p:nvSpPr>
          <p:cNvPr id="5" name="Title 4"/>
          <p:cNvSpPr>
            <a:spLocks noGrp="1"/>
          </p:cNvSpPr>
          <p:nvPr>
            <p:ph type="title"/>
          </p:nvPr>
        </p:nvSpPr>
        <p:spPr/>
        <p:txBody>
          <a:bodyPr/>
          <a:lstStyle/>
          <a:p>
            <a:r>
              <a:rPr lang="en-US"/>
              <a:t>Conclusion and Key Takeaways</a:t>
            </a:r>
          </a:p>
        </p:txBody>
      </p:sp>
    </p:spTree>
    <p:extLst>
      <p:ext uri="{BB962C8B-B14F-4D97-AF65-F5344CB8AC3E}">
        <p14:creationId xmlns:p14="http://schemas.microsoft.com/office/powerpoint/2010/main" val="365239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3D545-C417-48EA-9543-078BF8EB641C}"/>
              </a:ext>
            </a:extLst>
          </p:cNvPr>
          <p:cNvSpPr>
            <a:spLocks noGrp="1"/>
          </p:cNvSpPr>
          <p:nvPr>
            <p:ph type="title"/>
          </p:nvPr>
        </p:nvSpPr>
        <p:spPr/>
        <p:txBody>
          <a:bodyPr/>
          <a:lstStyle/>
          <a:p>
            <a:r>
              <a:rPr lang="en-US" smtClean="0"/>
              <a:t>MATERIALS</a:t>
            </a:r>
            <a:endParaRPr lang="en-US" dirty="0"/>
          </a:p>
        </p:txBody>
      </p:sp>
      <p:sp>
        <p:nvSpPr>
          <p:cNvPr id="6" name="Text Placeholder 5">
            <a:extLst>
              <a:ext uri="{FF2B5EF4-FFF2-40B4-BE49-F238E27FC236}">
                <a16:creationId xmlns:a16="http://schemas.microsoft.com/office/drawing/2014/main" xmlns="" id="{7E54AC28-9C3E-4734-B2BB-5EC5F60F5559}"/>
              </a:ext>
            </a:extLst>
          </p:cNvPr>
          <p:cNvSpPr>
            <a:spLocks noGrp="1"/>
          </p:cNvSpPr>
          <p:nvPr>
            <p:ph type="body" sz="quarter" idx="15"/>
          </p:nvPr>
        </p:nvSpPr>
        <p:spPr>
          <a:xfrm>
            <a:off x="838200" y="2227811"/>
            <a:ext cx="5288962" cy="3461095"/>
          </a:xfrm>
        </p:spPr>
        <p:txBody>
          <a:bodyPr/>
          <a:lstStyle/>
          <a:p>
            <a:r>
              <a:rPr lang="en-US"/>
              <a:t>Introduction </a:t>
            </a:r>
            <a:r>
              <a:rPr lang="en-US"/>
              <a:t>to </a:t>
            </a:r>
            <a:r>
              <a:rPr lang="en-US" smtClean="0"/>
              <a:t>Scarcity</a:t>
            </a:r>
          </a:p>
          <a:p>
            <a:r>
              <a:rPr lang="en-US" smtClean="0"/>
              <a:t> The </a:t>
            </a:r>
            <a:r>
              <a:rPr lang="en-US"/>
              <a:t>Nature of Needs </a:t>
            </a:r>
            <a:r>
              <a:rPr lang="en-US"/>
              <a:t>and </a:t>
            </a:r>
            <a:r>
              <a:rPr lang="en-US" smtClean="0"/>
              <a:t>Wants</a:t>
            </a:r>
          </a:p>
          <a:p>
            <a:r>
              <a:rPr lang="en-US" smtClean="0"/>
              <a:t> Resource </a:t>
            </a:r>
            <a:r>
              <a:rPr lang="en-US"/>
              <a:t>Allocation in </a:t>
            </a:r>
            <a:r>
              <a:rPr lang="en-US"/>
              <a:t>Scarcity </a:t>
            </a:r>
            <a:endParaRPr lang="en-US" smtClean="0"/>
          </a:p>
          <a:p>
            <a:r>
              <a:rPr lang="en-US" smtClean="0"/>
              <a:t> </a:t>
            </a:r>
            <a:r>
              <a:rPr lang="en-US"/>
              <a:t>Opportunity Cost and </a:t>
            </a:r>
            <a:r>
              <a:rPr lang="en-US"/>
              <a:t>Decision-Making </a:t>
            </a:r>
            <a:endParaRPr lang="en-US"/>
          </a:p>
          <a:p>
            <a:r>
              <a:rPr lang="en-US" smtClean="0"/>
              <a:t>The </a:t>
            </a:r>
            <a:r>
              <a:rPr lang="en-US"/>
              <a:t>Role of </a:t>
            </a:r>
            <a:r>
              <a:rPr lang="en-US"/>
              <a:t>Incentives </a:t>
            </a:r>
            <a:endParaRPr lang="en-US" smtClean="0"/>
          </a:p>
          <a:p>
            <a:r>
              <a:rPr lang="en-US" smtClean="0"/>
              <a:t> </a:t>
            </a:r>
            <a:r>
              <a:rPr lang="en-US"/>
              <a:t>Market Mechanisms and </a:t>
            </a:r>
            <a:r>
              <a:rPr lang="en-US"/>
              <a:t>Scarcity </a:t>
            </a:r>
            <a:endParaRPr lang="en-US"/>
          </a:p>
          <a:p>
            <a:r>
              <a:rPr lang="en-US" smtClean="0"/>
              <a:t>Sustainability </a:t>
            </a:r>
            <a:r>
              <a:rPr lang="en-US"/>
              <a:t>and Long-Term </a:t>
            </a:r>
            <a:r>
              <a:rPr lang="en-US"/>
              <a:t>Needs </a:t>
            </a:r>
            <a:endParaRPr lang="en-US" smtClean="0"/>
          </a:p>
          <a:p>
            <a:r>
              <a:rPr lang="en-US" smtClean="0"/>
              <a:t> </a:t>
            </a:r>
            <a:r>
              <a:rPr lang="en-US"/>
              <a:t>Case Studies: Scarcity in </a:t>
            </a:r>
            <a:r>
              <a:rPr lang="en-US"/>
              <a:t>Action </a:t>
            </a:r>
            <a:endParaRPr lang="en-US"/>
          </a:p>
          <a:p>
            <a:r>
              <a:rPr lang="en-US" smtClean="0"/>
              <a:t>Critical </a:t>
            </a:r>
            <a:r>
              <a:rPr lang="en-US"/>
              <a:t>Perspectives on </a:t>
            </a:r>
            <a:r>
              <a:rPr lang="en-US"/>
              <a:t>Scarcity </a:t>
            </a:r>
            <a:endParaRPr lang="en-US"/>
          </a:p>
          <a:p>
            <a:r>
              <a:rPr lang="en-US" smtClean="0"/>
              <a:t>Conclusion </a:t>
            </a:r>
            <a:r>
              <a:rPr lang="en-US"/>
              <a:t>and Key Takeaways </a:t>
            </a:r>
            <a:endParaRPr lang="en-US" dirty="0"/>
          </a:p>
        </p:txBody>
      </p:sp>
      <p:sp>
        <p:nvSpPr>
          <p:cNvPr id="4" name="Footer Placeholder 3">
            <a:extLst>
              <a:ext uri="{FF2B5EF4-FFF2-40B4-BE49-F238E27FC236}">
                <a16:creationId xmlns:a16="http://schemas.microsoft.com/office/drawing/2014/main" xmlns="" id="{FF626BF0-5F0E-4D61-B97D-E6ED486CD89E}"/>
              </a:ext>
            </a:extLst>
          </p:cNvPr>
          <p:cNvSpPr>
            <a:spLocks noGrp="1"/>
          </p:cNvSpPr>
          <p:nvPr>
            <p:ph type="ftr" sz="quarter" idx="12"/>
          </p:nvPr>
        </p:nvSpPr>
        <p:spPr/>
        <p:txBody>
          <a:bodyPr/>
          <a:lstStyle/>
          <a:p>
            <a:r>
              <a:rPr lang="en-US" dirty="0"/>
              <a:t>ADD A FOOTER</a:t>
            </a:r>
          </a:p>
        </p:txBody>
      </p:sp>
      <p:sp>
        <p:nvSpPr>
          <p:cNvPr id="3" name="Slide Number Placeholder 2">
            <a:extLst>
              <a:ext uri="{FF2B5EF4-FFF2-40B4-BE49-F238E27FC236}">
                <a16:creationId xmlns:a16="http://schemas.microsoft.com/office/drawing/2014/main" xmlns="" id="{4D492004-FF5A-486F-BD35-52AACB74C659}"/>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Tree>
    <p:extLst>
      <p:ext uri="{BB962C8B-B14F-4D97-AF65-F5344CB8AC3E}">
        <p14:creationId xmlns:p14="http://schemas.microsoft.com/office/powerpoint/2010/main" val="373352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Introduction to Scarcity</a:t>
            </a:r>
          </a:p>
        </p:txBody>
      </p:sp>
      <p:sp>
        <p:nvSpPr>
          <p:cNvPr id="3" name="Slide Number Placeholder 2"/>
          <p:cNvSpPr>
            <a:spLocks noGrp="1"/>
          </p:cNvSpPr>
          <p:nvPr>
            <p:ph type="sldNum" sz="quarter" idx="10"/>
          </p:nvPr>
        </p:nvSpPr>
        <p:spPr/>
        <p:txBody>
          <a:bodyPr/>
          <a:lstStyle/>
          <a:p>
            <a:fld id="{D495E168-DA5E-4888-8D8A-92B118324C14}" type="slidenum">
              <a:rPr lang="en-US" noProof="0" smtClean="0"/>
              <a:pPr/>
              <a:t>3</a:t>
            </a:fld>
            <a:endParaRPr lang="en-US" noProof="0" dirty="0"/>
          </a:p>
        </p:txBody>
      </p:sp>
      <p:sp>
        <p:nvSpPr>
          <p:cNvPr id="4" name="Footer Placeholder 3"/>
          <p:cNvSpPr>
            <a:spLocks noGrp="1"/>
          </p:cNvSpPr>
          <p:nvPr>
            <p:ph type="ftr" sz="quarter" idx="12"/>
          </p:nvPr>
        </p:nvSpPr>
        <p:spPr/>
        <p:txBody>
          <a:bodyPr/>
          <a:lstStyle/>
          <a:p>
            <a:r>
              <a:rPr lang="en-US" noProof="0" smtClean="0"/>
              <a:t>ADD A FOOTER</a:t>
            </a:r>
            <a:endParaRPr lang="en-US" noProof="0" dirty="0"/>
          </a:p>
        </p:txBody>
      </p:sp>
      <p:sp>
        <p:nvSpPr>
          <p:cNvPr id="6" name="Text Placeholder 5"/>
          <p:cNvSpPr>
            <a:spLocks noGrp="1"/>
          </p:cNvSpPr>
          <p:nvPr>
            <p:ph type="body" sz="quarter" idx="15"/>
          </p:nvPr>
        </p:nvSpPr>
        <p:spPr>
          <a:xfrm>
            <a:off x="648586" y="2073349"/>
            <a:ext cx="5478576" cy="4125432"/>
          </a:xfrm>
        </p:spPr>
        <p:txBody>
          <a:bodyPr>
            <a:normAutofit/>
          </a:bodyPr>
          <a:lstStyle/>
          <a:p>
            <a:r>
              <a:rPr lang="en-US"/>
              <a:t>Definition of scarcity in economics</a:t>
            </a:r>
          </a:p>
          <a:p>
            <a:pPr marL="0" indent="0">
              <a:buNone/>
            </a:pPr>
            <a:r>
              <a:rPr lang="en-US"/>
              <a:t> Scarcity in economics refers to the fundamental problem that arises because resources are limited while human wants are unlimited. It necessitates the need for prioritisation in how resources are allocated. Importance of understanding scarcity </a:t>
            </a:r>
          </a:p>
          <a:p>
            <a:pPr marL="0" indent="0">
              <a:buNone/>
            </a:pPr>
            <a:endParaRPr lang="en-US"/>
          </a:p>
          <a:p>
            <a:r>
              <a:rPr lang="en-US"/>
              <a:t>Understanding scarcity is crucial for making informed economic decisions. It informs policy-making, resource management, and individual choices about consumption and savings.</a:t>
            </a:r>
          </a:p>
          <a:p>
            <a:r>
              <a:rPr lang="en-US"/>
              <a:t> Overview of how scarcity affects decisions </a:t>
            </a:r>
          </a:p>
          <a:p>
            <a:pPr marL="0" indent="0">
              <a:buNone/>
            </a:pPr>
            <a:r>
              <a:rPr lang="en-US"/>
              <a:t>Scarcity affects decisions at both individual and societal levels, from personal financial choices to government resource allocation. Recognising scarcity prompts individuals and societies to evaluate their priorities and make trade-offs</a:t>
            </a:r>
          </a:p>
          <a:p>
            <a:endParaRPr lang="en-US"/>
          </a:p>
        </p:txBody>
      </p:sp>
    </p:spTree>
    <p:extLst>
      <p:ext uri="{BB962C8B-B14F-4D97-AF65-F5344CB8AC3E}">
        <p14:creationId xmlns:p14="http://schemas.microsoft.com/office/powerpoint/2010/main" val="3560707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4</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4" name="Content Placeholder 3"/>
          <p:cNvSpPr>
            <a:spLocks noGrp="1"/>
          </p:cNvSpPr>
          <p:nvPr>
            <p:ph idx="1"/>
          </p:nvPr>
        </p:nvSpPr>
        <p:spPr/>
        <p:txBody>
          <a:bodyPr>
            <a:normAutofit fontScale="92500" lnSpcReduction="20000"/>
          </a:bodyPr>
          <a:lstStyle/>
          <a:p>
            <a:r>
              <a:rPr lang="en-US"/>
              <a:t>Distinction between needs and wants Needs are essential for survival (e.g., food, water, shelter), while wants are desires for non-essential items that enhance quality of life (e.g., luxury goods</a:t>
            </a:r>
            <a:r>
              <a:rPr lang="en-US"/>
              <a:t>). </a:t>
            </a:r>
            <a:r>
              <a:rPr lang="en-US" smtClean="0"/>
              <a:t>Understanding </a:t>
            </a:r>
            <a:r>
              <a:rPr lang="en-US"/>
              <a:t>this distinction aids in prioritising resource </a:t>
            </a:r>
            <a:r>
              <a:rPr lang="en-US"/>
              <a:t>allocation</a:t>
            </a:r>
            <a:r>
              <a:rPr lang="en-US" smtClean="0"/>
              <a:t>.</a:t>
            </a:r>
          </a:p>
          <a:p>
            <a:r>
              <a:rPr lang="en-US" smtClean="0"/>
              <a:t> </a:t>
            </a:r>
            <a:r>
              <a:rPr lang="en-US"/>
              <a:t>Factors influencing individual needs Individual needs are influenced by various factors including biological, psychological, and sociocultural dimensions. Economic status, lifestyle choices, and personal goals also play a significant role in shaping needs</a:t>
            </a:r>
            <a:r>
              <a:rPr lang="en-US"/>
              <a:t>. </a:t>
            </a:r>
            <a:endParaRPr lang="en-US" smtClean="0"/>
          </a:p>
          <a:p>
            <a:r>
              <a:rPr lang="en-US" smtClean="0"/>
              <a:t>Impact </a:t>
            </a:r>
            <a:r>
              <a:rPr lang="en-US"/>
              <a:t>of cultural and societal factors on needs Cultural norms and values significantly influence perceptions of needs and wants. For example, what is considered a necessity in one culture may be viewed as a luxury in another, affecting economic behaviour and decision-making</a:t>
            </a:r>
          </a:p>
        </p:txBody>
      </p:sp>
      <p:sp>
        <p:nvSpPr>
          <p:cNvPr id="5" name="Title 4"/>
          <p:cNvSpPr>
            <a:spLocks noGrp="1"/>
          </p:cNvSpPr>
          <p:nvPr>
            <p:ph type="title"/>
          </p:nvPr>
        </p:nvSpPr>
        <p:spPr/>
        <p:txBody>
          <a:bodyPr/>
          <a:lstStyle/>
          <a:p>
            <a:r>
              <a:rPr lang="en-US"/>
              <a:t>The Nature of Needs and Wants</a:t>
            </a:r>
          </a:p>
        </p:txBody>
      </p:sp>
    </p:spTree>
    <p:extLst>
      <p:ext uri="{BB962C8B-B14F-4D97-AF65-F5344CB8AC3E}">
        <p14:creationId xmlns:p14="http://schemas.microsoft.com/office/powerpoint/2010/main" val="191365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5</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4" name="Content Placeholder 3"/>
          <p:cNvSpPr>
            <a:spLocks noGrp="1"/>
          </p:cNvSpPr>
          <p:nvPr>
            <p:ph idx="1"/>
          </p:nvPr>
        </p:nvSpPr>
        <p:spPr/>
        <p:txBody>
          <a:bodyPr>
            <a:normAutofit fontScale="85000" lnSpcReduction="20000"/>
          </a:bodyPr>
          <a:lstStyle/>
          <a:p>
            <a:r>
              <a:rPr lang="en-US"/>
              <a:t>Concept of limited resources vs. unlimited </a:t>
            </a:r>
            <a:r>
              <a:rPr lang="en-US"/>
              <a:t>wants </a:t>
            </a:r>
            <a:endParaRPr lang="en-US" smtClean="0"/>
          </a:p>
          <a:p>
            <a:pPr marL="349250" indent="-349250">
              <a:buNone/>
            </a:pPr>
            <a:r>
              <a:rPr lang="en-US"/>
              <a:t> </a:t>
            </a:r>
            <a:r>
              <a:rPr lang="en-US" smtClean="0"/>
              <a:t>   Resources </a:t>
            </a:r>
            <a:r>
              <a:rPr lang="en-US"/>
              <a:t>such as land, labour, and capital are limited, but human wants continue to grow, creating a conflict that necessitates careful consideration of how resources are allocated efficiently</a:t>
            </a:r>
            <a:r>
              <a:rPr lang="en-US"/>
              <a:t>. </a:t>
            </a:r>
            <a:endParaRPr lang="en-US" smtClean="0"/>
          </a:p>
          <a:p>
            <a:r>
              <a:rPr lang="en-US" smtClean="0"/>
              <a:t>Different </a:t>
            </a:r>
            <a:r>
              <a:rPr lang="en-US"/>
              <a:t>types of resources: natural, human</a:t>
            </a:r>
            <a:r>
              <a:rPr lang="en-US"/>
              <a:t>, </a:t>
            </a:r>
            <a:r>
              <a:rPr lang="en-US" smtClean="0"/>
              <a:t>capital</a:t>
            </a:r>
          </a:p>
          <a:p>
            <a:pPr marL="0" indent="0">
              <a:buNone/>
            </a:pPr>
            <a:r>
              <a:rPr lang="en-US"/>
              <a:t> </a:t>
            </a:r>
            <a:r>
              <a:rPr lang="en-US" smtClean="0"/>
              <a:t>    </a:t>
            </a:r>
            <a:r>
              <a:rPr lang="en-US"/>
              <a:t>Resources can be classified into three broad categories: natural </a:t>
            </a:r>
            <a:r>
              <a:rPr lang="en-US"/>
              <a:t>resources </a:t>
            </a:r>
            <a:r>
              <a:rPr lang="en-US" smtClean="0"/>
              <a:t>   (</a:t>
            </a:r>
            <a:r>
              <a:rPr lang="en-US"/>
              <a:t>e.g., minerals, forests), human resources (e.g., labour, skills), and capital resources (e.g., machinery, infrastructure). Each resource type plays a unique role in economic systems</a:t>
            </a:r>
            <a:r>
              <a:rPr lang="en-US"/>
              <a:t>. </a:t>
            </a:r>
            <a:endParaRPr lang="en-US" smtClean="0"/>
          </a:p>
          <a:p>
            <a:r>
              <a:rPr lang="en-US" smtClean="0"/>
              <a:t>Allocation </a:t>
            </a:r>
            <a:r>
              <a:rPr lang="en-US"/>
              <a:t>methods: market vs. government </a:t>
            </a:r>
            <a:r>
              <a:rPr lang="en-US"/>
              <a:t>intervention </a:t>
            </a:r>
            <a:endParaRPr lang="en-US" smtClean="0"/>
          </a:p>
          <a:p>
            <a:pPr marL="0" indent="0">
              <a:buNone/>
            </a:pPr>
            <a:r>
              <a:rPr lang="en-US" smtClean="0"/>
              <a:t>Resources </a:t>
            </a:r>
            <a:r>
              <a:rPr lang="en-US"/>
              <a:t>can be allocated through market mechanisms, which enable supply and demand to dictate prices, or through government intervention, which can involve regulation, subsidies, or the direct distribution of resources to achieve social goals</a:t>
            </a:r>
          </a:p>
        </p:txBody>
      </p:sp>
      <p:sp>
        <p:nvSpPr>
          <p:cNvPr id="5" name="Title 4"/>
          <p:cNvSpPr>
            <a:spLocks noGrp="1"/>
          </p:cNvSpPr>
          <p:nvPr>
            <p:ph type="title"/>
          </p:nvPr>
        </p:nvSpPr>
        <p:spPr/>
        <p:txBody>
          <a:bodyPr/>
          <a:lstStyle/>
          <a:p>
            <a:r>
              <a:rPr lang="en-US"/>
              <a:t>Resource Allocation in Scarcity</a:t>
            </a:r>
          </a:p>
        </p:txBody>
      </p:sp>
    </p:spTree>
    <p:extLst>
      <p:ext uri="{BB962C8B-B14F-4D97-AF65-F5344CB8AC3E}">
        <p14:creationId xmlns:p14="http://schemas.microsoft.com/office/powerpoint/2010/main" val="66654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6</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4" name="Content Placeholder 3"/>
          <p:cNvSpPr>
            <a:spLocks noGrp="1"/>
          </p:cNvSpPr>
          <p:nvPr>
            <p:ph idx="1"/>
          </p:nvPr>
        </p:nvSpPr>
        <p:spPr/>
        <p:txBody>
          <a:bodyPr>
            <a:normAutofit fontScale="92500" lnSpcReduction="20000"/>
          </a:bodyPr>
          <a:lstStyle/>
          <a:p>
            <a:r>
              <a:rPr lang="en-US"/>
              <a:t>Understanding opportunity </a:t>
            </a:r>
            <a:r>
              <a:rPr lang="en-US"/>
              <a:t>cost </a:t>
            </a:r>
            <a:endParaRPr lang="en-US" smtClean="0"/>
          </a:p>
          <a:p>
            <a:r>
              <a:rPr lang="en-US" smtClean="0"/>
              <a:t>Opportunity </a:t>
            </a:r>
            <a:r>
              <a:rPr lang="en-US"/>
              <a:t>cost represents the value of the next best alternative foregone when a choice is made. It is a critical concept in economics that highlights the trade-offs involved in decision-making</a:t>
            </a:r>
            <a:r>
              <a:rPr lang="en-US"/>
              <a:t>. </a:t>
            </a:r>
            <a:endParaRPr lang="en-US" smtClean="0"/>
          </a:p>
          <a:p>
            <a:r>
              <a:rPr lang="en-US" smtClean="0"/>
              <a:t>Examples </a:t>
            </a:r>
            <a:r>
              <a:rPr lang="en-US"/>
              <a:t>of opportunity cost in everyday </a:t>
            </a:r>
            <a:r>
              <a:rPr lang="en-US"/>
              <a:t>decisions </a:t>
            </a:r>
            <a:endParaRPr lang="en-US" smtClean="0"/>
          </a:p>
          <a:p>
            <a:r>
              <a:rPr lang="en-US" smtClean="0"/>
              <a:t>For </a:t>
            </a:r>
            <a:r>
              <a:rPr lang="en-US"/>
              <a:t>instance, choosing to spend money on education may mean forgoing immediate entertainment expenses. Similarly, allocating time to study excludes the possibility of engaging in leisure activities</a:t>
            </a:r>
            <a:r>
              <a:rPr lang="en-US"/>
              <a:t>. </a:t>
            </a:r>
            <a:endParaRPr lang="en-US" smtClean="0"/>
          </a:p>
          <a:p>
            <a:r>
              <a:rPr lang="en-US" smtClean="0"/>
              <a:t>How </a:t>
            </a:r>
            <a:r>
              <a:rPr lang="en-US"/>
              <a:t>opportunity cost informs prioritisation of </a:t>
            </a:r>
            <a:r>
              <a:rPr lang="en-US"/>
              <a:t>needs </a:t>
            </a:r>
            <a:endParaRPr lang="en-US" smtClean="0"/>
          </a:p>
          <a:p>
            <a:r>
              <a:rPr lang="en-US" smtClean="0"/>
              <a:t>Analyzing </a:t>
            </a:r>
            <a:r>
              <a:rPr lang="en-US"/>
              <a:t>opportunity costs aids individuals and policymakers in making informed choices, ensuring that limited resources are deployed towards the most beneficial uses based on personal and societal priorities</a:t>
            </a:r>
          </a:p>
        </p:txBody>
      </p:sp>
      <p:sp>
        <p:nvSpPr>
          <p:cNvPr id="5" name="Title 4"/>
          <p:cNvSpPr>
            <a:spLocks noGrp="1"/>
          </p:cNvSpPr>
          <p:nvPr>
            <p:ph type="title"/>
          </p:nvPr>
        </p:nvSpPr>
        <p:spPr/>
        <p:txBody>
          <a:bodyPr/>
          <a:lstStyle/>
          <a:p>
            <a:r>
              <a:rPr lang="en-US"/>
              <a:t>Opportunity Cost and Decision-Making</a:t>
            </a:r>
          </a:p>
        </p:txBody>
      </p:sp>
    </p:spTree>
    <p:extLst>
      <p:ext uri="{BB962C8B-B14F-4D97-AF65-F5344CB8AC3E}">
        <p14:creationId xmlns:p14="http://schemas.microsoft.com/office/powerpoint/2010/main" val="231655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7</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4" name="Content Placeholder 3"/>
          <p:cNvSpPr>
            <a:spLocks noGrp="1"/>
          </p:cNvSpPr>
          <p:nvPr>
            <p:ph idx="1"/>
          </p:nvPr>
        </p:nvSpPr>
        <p:spPr/>
        <p:txBody>
          <a:bodyPr>
            <a:normAutofit fontScale="92500" lnSpcReduction="10000"/>
          </a:bodyPr>
          <a:lstStyle/>
          <a:p>
            <a:r>
              <a:rPr lang="en-US"/>
              <a:t>How incentives shape behaviours and </a:t>
            </a:r>
            <a:r>
              <a:rPr lang="en-US"/>
              <a:t>decisions </a:t>
            </a:r>
            <a:endParaRPr lang="en-US" smtClean="0"/>
          </a:p>
          <a:p>
            <a:r>
              <a:rPr lang="en-US" smtClean="0"/>
              <a:t>Incentives </a:t>
            </a:r>
            <a:r>
              <a:rPr lang="en-US"/>
              <a:t>are crucial in influencing the behaviour of individuals and organisations. Positive incentives can motivate actions while negative incentives can deter unwanted behaviour</a:t>
            </a:r>
            <a:r>
              <a:rPr lang="en-US"/>
              <a:t>. </a:t>
            </a:r>
            <a:endParaRPr lang="en-US" smtClean="0"/>
          </a:p>
          <a:p>
            <a:r>
              <a:rPr lang="en-US" smtClean="0"/>
              <a:t>Examples </a:t>
            </a:r>
            <a:r>
              <a:rPr lang="en-US"/>
              <a:t>of incentives in economic contexts In economics, incentives can take various forms, such as price discounts, tax rebates, and subsidies for renewable energy, each designed to alter production or consumption patterns in a desired direction</a:t>
            </a:r>
            <a:r>
              <a:rPr lang="en-US"/>
              <a:t>. </a:t>
            </a:r>
            <a:endParaRPr lang="en-US" smtClean="0"/>
          </a:p>
          <a:p>
            <a:r>
              <a:rPr lang="en-US" smtClean="0"/>
              <a:t>The </a:t>
            </a:r>
            <a:r>
              <a:rPr lang="en-US"/>
              <a:t>impact of incentives on resource allocation Effective incentives can lead to optimal resource allocation by aligning individual motivations with broader economic objectives, enhancing efficiency across markets and industries</a:t>
            </a:r>
          </a:p>
        </p:txBody>
      </p:sp>
      <p:sp>
        <p:nvSpPr>
          <p:cNvPr id="5" name="Title 4"/>
          <p:cNvSpPr>
            <a:spLocks noGrp="1"/>
          </p:cNvSpPr>
          <p:nvPr>
            <p:ph type="title"/>
          </p:nvPr>
        </p:nvSpPr>
        <p:spPr/>
        <p:txBody>
          <a:bodyPr/>
          <a:lstStyle/>
          <a:p>
            <a:r>
              <a:rPr lang="en-US"/>
              <a:t>The Role of Incentives</a:t>
            </a:r>
          </a:p>
        </p:txBody>
      </p:sp>
    </p:spTree>
    <p:extLst>
      <p:ext uri="{BB962C8B-B14F-4D97-AF65-F5344CB8AC3E}">
        <p14:creationId xmlns:p14="http://schemas.microsoft.com/office/powerpoint/2010/main" val="276015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8</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4" name="Content Placeholder 3"/>
          <p:cNvSpPr>
            <a:spLocks noGrp="1"/>
          </p:cNvSpPr>
          <p:nvPr>
            <p:ph idx="1"/>
          </p:nvPr>
        </p:nvSpPr>
        <p:spPr/>
        <p:txBody>
          <a:bodyPr>
            <a:normAutofit fontScale="85000" lnSpcReduction="10000"/>
          </a:bodyPr>
          <a:lstStyle/>
          <a:p>
            <a:r>
              <a:rPr lang="en-US"/>
              <a:t>How the market responds to </a:t>
            </a:r>
            <a:r>
              <a:rPr lang="en-US"/>
              <a:t>scarcity </a:t>
            </a:r>
            <a:endParaRPr lang="en-US" smtClean="0"/>
          </a:p>
          <a:p>
            <a:r>
              <a:rPr lang="en-US" smtClean="0"/>
              <a:t>Markets </a:t>
            </a:r>
            <a:r>
              <a:rPr lang="en-US"/>
              <a:t>respond to scarcity by adjusting prices and production levels. When a resource becomes scarce, prices often rise, signalling producers to increase supply and consumers to reduce demand</a:t>
            </a:r>
            <a:r>
              <a:rPr lang="en-US"/>
              <a:t>. </a:t>
            </a:r>
            <a:endParaRPr lang="en-US"/>
          </a:p>
          <a:p>
            <a:r>
              <a:rPr lang="en-US" smtClean="0"/>
              <a:t>Price </a:t>
            </a:r>
            <a:r>
              <a:rPr lang="en-US"/>
              <a:t>mechanisms as signals of </a:t>
            </a:r>
            <a:r>
              <a:rPr lang="en-US"/>
              <a:t>scarcity </a:t>
            </a:r>
            <a:endParaRPr lang="en-US" smtClean="0"/>
          </a:p>
          <a:p>
            <a:r>
              <a:rPr lang="en-US" smtClean="0"/>
              <a:t>Price </a:t>
            </a:r>
            <a:r>
              <a:rPr lang="en-US"/>
              <a:t>changes act as signals to both consumers and producers, influencing their actions. High prices often encourage alternative </a:t>
            </a:r>
            <a:r>
              <a:rPr lang="en-US"/>
              <a:t>solutions </a:t>
            </a:r>
            <a:r>
              <a:rPr lang="en-US" smtClean="0"/>
              <a:t>and </a:t>
            </a:r>
            <a:r>
              <a:rPr lang="en-US"/>
              <a:t>resource conservation, thereby addressing the scarcity </a:t>
            </a:r>
            <a:r>
              <a:rPr lang="en-US"/>
              <a:t>issue</a:t>
            </a:r>
            <a:r>
              <a:rPr lang="en-US" smtClean="0"/>
              <a:t>.</a:t>
            </a:r>
          </a:p>
          <a:p>
            <a:r>
              <a:rPr lang="en-US" smtClean="0"/>
              <a:t> </a:t>
            </a:r>
            <a:r>
              <a:rPr lang="en-US"/>
              <a:t>Role of competition in resource </a:t>
            </a:r>
            <a:r>
              <a:rPr lang="en-US"/>
              <a:t>distribution </a:t>
            </a:r>
            <a:endParaRPr lang="en-US" smtClean="0"/>
          </a:p>
          <a:p>
            <a:r>
              <a:rPr lang="en-US" smtClean="0"/>
              <a:t>Competition </a:t>
            </a:r>
            <a:r>
              <a:rPr lang="en-US"/>
              <a:t>among producers leads to innovation and efficiency, as businesses strive to attract consumers while managing scarce resources. This dynamic helps to ensure that resources are utilised optimally in the market</a:t>
            </a:r>
          </a:p>
        </p:txBody>
      </p:sp>
      <p:sp>
        <p:nvSpPr>
          <p:cNvPr id="5" name="Title 4"/>
          <p:cNvSpPr>
            <a:spLocks noGrp="1"/>
          </p:cNvSpPr>
          <p:nvPr>
            <p:ph type="title"/>
          </p:nvPr>
        </p:nvSpPr>
        <p:spPr/>
        <p:txBody>
          <a:bodyPr/>
          <a:lstStyle/>
          <a:p>
            <a:r>
              <a:rPr lang="en-US"/>
              <a:t>Market Mechanisms and Scarcity</a:t>
            </a:r>
          </a:p>
        </p:txBody>
      </p:sp>
    </p:spTree>
    <p:extLst>
      <p:ext uri="{BB962C8B-B14F-4D97-AF65-F5344CB8AC3E}">
        <p14:creationId xmlns:p14="http://schemas.microsoft.com/office/powerpoint/2010/main" val="384460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4" name="Content Placeholder 3"/>
          <p:cNvSpPr>
            <a:spLocks noGrp="1"/>
          </p:cNvSpPr>
          <p:nvPr>
            <p:ph idx="1"/>
          </p:nvPr>
        </p:nvSpPr>
        <p:spPr/>
        <p:txBody>
          <a:bodyPr>
            <a:normAutofit fontScale="92500" lnSpcReduction="20000"/>
          </a:bodyPr>
          <a:lstStyle/>
          <a:p>
            <a:r>
              <a:rPr lang="en-US"/>
              <a:t>Concept of sustainable </a:t>
            </a:r>
            <a:r>
              <a:rPr lang="en-US"/>
              <a:t>development </a:t>
            </a:r>
            <a:endParaRPr lang="en-US" smtClean="0"/>
          </a:p>
          <a:p>
            <a:r>
              <a:rPr lang="en-US" smtClean="0"/>
              <a:t>Sustainable </a:t>
            </a:r>
            <a:r>
              <a:rPr lang="en-US"/>
              <a:t>development refers to meeting current needs without compromising the ability of future generations to meet their own needs. It emphasises the balance between economic growth and environmental stewardship</a:t>
            </a:r>
            <a:r>
              <a:rPr lang="en-US"/>
              <a:t>. </a:t>
            </a:r>
            <a:endParaRPr lang="en-US" smtClean="0"/>
          </a:p>
          <a:p>
            <a:r>
              <a:rPr lang="en-US" smtClean="0"/>
              <a:t>Balancing </a:t>
            </a:r>
            <a:r>
              <a:rPr lang="en-US"/>
              <a:t>immediate needs with future </a:t>
            </a:r>
            <a:r>
              <a:rPr lang="en-US"/>
              <a:t>resource </a:t>
            </a:r>
            <a:r>
              <a:rPr lang="en-US" smtClean="0"/>
              <a:t>availability</a:t>
            </a:r>
          </a:p>
          <a:p>
            <a:r>
              <a:rPr lang="en-US" smtClean="0"/>
              <a:t> </a:t>
            </a:r>
            <a:r>
              <a:rPr lang="en-US"/>
              <a:t>It is crucial for policymakers and individuals to consider not just immediate consumption but also the long-term impacts of their choices on resource availability. This ensures future needs can be satisfied</a:t>
            </a:r>
            <a:r>
              <a:rPr lang="en-US"/>
              <a:t>. </a:t>
            </a:r>
            <a:endParaRPr lang="en-US" smtClean="0"/>
          </a:p>
          <a:p>
            <a:r>
              <a:rPr lang="en-US" smtClean="0"/>
              <a:t>The </a:t>
            </a:r>
            <a:r>
              <a:rPr lang="en-US"/>
              <a:t>importance of conservation in economic </a:t>
            </a:r>
            <a:r>
              <a:rPr lang="en-US"/>
              <a:t>planning </a:t>
            </a:r>
            <a:endParaRPr lang="en-US"/>
          </a:p>
          <a:p>
            <a:r>
              <a:rPr lang="en-US" smtClean="0"/>
              <a:t>Conservation </a:t>
            </a:r>
            <a:r>
              <a:rPr lang="en-US"/>
              <a:t>efforts are essential in economic planning to maintain resource availability. Sustainable practices, such as renewable resource management, are vital to mitigate the effects of</a:t>
            </a:r>
          </a:p>
        </p:txBody>
      </p:sp>
      <p:sp>
        <p:nvSpPr>
          <p:cNvPr id="5" name="Title 4"/>
          <p:cNvSpPr>
            <a:spLocks noGrp="1"/>
          </p:cNvSpPr>
          <p:nvPr>
            <p:ph type="title"/>
          </p:nvPr>
        </p:nvSpPr>
        <p:spPr/>
        <p:txBody>
          <a:bodyPr/>
          <a:lstStyle/>
          <a:p>
            <a:r>
              <a:rPr lang="en-US"/>
              <a:t>Sustainability and </a:t>
            </a:r>
            <a:r>
              <a:rPr lang="en-US"/>
              <a:t>Long-Term </a:t>
            </a:r>
            <a:r>
              <a:rPr lang="en-US" smtClean="0"/>
              <a:t>Needs</a:t>
            </a:r>
            <a:endParaRPr lang="en-US"/>
          </a:p>
        </p:txBody>
      </p:sp>
    </p:spTree>
    <p:extLst>
      <p:ext uri="{BB962C8B-B14F-4D97-AF65-F5344CB8AC3E}">
        <p14:creationId xmlns:p14="http://schemas.microsoft.com/office/powerpoint/2010/main" val="1131912884"/>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2.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6A71AF-4CF2-4B95-BFB6-5C2750025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Outdoor exploration presentation</Template>
  <TotalTime>0</TotalTime>
  <Words>1281</Words>
  <Application>Microsoft Office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Franklin Gothic Book</vt:lpstr>
      <vt:lpstr>Gill Sans MT</vt:lpstr>
      <vt:lpstr>Office Theme</vt:lpstr>
      <vt:lpstr>The Economics of Scarcity: Understanding Needs and Means of Satisfaction</vt:lpstr>
      <vt:lpstr>MATERIALS</vt:lpstr>
      <vt:lpstr>Introduction to Scarcity</vt:lpstr>
      <vt:lpstr>The Nature of Needs and Wants</vt:lpstr>
      <vt:lpstr>Resource Allocation in Scarcity</vt:lpstr>
      <vt:lpstr>Opportunity Cost and Decision-Making</vt:lpstr>
      <vt:lpstr>The Role of Incentives</vt:lpstr>
      <vt:lpstr>Market Mechanisms and Scarcity</vt:lpstr>
      <vt:lpstr>Sustainability and Long-Term Needs</vt:lpstr>
      <vt:lpstr>Case Studies: Scarcity in Action</vt:lpstr>
      <vt:lpstr>Critical Perspectives on Scarcity </vt:lpstr>
      <vt:lpstr>Conclusion and Key Takeaways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2025-03-19T02:38:16Z</dcterms:created>
  <dcterms:modified xsi:type="dcterms:W3CDTF">2025-03-19T03:17:30Z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