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265" r:id="rId13"/>
    <p:sldId id="266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3226-F336-497B-8534-442BAF4D0C3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3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3226-F336-497B-8534-442BAF4D0C3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3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3226-F336-497B-8534-442BAF4D0C3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3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3226-F336-497B-8534-442BAF4D0C3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0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3226-F336-497B-8534-442BAF4D0C3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0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3226-F336-497B-8534-442BAF4D0C3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1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3226-F336-497B-8534-442BAF4D0C3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8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3226-F336-497B-8534-442BAF4D0C3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3226-F336-497B-8534-442BAF4D0C3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9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3226-F336-497B-8534-442BAF4D0C3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9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3226-F336-497B-8534-442BAF4D0C3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3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A3226-F336-497B-8534-442BAF4D0C3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0F479-1A82-4376-9486-2DBBFA83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1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MATEMATIKA KEUANGAN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PENDAHULUAN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Simbol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9100" y="541867"/>
                <a:ext cx="11353800" cy="5584296"/>
              </a:xfrm>
            </p:spPr>
            <p:txBody>
              <a:bodyPr/>
              <a:lstStyle/>
              <a:p>
                <a:r>
                  <a:rPr lang="en-US" dirty="0" err="1" smtClean="0"/>
                  <a:t>jika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suku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bunga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sederhana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maka</a:t>
                </a:r>
                <a:r>
                  <a:rPr lang="en-US" dirty="0" smtClean="0"/>
                  <a:t> 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kita</a:t>
                </a:r>
                <a:r>
                  <a:rPr lang="en-US" dirty="0"/>
                  <a:t>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mencari</a:t>
                </a:r>
                <a:r>
                  <a:rPr lang="en-US" dirty="0"/>
                  <a:t> </a:t>
                </a:r>
                <a:r>
                  <a:rPr lang="en-US" dirty="0" err="1"/>
                  <a:t>tingkat</a:t>
                </a:r>
                <a:r>
                  <a:rPr lang="en-US" dirty="0"/>
                  <a:t> </a:t>
                </a:r>
                <a:r>
                  <a:rPr lang="en-US" dirty="0" err="1"/>
                  <a:t>suku</a:t>
                </a:r>
                <a:r>
                  <a:rPr lang="en-US" dirty="0"/>
                  <a:t> </a:t>
                </a:r>
                <a:r>
                  <a:rPr lang="en-US" dirty="0" err="1"/>
                  <a:t>bunga</a:t>
                </a:r>
                <a:r>
                  <a:rPr lang="en-US" dirty="0"/>
                  <a:t> </a:t>
                </a:r>
                <a:r>
                  <a:rPr lang="en-US" dirty="0" err="1"/>
                  <a:t>efektif</a:t>
                </a:r>
                <a:r>
                  <a:rPr lang="en-US" dirty="0"/>
                  <a:t> </a:t>
                </a:r>
                <a:r>
                  <a:rPr lang="en-US" dirty="0" err="1" smtClean="0"/>
                  <a:t>periode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ke</a:t>
                </a:r>
                <a:r>
                  <a:rPr lang="en-US" dirty="0" smtClean="0"/>
                  <a:t>-n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:</a:t>
                </a:r>
                <a:endParaRPr lang="en-US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−[1+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541867"/>
                <a:ext cx="11353800" cy="5584296"/>
              </a:xfrm>
              <a:blipFill rotWithShape="0">
                <a:blip r:embed="rId2"/>
                <a:stretch>
                  <a:fillRect l="-967" t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5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unit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t + s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t </a:t>
            </a:r>
            <a:r>
              <a:rPr lang="en-US" dirty="0" err="1"/>
              <a:t>ditambah</a:t>
            </a:r>
            <a:r>
              <a:rPr lang="en-US" dirty="0"/>
              <a:t> </a:t>
            </a:r>
            <a:r>
              <a:rPr lang="en-US" dirty="0" err="1"/>
              <a:t>jumlah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akumulasi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a(t </a:t>
            </a:r>
            <a:r>
              <a:rPr lang="en-US" dirty="0"/>
              <a:t>+ s) = a(t) + a(s) − 1 for t ≥ 0 and t ≥ 0.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sv-SE" dirty="0"/>
                  <a:t>Sifat-sifat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sv-SE" dirty="0"/>
                  <a:t> bunga </a:t>
                </a:r>
                <a:r>
                  <a:rPr lang="sv-SE" dirty="0" smtClean="0"/>
                  <a:t>sederhana :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25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1: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Hitung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akumulasi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awal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$2000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yang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diinvestasikan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selama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tingkat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suku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bunga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8% per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Jawab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A(0)=k=P= $2000, t=4,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=0.08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A(t) = A(0).(1+it)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A(4)= $2000.(1+0,08.4) = $2.640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2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41867"/>
                <a:ext cx="10515600" cy="563509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Bunga</a:t>
                </a:r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Majemuk</a:t>
                </a:r>
                <a:endParaRPr lang="en-US" b="1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Definisi</a:t>
                </a:r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:</a:t>
                </a:r>
              </a:p>
              <a:p>
                <a:pPr marL="0" indent="0" algn="just">
                  <a:lnSpc>
                    <a:spcPct val="160000"/>
                  </a:lnSpc>
                  <a:buNone/>
                </a:pPr>
                <a:r>
                  <a:rPr lang="en-US" b="1" dirty="0" err="1"/>
                  <a:t>Nilai</a:t>
                </a:r>
                <a:r>
                  <a:rPr lang="en-US" b="1" dirty="0"/>
                  <a:t> </a:t>
                </a:r>
                <a:r>
                  <a:rPr lang="en-US" b="1" dirty="0" err="1"/>
                  <a:t>akumulasi</a:t>
                </a:r>
                <a:r>
                  <a:rPr lang="en-US" b="1" dirty="0"/>
                  <a:t> 1 </a:t>
                </a:r>
                <a:r>
                  <a:rPr lang="en-US" b="1" dirty="0" err="1"/>
                  <a:t>pada</a:t>
                </a:r>
                <a:r>
                  <a:rPr lang="en-US" b="1" dirty="0"/>
                  <a:t> </a:t>
                </a:r>
                <a:r>
                  <a:rPr lang="en-US" b="1" dirty="0" err="1"/>
                  <a:t>akhir</a:t>
                </a:r>
                <a:r>
                  <a:rPr lang="en-US" b="1" dirty="0"/>
                  <a:t> </a:t>
                </a:r>
                <a:r>
                  <a:rPr lang="en-US" b="1" dirty="0" err="1"/>
                  <a:t>periode</a:t>
                </a:r>
                <a:r>
                  <a:rPr lang="en-US" b="1" dirty="0"/>
                  <a:t> </a:t>
                </a:r>
                <a:r>
                  <a:rPr lang="en-US" b="1" dirty="0" err="1"/>
                  <a:t>pertama</a:t>
                </a:r>
                <a:r>
                  <a:rPr lang="en-US" b="1" dirty="0"/>
                  <a:t> </a:t>
                </a:r>
                <a:r>
                  <a:rPr lang="en-US" b="1" dirty="0" err="1"/>
                  <a:t>adalah</a:t>
                </a:r>
                <a:r>
                  <a:rPr lang="en-US" b="1" dirty="0"/>
                  <a:t> </a:t>
                </a:r>
                <a:r>
                  <a:rPr lang="en-US" b="1" dirty="0" smtClean="0"/>
                  <a:t>(1 </a:t>
                </a:r>
                <a:r>
                  <a:rPr lang="en-US" b="1" dirty="0"/>
                  <a:t>+ </a:t>
                </a:r>
                <a:r>
                  <a:rPr lang="en-US" b="1" dirty="0" err="1" smtClean="0"/>
                  <a:t>i</a:t>
                </a:r>
                <a:r>
                  <a:rPr lang="en-US" b="1" dirty="0" smtClean="0"/>
                  <a:t>), </a:t>
                </a:r>
                <a:r>
                  <a:rPr lang="en-US" b="1" dirty="0" err="1" smtClean="0"/>
                  <a:t>saldo</a:t>
                </a:r>
                <a:r>
                  <a:rPr lang="en-US" b="1" dirty="0" smtClean="0"/>
                  <a:t> (1 </a:t>
                </a:r>
                <a:r>
                  <a:rPr lang="en-US" b="1" dirty="0"/>
                  <a:t>+ </a:t>
                </a:r>
                <a:r>
                  <a:rPr lang="en-US" b="1" dirty="0" err="1" smtClean="0"/>
                  <a:t>i</a:t>
                </a:r>
                <a:r>
                  <a:rPr lang="en-US" b="1" dirty="0" smtClean="0"/>
                  <a:t>) </a:t>
                </a:r>
                <a:r>
                  <a:rPr lang="en-US" b="1" dirty="0" err="1"/>
                  <a:t>ini</a:t>
                </a:r>
                <a:r>
                  <a:rPr lang="en-US" b="1" dirty="0"/>
                  <a:t> </a:t>
                </a:r>
                <a:r>
                  <a:rPr lang="en-US" b="1" dirty="0" err="1"/>
                  <a:t>dapat</a:t>
                </a:r>
                <a:r>
                  <a:rPr lang="en-US" b="1" dirty="0"/>
                  <a:t> </a:t>
                </a:r>
                <a:r>
                  <a:rPr lang="en-US" b="1" dirty="0" err="1" smtClean="0"/>
                  <a:t>dianggap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sebagai</a:t>
                </a:r>
                <a:r>
                  <a:rPr lang="en-US" b="1" dirty="0" smtClean="0"/>
                  <a:t> principal (modal) </a:t>
                </a:r>
                <a:r>
                  <a:rPr lang="en-US" b="1" dirty="0" err="1"/>
                  <a:t>pada</a:t>
                </a:r>
                <a:r>
                  <a:rPr lang="en-US" b="1" dirty="0"/>
                  <a:t> </a:t>
                </a:r>
                <a:r>
                  <a:rPr lang="en-US" b="1" dirty="0" err="1" smtClean="0"/>
                  <a:t>awal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periode</a:t>
                </a:r>
                <a:r>
                  <a:rPr lang="en-US" b="1" dirty="0" smtClean="0"/>
                  <a:t> </a:t>
                </a:r>
                <a:r>
                  <a:rPr lang="en-US" b="1" dirty="0" err="1"/>
                  <a:t>kedua</a:t>
                </a:r>
                <a:r>
                  <a:rPr lang="en-US" b="1" dirty="0"/>
                  <a:t>. </a:t>
                </a:r>
                <a:r>
                  <a:rPr lang="en-US" b="1" dirty="0" err="1"/>
                  <a:t>dan</a:t>
                </a:r>
                <a:r>
                  <a:rPr lang="en-US" b="1" dirty="0"/>
                  <a:t> </a:t>
                </a:r>
                <a:r>
                  <a:rPr lang="en-US" b="1" dirty="0" err="1"/>
                  <a:t>akan</a:t>
                </a:r>
                <a:r>
                  <a:rPr lang="en-US" b="1" dirty="0"/>
                  <a:t> </a:t>
                </a:r>
                <a:r>
                  <a:rPr lang="en-US" b="1" dirty="0" err="1"/>
                  <a:t>mendapatkan</a:t>
                </a:r>
                <a:r>
                  <a:rPr lang="en-US" b="1" dirty="0"/>
                  <a:t> </a:t>
                </a:r>
                <a:r>
                  <a:rPr lang="en-US" b="1" dirty="0" err="1"/>
                  <a:t>bunga</a:t>
                </a:r>
                <a:r>
                  <a:rPr lang="en-US" b="1" dirty="0"/>
                  <a:t> </a:t>
                </a:r>
                <a:r>
                  <a:rPr lang="en-US" b="1" dirty="0" err="1"/>
                  <a:t>i</a:t>
                </a:r>
                <a:r>
                  <a:rPr lang="en-US" b="1" dirty="0"/>
                  <a:t>(1 + </a:t>
                </a:r>
                <a:r>
                  <a:rPr lang="en-US" b="1" dirty="0" err="1"/>
                  <a:t>i</a:t>
                </a:r>
                <a:r>
                  <a:rPr lang="en-US" b="1" dirty="0"/>
                  <a:t>) </a:t>
                </a:r>
                <a:r>
                  <a:rPr lang="en-US" b="1" dirty="0" err="1" smtClean="0"/>
                  <a:t>selama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Periode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kedua</a:t>
                </a:r>
                <a:r>
                  <a:rPr lang="en-US" b="1" dirty="0" smtClean="0"/>
                  <a:t>. </a:t>
                </a:r>
                <a:r>
                  <a:rPr lang="en-US" b="1" dirty="0" err="1"/>
                  <a:t>Saldo</a:t>
                </a:r>
                <a:r>
                  <a:rPr lang="en-US" b="1" dirty="0"/>
                  <a:t> </a:t>
                </a:r>
                <a:r>
                  <a:rPr lang="en-US" b="1" dirty="0" err="1"/>
                  <a:t>pada</a:t>
                </a:r>
                <a:r>
                  <a:rPr lang="en-US" b="1" dirty="0"/>
                  <a:t> </a:t>
                </a:r>
                <a:r>
                  <a:rPr lang="en-US" b="1" dirty="0" err="1"/>
                  <a:t>akhir</a:t>
                </a:r>
                <a:r>
                  <a:rPr lang="en-US" b="1" dirty="0"/>
                  <a:t> </a:t>
                </a:r>
                <a:r>
                  <a:rPr lang="en-US" b="1" dirty="0" err="1"/>
                  <a:t>periode</a:t>
                </a:r>
                <a:r>
                  <a:rPr lang="en-US" b="1" dirty="0"/>
                  <a:t> </a:t>
                </a:r>
                <a:r>
                  <a:rPr lang="en-US" b="1" dirty="0" err="1"/>
                  <a:t>kedua</a:t>
                </a:r>
                <a:r>
                  <a:rPr lang="en-US" b="1" dirty="0"/>
                  <a:t> </a:t>
                </a:r>
                <a:r>
                  <a:rPr lang="en-US" b="1" dirty="0" err="1" smtClean="0"/>
                  <a:t>adalah</a:t>
                </a:r>
                <a:r>
                  <a:rPr lang="en-US" b="1" dirty="0" smtClean="0"/>
                  <a:t> (</a:t>
                </a:r>
                <a:r>
                  <a:rPr lang="en-US" b="1" dirty="0"/>
                  <a:t>1 + </a:t>
                </a:r>
                <a:r>
                  <a:rPr lang="en-US" b="1" dirty="0" err="1"/>
                  <a:t>i</a:t>
                </a:r>
                <a:r>
                  <a:rPr lang="en-US" b="1" dirty="0"/>
                  <a:t>) + </a:t>
                </a:r>
                <a:r>
                  <a:rPr lang="en-US" b="1" dirty="0" err="1"/>
                  <a:t>i</a:t>
                </a:r>
                <a:r>
                  <a:rPr lang="en-US" b="1" dirty="0"/>
                  <a:t>(1 + </a:t>
                </a:r>
                <a:r>
                  <a:rPr lang="en-US" b="1" dirty="0" err="1"/>
                  <a:t>i</a:t>
                </a:r>
                <a:r>
                  <a:rPr lang="en-US" b="1" dirty="0"/>
                  <a:t>)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/>
                          <m:t>(1 + </m:t>
                        </m:r>
                        <m:r>
                          <m:rPr>
                            <m:nor/>
                          </m:rPr>
                          <a:rPr lang="en-US" b="1" dirty="0"/>
                          <m:t>i</m:t>
                        </m:r>
                        <m:r>
                          <m:rPr>
                            <m:nor/>
                          </m:rPr>
                          <a:rPr lang="en-US" b="1" dirty="0"/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b="1" dirty="0" err="1" smtClean="0"/>
                  <a:t>dst</a:t>
                </a:r>
                <a:r>
                  <a:rPr lang="en-US" b="1" dirty="0" smtClean="0"/>
                  <a:t>. </a:t>
                </a:r>
                <a:r>
                  <a:rPr lang="en-US" b="1" dirty="0" err="1"/>
                  <a:t>Perolehan</a:t>
                </a:r>
                <a:r>
                  <a:rPr lang="en-US" b="1" dirty="0"/>
                  <a:t> </a:t>
                </a:r>
                <a:r>
                  <a:rPr lang="en-US" b="1" dirty="0" err="1" smtClean="0"/>
                  <a:t>bunga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menurut</a:t>
                </a:r>
                <a:r>
                  <a:rPr lang="en-US" b="1" dirty="0" smtClean="0"/>
                  <a:t> </a:t>
                </a:r>
                <a:r>
                  <a:rPr lang="en-US" b="1" dirty="0" err="1"/>
                  <a:t>pola</a:t>
                </a:r>
                <a:r>
                  <a:rPr lang="en-US" b="1" dirty="0"/>
                  <a:t> </a:t>
                </a:r>
                <a:r>
                  <a:rPr lang="en-US" b="1" dirty="0" err="1"/>
                  <a:t>ini</a:t>
                </a:r>
                <a:r>
                  <a:rPr lang="en-US" b="1" dirty="0"/>
                  <a:t> </a:t>
                </a:r>
                <a:r>
                  <a:rPr lang="en-US" b="1" dirty="0" err="1"/>
                  <a:t>disebut</a:t>
                </a:r>
                <a:r>
                  <a:rPr lang="en-US" b="1" dirty="0"/>
                  <a:t> </a:t>
                </a:r>
                <a:r>
                  <a:rPr lang="en-US" b="1" dirty="0" err="1"/>
                  <a:t>bunga</a:t>
                </a:r>
                <a:r>
                  <a:rPr lang="en-US" b="1" dirty="0"/>
                  <a:t> </a:t>
                </a:r>
                <a:r>
                  <a:rPr lang="en-US" b="1" dirty="0" err="1"/>
                  <a:t>majemuk</a:t>
                </a:r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endParaRPr lang="en-US" b="1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 err="1" smtClean="0"/>
                  <a:t>Dengan</a:t>
                </a:r>
                <a:r>
                  <a:rPr lang="en-US" b="0" dirty="0" smtClean="0"/>
                  <a:t> </a:t>
                </a:r>
                <a:r>
                  <a:rPr lang="en-US" b="0" dirty="0" err="1" smtClean="0"/>
                  <a:t>fungsi</a:t>
                </a:r>
                <a:r>
                  <a:rPr lang="en-US" b="0" dirty="0" smtClean="0"/>
                  <a:t> </a:t>
                </a:r>
                <a:r>
                  <a:rPr lang="en-US" b="0" dirty="0" err="1" smtClean="0"/>
                  <a:t>akumulasi</a:t>
                </a:r>
                <a:r>
                  <a:rPr lang="en-US" b="0" dirty="0" smtClean="0"/>
                  <a:t> :</a:t>
                </a:r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 </a:t>
                </a:r>
                <a:r>
                  <a:rPr lang="en-US" dirty="0" err="1" smtClean="0"/>
                  <a:t>menyatakan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waktu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tahun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menyatakan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suku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bunga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efektif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tahunan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41867"/>
                <a:ext cx="10515600" cy="5635096"/>
              </a:xfrm>
              <a:blipFill rotWithShape="0">
                <a:blip r:embed="rId2"/>
                <a:stretch>
                  <a:fillRect l="-638" t="-2056" r="-580" b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8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8366" y="1869743"/>
                <a:ext cx="11235267" cy="4494201"/>
              </a:xfrm>
            </p:spPr>
            <p:txBody>
              <a:bodyPr/>
              <a:lstStyle/>
              <a:p>
                <a:r>
                  <a:rPr lang="en-US" dirty="0" smtClean="0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suku</a:t>
                </a:r>
                <a:r>
                  <a:rPr lang="en-US" dirty="0"/>
                  <a:t> </a:t>
                </a:r>
                <a:r>
                  <a:rPr lang="en-US" dirty="0" err="1"/>
                  <a:t>bunga</a:t>
                </a:r>
                <a:r>
                  <a:rPr lang="en-US" dirty="0"/>
                  <a:t> </a:t>
                </a:r>
                <a:r>
                  <a:rPr lang="en-US" dirty="0" err="1" smtClean="0"/>
                  <a:t>majemuk</a:t>
                </a:r>
                <a:r>
                  <a:rPr lang="en-US" dirty="0" smtClean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kita</a:t>
                </a:r>
                <a:r>
                  <a:rPr lang="en-US" dirty="0"/>
                  <a:t>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mencari</a:t>
                </a:r>
                <a:r>
                  <a:rPr lang="en-US" dirty="0"/>
                  <a:t> </a:t>
                </a:r>
                <a:r>
                  <a:rPr lang="en-US" dirty="0" err="1"/>
                  <a:t>tingkat</a:t>
                </a:r>
                <a:r>
                  <a:rPr lang="en-US" dirty="0"/>
                  <a:t> </a:t>
                </a:r>
                <a:r>
                  <a:rPr lang="en-US" dirty="0" err="1"/>
                  <a:t>suku</a:t>
                </a:r>
                <a:r>
                  <a:rPr lang="en-US" dirty="0"/>
                  <a:t> </a:t>
                </a:r>
                <a:r>
                  <a:rPr lang="en-US" dirty="0" err="1"/>
                  <a:t>bunga</a:t>
                </a:r>
                <a:r>
                  <a:rPr lang="en-US" dirty="0"/>
                  <a:t> </a:t>
                </a:r>
                <a:r>
                  <a:rPr lang="en-US" dirty="0" err="1"/>
                  <a:t>efektif</a:t>
                </a:r>
                <a:r>
                  <a:rPr lang="en-US" dirty="0"/>
                  <a:t> </a:t>
                </a:r>
                <a:r>
                  <a:rPr lang="en-US" dirty="0" err="1"/>
                  <a:t>periode</a:t>
                </a:r>
                <a:r>
                  <a:rPr lang="en-US" dirty="0"/>
                  <a:t> </a:t>
                </a:r>
                <a:r>
                  <a:rPr lang="en-US" dirty="0" err="1" smtClean="0"/>
                  <a:t>ke</a:t>
                </a:r>
                <a:r>
                  <a:rPr lang="en-US" dirty="0" smtClean="0"/>
                  <a:t>-n </a:t>
                </a:r>
                <a:r>
                  <a:rPr lang="en-US" dirty="0" err="1"/>
                  <a:t>adalah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8366" y="1869743"/>
                <a:ext cx="11235267" cy="4494201"/>
              </a:xfrm>
              <a:blipFill rotWithShape="0">
                <a:blip r:embed="rId2"/>
                <a:stretch>
                  <a:fillRect l="-976" t="-2307" r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4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352399"/>
                <a:ext cx="11235267" cy="580763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v-SE" dirty="0" smtClean="0"/>
                  <a:t>Sifat-sifat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sv-SE" dirty="0" smtClean="0"/>
                  <a:t> bunga </a:t>
                </a:r>
                <a:r>
                  <a:rPr lang="sv-SE" dirty="0"/>
                  <a:t>majemuk </a:t>
                </a:r>
                <a:r>
                  <a:rPr lang="sv-SE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err="1"/>
                  <a:t>Investasi</a:t>
                </a:r>
                <a:r>
                  <a:rPr lang="en-US" dirty="0"/>
                  <a:t> </a:t>
                </a:r>
                <a:r>
                  <a:rPr lang="en-US" dirty="0" err="1"/>
                  <a:t>awal</a:t>
                </a:r>
                <a:r>
                  <a:rPr lang="en-US" dirty="0"/>
                  <a:t> </a:t>
                </a:r>
                <a:r>
                  <a:rPr lang="en-US" dirty="0" err="1"/>
                  <a:t>satu</a:t>
                </a:r>
                <a:r>
                  <a:rPr lang="en-US" dirty="0"/>
                  <a:t> unit </a:t>
                </a:r>
                <a:r>
                  <a:rPr lang="en-US" dirty="0" err="1"/>
                  <a:t>selama</a:t>
                </a:r>
                <a:r>
                  <a:rPr lang="en-US" dirty="0"/>
                  <a:t> </a:t>
                </a:r>
                <a:r>
                  <a:rPr lang="en-US" dirty="0" err="1"/>
                  <a:t>periode</a:t>
                </a:r>
                <a:r>
                  <a:rPr lang="en-US" dirty="0"/>
                  <a:t> t + s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bunga</a:t>
                </a:r>
                <a:r>
                  <a:rPr lang="en-US" dirty="0"/>
                  <a:t> yang </a:t>
                </a:r>
                <a:r>
                  <a:rPr lang="en-US" dirty="0" err="1"/>
                  <a:t>diperoleh</a:t>
                </a:r>
                <a:r>
                  <a:rPr lang="en-US" dirty="0"/>
                  <a:t> 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investasi</a:t>
                </a:r>
                <a:r>
                  <a:rPr lang="en-US" dirty="0"/>
                  <a:t> </a:t>
                </a:r>
                <a:r>
                  <a:rPr lang="en-US" dirty="0" err="1"/>
                  <a:t>diakhiri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akhir</a:t>
                </a:r>
                <a:r>
                  <a:rPr lang="en-US" dirty="0"/>
                  <a:t> </a:t>
                </a:r>
                <a:r>
                  <a:rPr lang="en-US" dirty="0" err="1"/>
                  <a:t>periode</a:t>
                </a:r>
                <a:r>
                  <a:rPr lang="en-US" dirty="0"/>
                  <a:t> t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yang </a:t>
                </a:r>
                <a:r>
                  <a:rPr lang="en-US" dirty="0" err="1"/>
                  <a:t>terakumulasi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saat</a:t>
                </a:r>
                <a:r>
                  <a:rPr lang="en-US" dirty="0"/>
                  <a:t> </a:t>
                </a:r>
                <a:r>
                  <a:rPr lang="en-US" dirty="0" err="1"/>
                  <a:t>itu</a:t>
                </a:r>
                <a:r>
                  <a:rPr lang="en-US" dirty="0"/>
                  <a:t> </a:t>
                </a:r>
                <a:r>
                  <a:rPr lang="en-US" dirty="0" err="1"/>
                  <a:t>segera</a:t>
                </a:r>
                <a:r>
                  <a:rPr lang="en-US" dirty="0"/>
                  <a:t> </a:t>
                </a:r>
                <a:r>
                  <a:rPr lang="en-US" dirty="0" err="1"/>
                  <a:t>diinvestasikan</a:t>
                </a:r>
                <a:r>
                  <a:rPr lang="en-US" dirty="0"/>
                  <a:t> </a:t>
                </a:r>
                <a:r>
                  <a:rPr lang="en-US" dirty="0" err="1"/>
                  <a:t>kembali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periode</a:t>
                </a:r>
                <a:r>
                  <a:rPr lang="en-US" dirty="0"/>
                  <a:t> </a:t>
                </a:r>
                <a:r>
                  <a:rPr lang="en-US" dirty="0" err="1"/>
                  <a:t>tambahan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fungsi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akumulasi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a(t </a:t>
                </a:r>
                <a:r>
                  <a:rPr lang="en-US" dirty="0"/>
                  <a:t>+ s) = a(t</a:t>
                </a:r>
                <a:r>
                  <a:rPr lang="en-US" dirty="0" smtClean="0"/>
                  <a:t>).a(s</a:t>
                </a:r>
                <a:r>
                  <a:rPr lang="en-US" dirty="0"/>
                  <a:t>) for t ≥ 0 and t ≥ 0. </a:t>
                </a:r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52399"/>
                <a:ext cx="11235267" cy="5807631"/>
              </a:xfrm>
              <a:blipFill rotWithShape="0">
                <a:blip r:embed="rId2"/>
                <a:stretch>
                  <a:fillRect l="-1085" t="-1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43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352399"/>
                <a:ext cx="11235267" cy="580763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v-SE" b="1" dirty="0" smtClean="0"/>
                  <a:t>Sifat-sifat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sv-SE" b="1" dirty="0" smtClean="0"/>
                  <a:t> bunga </a:t>
                </a:r>
                <a:r>
                  <a:rPr lang="sv-SE" b="1" dirty="0"/>
                  <a:t>majemuk </a:t>
                </a:r>
                <a:r>
                  <a:rPr lang="sv-SE" dirty="0" smtClean="0"/>
                  <a:t>:</a:t>
                </a:r>
              </a:p>
              <a:p>
                <a:pPr marL="0" indent="0">
                  <a:buNone/>
                </a:pPr>
                <a:endParaRPr lang="sv-SE" dirty="0" smtClean="0"/>
              </a:p>
              <a:p>
                <a:pPr marL="0" indent="0">
                  <a:buNone/>
                </a:pPr>
                <a:r>
                  <a:rPr lang="en-US" dirty="0" err="1"/>
                  <a:t>Investasi</a:t>
                </a:r>
                <a:r>
                  <a:rPr lang="en-US" dirty="0"/>
                  <a:t> </a:t>
                </a:r>
                <a:r>
                  <a:rPr lang="en-US" dirty="0" err="1"/>
                  <a:t>awal</a:t>
                </a:r>
                <a:r>
                  <a:rPr lang="en-US" dirty="0"/>
                  <a:t> </a:t>
                </a:r>
                <a:r>
                  <a:rPr lang="en-US" dirty="0" err="1"/>
                  <a:t>satu</a:t>
                </a:r>
                <a:r>
                  <a:rPr lang="en-US" dirty="0"/>
                  <a:t> unit </a:t>
                </a:r>
                <a:r>
                  <a:rPr lang="en-US" dirty="0" err="1"/>
                  <a:t>selama</a:t>
                </a:r>
                <a:r>
                  <a:rPr lang="en-US" dirty="0"/>
                  <a:t> </a:t>
                </a:r>
                <a:r>
                  <a:rPr lang="en-US" dirty="0" err="1"/>
                  <a:t>periode</a:t>
                </a:r>
                <a:r>
                  <a:rPr lang="en-US" dirty="0"/>
                  <a:t> t + s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bunga</a:t>
                </a:r>
                <a:r>
                  <a:rPr lang="en-US" dirty="0"/>
                  <a:t> yang </a:t>
                </a:r>
                <a:r>
                  <a:rPr lang="en-US" dirty="0" err="1"/>
                  <a:t>diperoleh</a:t>
                </a:r>
                <a:r>
                  <a:rPr lang="en-US" dirty="0"/>
                  <a:t> 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investasi</a:t>
                </a:r>
                <a:r>
                  <a:rPr lang="en-US" dirty="0"/>
                  <a:t> </a:t>
                </a:r>
                <a:r>
                  <a:rPr lang="en-US" dirty="0" err="1"/>
                  <a:t>diakhiri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akhir</a:t>
                </a:r>
                <a:r>
                  <a:rPr lang="en-US" dirty="0"/>
                  <a:t> </a:t>
                </a:r>
                <a:r>
                  <a:rPr lang="en-US" dirty="0" err="1"/>
                  <a:t>periode</a:t>
                </a:r>
                <a:r>
                  <a:rPr lang="en-US" dirty="0"/>
                  <a:t> t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yang </a:t>
                </a:r>
                <a:r>
                  <a:rPr lang="en-US" dirty="0" err="1"/>
                  <a:t>terakumulasi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saat</a:t>
                </a:r>
                <a:r>
                  <a:rPr lang="en-US" dirty="0"/>
                  <a:t> </a:t>
                </a:r>
                <a:r>
                  <a:rPr lang="en-US" dirty="0" err="1"/>
                  <a:t>itu</a:t>
                </a:r>
                <a:r>
                  <a:rPr lang="en-US" dirty="0"/>
                  <a:t> </a:t>
                </a:r>
                <a:r>
                  <a:rPr lang="en-US" dirty="0" err="1"/>
                  <a:t>segera</a:t>
                </a:r>
                <a:r>
                  <a:rPr lang="en-US" dirty="0"/>
                  <a:t> </a:t>
                </a:r>
                <a:r>
                  <a:rPr lang="en-US" dirty="0" err="1"/>
                  <a:t>diinvestasikan</a:t>
                </a:r>
                <a:r>
                  <a:rPr lang="en-US" dirty="0"/>
                  <a:t> </a:t>
                </a:r>
                <a:r>
                  <a:rPr lang="en-US" dirty="0" err="1"/>
                  <a:t>kembali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periode</a:t>
                </a:r>
                <a:r>
                  <a:rPr lang="en-US" dirty="0"/>
                  <a:t> </a:t>
                </a:r>
                <a:r>
                  <a:rPr lang="en-US" dirty="0" err="1"/>
                  <a:t>tambahan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fungsi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akumulasi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a(t </a:t>
                </a:r>
                <a:r>
                  <a:rPr lang="en-US" dirty="0"/>
                  <a:t>+ s) = a(t</a:t>
                </a:r>
                <a:r>
                  <a:rPr lang="en-US" dirty="0" smtClean="0"/>
                  <a:t>).a(s</a:t>
                </a:r>
                <a:r>
                  <a:rPr lang="en-US" dirty="0"/>
                  <a:t>) for t ≥ 0 and t ≥ 0. </a:t>
                </a:r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52399"/>
                <a:ext cx="11235267" cy="5807631"/>
              </a:xfrm>
              <a:blipFill rotWithShape="0">
                <a:blip r:embed="rId2"/>
                <a:stretch>
                  <a:fillRect l="-1085" t="-1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46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v-SE" dirty="0" smtClean="0"/>
                  <a:t>Contoh 2:</a:t>
                </a:r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r>
                  <a:rPr lang="sv-SE" dirty="0" smtClean="0"/>
                  <a:t>Tentukan </a:t>
                </a:r>
                <a:r>
                  <a:rPr lang="sv-SE" dirty="0"/>
                  <a:t>nilai akumulasi 2000 yang diinvestasikan selama empat tahun, jika</a:t>
                </a:r>
              </a:p>
              <a:p>
                <a:pPr marL="0" indent="0">
                  <a:buNone/>
                </a:pPr>
                <a:r>
                  <a:rPr lang="sv-SE" dirty="0"/>
                  <a:t>tingkat bunga majemuk adalah 0,08 tahun</a:t>
                </a:r>
                <a:r>
                  <a:rPr lang="sv-SE" dirty="0" smtClean="0"/>
                  <a:t>.</a:t>
                </a:r>
              </a:p>
              <a:p>
                <a:pPr marL="0" indent="0">
                  <a:buNone/>
                </a:pPr>
                <a:r>
                  <a:rPr lang="sv-SE" dirty="0" smtClean="0"/>
                  <a:t>Jawab:</a:t>
                </a:r>
              </a:p>
              <a:p>
                <a:pPr marL="0" indent="0">
                  <a:buNone/>
                </a:pPr>
                <a:r>
                  <a:rPr lang="sv-SE" dirty="0" smtClean="0"/>
                  <a:t>Dik: A(0)=k=P=2000, n=t=4, i=0.08</a:t>
                </a:r>
              </a:p>
              <a:p>
                <a:pPr marL="0" indent="0">
                  <a:buNone/>
                </a:pPr>
                <a:r>
                  <a:rPr lang="sv-SE" dirty="0" smtClean="0"/>
                  <a:t>A(4)?</a:t>
                </a:r>
              </a:p>
              <a:p>
                <a:pPr marL="0" indent="0">
                  <a:buNone/>
                </a:pPr>
                <a:r>
                  <a:rPr lang="sv-SE" dirty="0" smtClean="0"/>
                  <a:t>			A(t)=k.a(t) = 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=2000.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(1+0.08)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=2720.98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1085" t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34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Present Value (</a:t>
                </a:r>
                <a:r>
                  <a:rPr lang="en-US" b="1" dirty="0" err="1" smtClean="0"/>
                  <a:t>Nilai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Sekarang</a:t>
                </a:r>
                <a:r>
                  <a:rPr lang="en-US" b="1" dirty="0" smtClean="0"/>
                  <a:t>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Definisi</a:t>
                </a:r>
                <a:r>
                  <a:rPr lang="en-US" dirty="0" smtClean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 err="1" smtClean="0"/>
                  <a:t>Seringkali</a:t>
                </a:r>
                <a:r>
                  <a:rPr lang="en-US" dirty="0" smtClean="0"/>
                  <a:t> </a:t>
                </a:r>
                <a:r>
                  <a:rPr lang="en-US" dirty="0" err="1"/>
                  <a:t>perlu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menentukan</a:t>
                </a:r>
                <a:r>
                  <a:rPr lang="en-US" dirty="0"/>
                  <a:t> </a:t>
                </a:r>
                <a:r>
                  <a:rPr lang="en-US" dirty="0" err="1"/>
                  <a:t>berapa</a:t>
                </a:r>
                <a:r>
                  <a:rPr lang="en-US" dirty="0"/>
                  <a:t> </a:t>
                </a:r>
                <a:r>
                  <a:rPr lang="en-US" dirty="0" err="1"/>
                  <a:t>banyak</a:t>
                </a:r>
                <a:r>
                  <a:rPr lang="en-US" dirty="0"/>
                  <a:t> </a:t>
                </a:r>
                <a:r>
                  <a:rPr lang="en-US" dirty="0" err="1"/>
                  <a:t>seseorang</a:t>
                </a:r>
                <a:r>
                  <a:rPr lang="en-US" dirty="0"/>
                  <a:t> </a:t>
                </a:r>
                <a:r>
                  <a:rPr lang="en-US" dirty="0" err="1"/>
                  <a:t>harus</a:t>
                </a:r>
                <a:r>
                  <a:rPr lang="en-US" dirty="0"/>
                  <a:t> </a:t>
                </a:r>
                <a:r>
                  <a:rPr lang="en-US" dirty="0" err="1"/>
                  <a:t>berinvestasi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awalnya</a:t>
                </a:r>
                <a:r>
                  <a:rPr lang="en-US" dirty="0"/>
                  <a:t>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:r>
                  <a:rPr lang="en-US" dirty="0" err="1"/>
                  <a:t>saldonya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1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akhir</a:t>
                </a:r>
                <a:r>
                  <a:rPr lang="en-US" dirty="0"/>
                  <a:t> </a:t>
                </a:r>
                <a:r>
                  <a:rPr lang="en-US" dirty="0" err="1"/>
                  <a:t>satu</a:t>
                </a:r>
                <a:r>
                  <a:rPr lang="en-US" dirty="0"/>
                  <a:t> </a:t>
                </a:r>
                <a:r>
                  <a:rPr lang="en-US" dirty="0" err="1"/>
                  <a:t>periode</a:t>
                </a:r>
                <a:r>
                  <a:rPr lang="en-US" dirty="0"/>
                  <a:t>. </a:t>
                </a:r>
                <a:r>
                  <a:rPr lang="en-US" dirty="0" err="1" smtClean="0"/>
                  <a:t>jawabannya</a:t>
                </a:r>
                <a:r>
                  <a:rPr lang="en-US" dirty="0" smtClean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(1 + </m:t>
                        </m:r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= </a:t>
                </a:r>
                <a:r>
                  <a:rPr lang="el-GR" dirty="0"/>
                  <a:t>ν. </a:t>
                </a:r>
                <a:r>
                  <a:rPr lang="en-US" dirty="0" err="1"/>
                  <a:t>Istilah</a:t>
                </a:r>
                <a:r>
                  <a:rPr lang="en-US" dirty="0"/>
                  <a:t> </a:t>
                </a:r>
                <a:r>
                  <a:rPr lang="el-GR" dirty="0"/>
                  <a:t>ν </a:t>
                </a:r>
                <a:r>
                  <a:rPr lang="en-US" dirty="0" err="1"/>
                  <a:t>sering</a:t>
                </a:r>
                <a:r>
                  <a:rPr lang="en-US" dirty="0"/>
                  <a:t> </a:t>
                </a:r>
                <a:r>
                  <a:rPr lang="en-US" dirty="0" err="1"/>
                  <a:t>juga</a:t>
                </a:r>
                <a:r>
                  <a:rPr lang="en-US" dirty="0"/>
                  <a:t> </a:t>
                </a:r>
                <a:r>
                  <a:rPr lang="en-US" dirty="0" err="1"/>
                  <a:t>disebut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faktor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diskon</a:t>
                </a:r>
                <a:r>
                  <a:rPr lang="en-US" dirty="0"/>
                  <a:t>. </a:t>
                </a:r>
                <a:r>
                  <a:rPr lang="en-US" dirty="0" err="1"/>
                  <a:t>Istilah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dikatakan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nilai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sekarang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1 yang </a:t>
                </a:r>
                <a:r>
                  <a:rPr lang="en-US" dirty="0" err="1"/>
                  <a:t>harus</a:t>
                </a:r>
                <a:r>
                  <a:rPr lang="en-US" dirty="0"/>
                  <a:t> </a:t>
                </a:r>
                <a:r>
                  <a:rPr lang="en-US" dirty="0" err="1"/>
                  <a:t>dibayar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akhir</a:t>
                </a:r>
                <a:r>
                  <a:rPr lang="en-US" dirty="0"/>
                  <a:t> </a:t>
                </a:r>
                <a:r>
                  <a:rPr lang="en-US" dirty="0" err="1"/>
                  <a:t>periode</a:t>
                </a:r>
                <a:r>
                  <a:rPr lang="en-US" dirty="0"/>
                  <a:t> t</a:t>
                </a:r>
                <a:r>
                  <a:rPr lang="en-US" dirty="0" smtClean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Fungsi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Diskon</a:t>
                </a:r>
                <a:r>
                  <a:rPr lang="en-US" dirty="0" smtClean="0"/>
                  <a:t>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𝑢𝑛𝑡𝑢𝑘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𝑏𝑢𝑛𝑔𝑎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𝑠𝑒𝑑𝑒𝑟h𝑎𝑛𝑎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just">
                  <a:buNone/>
                </a:pPr>
                <a:endParaRPr lang="en-US" b="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𝑢𝑛𝑡𝑢𝑘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𝑏𝑢𝑛𝑔𝑎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𝑚𝑎𝑗𝑒𝑚𝑢𝑘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922" t="-2208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199" y="641684"/>
            <a:ext cx="11235267" cy="5518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3:</a:t>
            </a:r>
          </a:p>
          <a:p>
            <a:pPr marL="0" indent="0">
              <a:buNone/>
            </a:pP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/>
              <a:t>jumlah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diinvestasikan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0,09 per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mengakumulasi</a:t>
            </a:r>
            <a:r>
              <a:rPr lang="en-US" dirty="0"/>
              <a:t> 1000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 smtClean="0"/>
              <a:t>tahun</a:t>
            </a:r>
            <a:r>
              <a:rPr lang="en-US" dirty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Jawab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Dik</a:t>
            </a:r>
            <a:r>
              <a:rPr lang="en-US" dirty="0" smtClean="0"/>
              <a:t>: </a:t>
            </a:r>
            <a:r>
              <a:rPr lang="pt-BR" dirty="0"/>
              <a:t>A(3) = 1000, </a:t>
            </a:r>
            <a:r>
              <a:rPr lang="pt-BR" dirty="0" smtClean="0"/>
              <a:t>t=n </a:t>
            </a:r>
            <a:r>
              <a:rPr lang="pt-BR" dirty="0"/>
              <a:t>= 3, i = </a:t>
            </a:r>
            <a:r>
              <a:rPr lang="pt-BR" dirty="0" smtClean="0"/>
              <a:t>0.09,</a:t>
            </a:r>
          </a:p>
          <a:p>
            <a:pPr marL="0" indent="0">
              <a:buNone/>
            </a:pPr>
            <a:r>
              <a:rPr lang="pt-BR" dirty="0" smtClean="0"/>
              <a:t>K=A(0)?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en-US" dirty="0" smtClean="0"/>
              <a:t>A(t) </a:t>
            </a:r>
            <a:r>
              <a:rPr lang="en-US" dirty="0"/>
              <a:t>= </a:t>
            </a:r>
            <a:r>
              <a:rPr lang="en-US" dirty="0" err="1" smtClean="0"/>
              <a:t>k.a</a:t>
            </a:r>
            <a:r>
              <a:rPr lang="en-US" dirty="0" smtClean="0"/>
              <a:t>(t) </a:t>
            </a:r>
            <a:r>
              <a:rPr lang="en-US" dirty="0"/>
              <a:t>= k(1 + </a:t>
            </a:r>
            <a:r>
              <a:rPr lang="en-US" dirty="0" smtClean="0"/>
              <a:t>it)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k = A(t)/1+it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 = 1000/ 1+0.09*3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</a:t>
            </a:r>
            <a:r>
              <a:rPr lang="en-US" dirty="0"/>
              <a:t>= </a:t>
            </a:r>
            <a:r>
              <a:rPr lang="en-US" dirty="0" smtClean="0"/>
              <a:t>787.40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</a:rPr>
              <a:t>Simbol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</a:rPr>
              <a:t>Prinsip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</a:rPr>
              <a:t>asar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</a:rPr>
              <a:t>Matematika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</a:rPr>
              <a:t>Keuangan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 </a:t>
            </a:r>
            <a:r>
              <a:rPr lang="en-US" dirty="0" smtClean="0"/>
              <a:t>= Principal </a:t>
            </a:r>
            <a:r>
              <a:rPr lang="en-US" dirty="0"/>
              <a:t>(Modal</a:t>
            </a:r>
            <a:r>
              <a:rPr lang="en-US" dirty="0" smtClean="0"/>
              <a:t>),  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yang </a:t>
            </a:r>
            <a:r>
              <a:rPr lang="en-US" dirty="0" err="1"/>
              <a:t>diinvestasikan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		(the </a:t>
            </a:r>
            <a:r>
              <a:rPr lang="en-US" i="1" dirty="0"/>
              <a:t>initial amount of money </a:t>
            </a:r>
            <a:r>
              <a:rPr lang="en-US" i="1" dirty="0" smtClean="0"/>
              <a:t>invested) , </a:t>
            </a:r>
            <a:r>
              <a:rPr lang="en-US" dirty="0" smtClean="0"/>
              <a:t>P=k.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 smtClean="0"/>
              <a:t>n=t </a:t>
            </a:r>
            <a:r>
              <a:rPr lang="en-US" dirty="0"/>
              <a:t>=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tahun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   period </a:t>
            </a:r>
            <a:r>
              <a:rPr lang="en-US" i="1" dirty="0"/>
              <a:t>= measure time  from the date of  investment  (day, month, </a:t>
            </a:r>
            <a:r>
              <a:rPr lang="en-US" i="1" dirty="0" smtClean="0"/>
              <a:t> 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year </a:t>
            </a:r>
            <a:r>
              <a:rPr lang="en-US" i="1" dirty="0" err="1"/>
              <a:t>etc</a:t>
            </a:r>
            <a:r>
              <a:rPr lang="en-US" i="1" dirty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dirty="0" err="1" smtClean="0"/>
                  <a:t>Contoh</a:t>
                </a:r>
                <a:r>
                  <a:rPr lang="en-US" dirty="0" smtClean="0"/>
                  <a:t> 4: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 err="1" smtClean="0"/>
                  <a:t>Tentukan</a:t>
                </a:r>
                <a:r>
                  <a:rPr lang="en-US" dirty="0" smtClean="0"/>
                  <a:t> </a:t>
                </a:r>
                <a:r>
                  <a:rPr lang="en-US" dirty="0" err="1"/>
                  <a:t>jumlah</a:t>
                </a:r>
                <a:r>
                  <a:rPr lang="en-US" dirty="0"/>
                  <a:t> yang </a:t>
                </a:r>
                <a:r>
                  <a:rPr lang="en-US" dirty="0" err="1"/>
                  <a:t>harus</a:t>
                </a:r>
                <a:r>
                  <a:rPr lang="en-US" dirty="0"/>
                  <a:t> </a:t>
                </a:r>
                <a:r>
                  <a:rPr lang="en-US" dirty="0" err="1"/>
                  <a:t>diinvestasikan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tingkat</a:t>
                </a:r>
                <a:r>
                  <a:rPr lang="en-US" dirty="0"/>
                  <a:t> </a:t>
                </a:r>
                <a:r>
                  <a:rPr lang="en-US" dirty="0" err="1"/>
                  <a:t>bunga</a:t>
                </a:r>
                <a:r>
                  <a:rPr lang="en-US" dirty="0"/>
                  <a:t> </a:t>
                </a:r>
                <a:r>
                  <a:rPr lang="en-US" dirty="0" err="1"/>
                  <a:t>majemuk</a:t>
                </a:r>
                <a:r>
                  <a:rPr lang="en-US" dirty="0"/>
                  <a:t> 0,09 per </a:t>
                </a:r>
                <a:r>
                  <a:rPr lang="en-US" dirty="0" err="1"/>
                  <a:t>tahun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mengakumulasi</a:t>
                </a:r>
                <a:r>
                  <a:rPr lang="en-US" dirty="0"/>
                  <a:t> 1000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 smtClean="0"/>
                  <a:t>akhir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tahun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ke</a:t>
                </a:r>
                <a:r>
                  <a:rPr lang="en-US" dirty="0"/>
                  <a:t> </a:t>
                </a:r>
                <a:r>
                  <a:rPr lang="en-US" dirty="0" err="1"/>
                  <a:t>tiga</a:t>
                </a:r>
                <a:r>
                  <a:rPr lang="en-US" dirty="0"/>
                  <a:t> 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 err="1" smtClean="0"/>
                  <a:t>Jawab</a:t>
                </a:r>
                <a:r>
                  <a:rPr lang="en-US" dirty="0" smtClean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 err="1" smtClean="0"/>
                  <a:t>Dik</a:t>
                </a:r>
                <a:r>
                  <a:rPr lang="en-US" dirty="0" smtClean="0"/>
                  <a:t> : </a:t>
                </a:r>
                <a:r>
                  <a:rPr lang="pt-BR" dirty="0"/>
                  <a:t>A(3) = 1000, </a:t>
                </a:r>
                <a:r>
                  <a:rPr lang="pt-BR" dirty="0" smtClean="0"/>
                  <a:t>t =n= </a:t>
                </a:r>
                <a:r>
                  <a:rPr lang="pt-BR" dirty="0"/>
                  <a:t>3, i = 0.09 </a:t>
                </a:r>
                <a:endParaRPr lang="pt-BR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K?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	A(t) =  </a:t>
                </a:r>
                <a:r>
                  <a:rPr lang="en-US" dirty="0" err="1" smtClean="0"/>
                  <a:t>ka</a:t>
                </a:r>
                <a:r>
                  <a:rPr lang="en-US" dirty="0" smtClean="0"/>
                  <a:t>(t)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k</m:t>
                        </m:r>
                        <m:r>
                          <m:rPr>
                            <m:nor/>
                          </m:rPr>
                          <a:rPr lang="en-US" dirty="0"/>
                          <m:t>(1 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b="0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(1 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b="0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1000∗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(1 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0.09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=772.18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1085" t="-2428" r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5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Definisi</a:t>
                </a:r>
                <a:r>
                  <a:rPr lang="en-US" b="1" dirty="0"/>
                  <a:t> </a:t>
                </a:r>
                <a:r>
                  <a:rPr lang="en-US" b="1" dirty="0" err="1"/>
                  <a:t>tingkat</a:t>
                </a:r>
                <a:r>
                  <a:rPr lang="en-US" b="1" dirty="0"/>
                  <a:t> </a:t>
                </a:r>
                <a:r>
                  <a:rPr lang="en-US" b="1" dirty="0" err="1"/>
                  <a:t>diskon</a:t>
                </a:r>
                <a:r>
                  <a:rPr lang="en-US" b="1" dirty="0"/>
                  <a:t> </a:t>
                </a:r>
                <a:r>
                  <a:rPr lang="en-US" b="1" dirty="0" err="1"/>
                  <a:t>efektif</a:t>
                </a: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Tingkat </a:t>
                </a:r>
                <a:r>
                  <a:rPr lang="en-US" dirty="0" err="1"/>
                  <a:t>diskon</a:t>
                </a:r>
                <a:r>
                  <a:rPr lang="en-US" dirty="0"/>
                  <a:t> </a:t>
                </a:r>
                <a:r>
                  <a:rPr lang="en-US" dirty="0" err="1" smtClean="0"/>
                  <a:t>efektif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d</a:t>
                </a:r>
                <a:r>
                  <a:rPr lang="en-US" dirty="0" smtClean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ukuran</a:t>
                </a:r>
                <a:r>
                  <a:rPr lang="en-US" dirty="0"/>
                  <a:t> </a:t>
                </a:r>
                <a:r>
                  <a:rPr lang="en-US" dirty="0" err="1"/>
                  <a:t>bunga</a:t>
                </a:r>
                <a:r>
                  <a:rPr lang="en-US" dirty="0"/>
                  <a:t> yang </a:t>
                </a:r>
                <a:r>
                  <a:rPr lang="en-US" dirty="0" err="1"/>
                  <a:t>dibayarkan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awal</a:t>
                </a:r>
                <a:r>
                  <a:rPr lang="en-US" dirty="0"/>
                  <a:t> </a:t>
                </a:r>
                <a:r>
                  <a:rPr lang="en-US" dirty="0" err="1" smtClean="0"/>
                  <a:t>periode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fungsi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jumlah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Jika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> n </a:t>
                </a:r>
                <a:r>
                  <a:rPr lang="en-US" dirty="0" err="1" smtClean="0"/>
                  <a:t>periode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𝑢𝑛𝑡𝑢𝑘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1085" t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Definisi</a:t>
                </a:r>
                <a:r>
                  <a:rPr lang="en-US" b="1" dirty="0"/>
                  <a:t> </a:t>
                </a:r>
                <a:r>
                  <a:rPr lang="en-US" b="1" dirty="0" err="1" smtClean="0"/>
                  <a:t>Nilai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Sekarang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dibawah</a:t>
                </a:r>
                <a:r>
                  <a:rPr lang="en-US" b="1" dirty="0" smtClean="0"/>
                  <a:t> d</a:t>
                </a: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Dari </a:t>
                </a:r>
                <a:r>
                  <a:rPr lang="en-US" dirty="0" err="1"/>
                  <a:t>definisi</a:t>
                </a:r>
                <a:r>
                  <a:rPr lang="en-US" dirty="0"/>
                  <a:t> </a:t>
                </a:r>
                <a:r>
                  <a:rPr lang="en-US" dirty="0" err="1"/>
                  <a:t>dasar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rasio</a:t>
                </a:r>
                <a:r>
                  <a:rPr lang="en-US" dirty="0"/>
                  <a:t>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bunga</a:t>
                </a:r>
                <a:r>
                  <a:rPr lang="en-US" dirty="0"/>
                  <a:t> (</a:t>
                </a:r>
                <a:r>
                  <a:rPr lang="en-US" dirty="0" err="1" smtClean="0"/>
                  <a:t>diskon</a:t>
                </a:r>
                <a:r>
                  <a:rPr lang="en-US" dirty="0" smtClean="0"/>
                  <a:t>)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 smtClean="0"/>
                  <a:t>pokok</a:t>
                </a:r>
                <a:r>
                  <a:rPr lang="en-US" dirty="0" smtClean="0"/>
                  <a:t>/modal,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Dalam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hal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fungsi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diskon</a:t>
                </a:r>
                <a:r>
                  <a:rPr lang="en-US" dirty="0" smtClean="0"/>
                  <a:t>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𝑢𝑛𝑡𝑢𝑘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𝑏𝑢𝑛𝑔𝑎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𝑠𝑒𝑑𝑒𝑟h𝑎𝑛𝑎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;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𝑢𝑛𝑡𝑢𝑘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𝑏𝑢𝑛𝑔𝑎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𝑚𝑎𝑗𝑒𝑚𝑢𝑘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1085" t="-1766" b="-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 err="1" smtClean="0"/>
                  <a:t>Contoh</a:t>
                </a:r>
                <a:r>
                  <a:rPr lang="en-US" dirty="0" smtClean="0"/>
                  <a:t>  5: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sv-SE" dirty="0" smtClean="0"/>
                  <a:t>Tentukan </a:t>
                </a:r>
                <a:r>
                  <a:rPr lang="sv-SE" dirty="0"/>
                  <a:t>jumlah yang harus diinvestasikan dengan tingkat diskon sederhana 0,09 per tahun untuk mengakumulasi 1000 pada akhir </a:t>
                </a:r>
                <a:r>
                  <a:rPr lang="sv-SE" dirty="0" smtClean="0"/>
                  <a:t>tahun ke</a:t>
                </a:r>
                <a:r>
                  <a:rPr lang="sv-SE" dirty="0"/>
                  <a:t> tiga</a:t>
                </a:r>
                <a:r>
                  <a:rPr lang="sv-SE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 err="1" smtClean="0"/>
                  <a:t>Jawab</a:t>
                </a:r>
                <a:r>
                  <a:rPr lang="en-US" dirty="0" smtClean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 err="1" smtClean="0"/>
                  <a:t>Dik</a:t>
                </a:r>
                <a:r>
                  <a:rPr lang="en-US" dirty="0" smtClean="0"/>
                  <a:t> : </a:t>
                </a:r>
                <a:r>
                  <a:rPr lang="pt-BR" dirty="0"/>
                  <a:t>A(3) = 1000, </a:t>
                </a:r>
                <a:r>
                  <a:rPr lang="pt-BR" dirty="0" smtClean="0"/>
                  <a:t>t </a:t>
                </a:r>
                <a:r>
                  <a:rPr lang="pt-BR" dirty="0"/>
                  <a:t>= 3, </a:t>
                </a:r>
                <a:r>
                  <a:rPr lang="pt-BR" dirty="0" smtClean="0"/>
                  <a:t>d = </a:t>
                </a:r>
                <a:r>
                  <a:rPr lang="pt-BR" dirty="0"/>
                  <a:t>0.09 </a:t>
                </a:r>
                <a:endParaRPr lang="pt-BR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K?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	A(t) =  </a:t>
                </a:r>
                <a:r>
                  <a:rPr lang="en-US" dirty="0" err="1" smtClean="0"/>
                  <a:t>ka</a:t>
                </a:r>
                <a:r>
                  <a:rPr lang="en-US" dirty="0" smtClean="0"/>
                  <a:t>(t)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b="0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b="0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=1000∗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1−0.09∗3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=730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1085" t="-1766" r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n-US" dirty="0" err="1" smtClean="0"/>
                  <a:t>Contoh</a:t>
                </a:r>
                <a:r>
                  <a:rPr lang="en-US" dirty="0" smtClean="0"/>
                  <a:t>  6: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sv-SE" dirty="0" smtClean="0"/>
                  <a:t>Tentukan </a:t>
                </a:r>
                <a:r>
                  <a:rPr lang="sv-SE" dirty="0"/>
                  <a:t>jumlah yang harus diinvestasikan dengan tingkat diskon </a:t>
                </a:r>
                <a:r>
                  <a:rPr lang="sv-SE" dirty="0" smtClean="0"/>
                  <a:t>majemuk </a:t>
                </a:r>
                <a:r>
                  <a:rPr lang="sv-SE" dirty="0"/>
                  <a:t>0,09 per tahun untuk mengakumulasi 1000 pada akhir tahun ke tiga</a:t>
                </a:r>
                <a:endParaRPr lang="sv-SE" dirty="0" smtClean="0"/>
              </a:p>
              <a:p>
                <a:pPr marL="0" indent="0" algn="just">
                  <a:buNone/>
                </a:pPr>
                <a:r>
                  <a:rPr lang="en-US" dirty="0" err="1" smtClean="0"/>
                  <a:t>Jawab</a:t>
                </a:r>
                <a:r>
                  <a:rPr lang="en-US" dirty="0" smtClean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 err="1" smtClean="0"/>
                  <a:t>Dik</a:t>
                </a:r>
                <a:r>
                  <a:rPr lang="en-US" dirty="0" smtClean="0"/>
                  <a:t> : </a:t>
                </a:r>
                <a:r>
                  <a:rPr lang="pt-BR" dirty="0"/>
                  <a:t>A(3) = 1000, </a:t>
                </a:r>
                <a:r>
                  <a:rPr lang="pt-BR" dirty="0" smtClean="0"/>
                  <a:t>t </a:t>
                </a:r>
                <a:r>
                  <a:rPr lang="pt-BR" dirty="0"/>
                  <a:t>= 3, </a:t>
                </a:r>
                <a:r>
                  <a:rPr lang="pt-BR" dirty="0" smtClean="0"/>
                  <a:t>d </a:t>
                </a:r>
                <a:r>
                  <a:rPr lang="pt-BR" dirty="0"/>
                  <a:t>= 0.09 </a:t>
                </a:r>
                <a:endParaRPr lang="pt-BR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K?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	A(t) =  </a:t>
                </a:r>
                <a:r>
                  <a:rPr lang="en-US" dirty="0" err="1" smtClean="0"/>
                  <a:t>ka</a:t>
                </a:r>
                <a:r>
                  <a:rPr lang="en-US" dirty="0" smtClean="0"/>
                  <a:t>(t)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b="0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b="0" dirty="0" smtClean="0"/>
                  <a:t>		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0" indent="0" algn="just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b="0" dirty="0" smtClean="0"/>
                  <a:t>	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=1000∗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0.09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=1000∗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0.91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=753.57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922" t="-2208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Definisi suku bunga nominal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dirty="0" err="1" smtClean="0"/>
                  <a:t>Simbol</a:t>
                </a:r>
                <a:r>
                  <a:rPr lang="en-US" dirty="0" smtClean="0"/>
                  <a:t> </a:t>
                </a:r>
                <a:r>
                  <a:rPr lang="en-US" dirty="0"/>
                  <a:t>tingkat bunga nominal yang harus dibayar m kali per </a:t>
                </a:r>
                <a:r>
                  <a:rPr lang="en-US" dirty="0" err="1"/>
                  <a:t>periode</a:t>
                </a:r>
                <a:r>
                  <a:rPr lang="en-US" dirty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. Artinya </a:t>
                </a:r>
                <a:r>
                  <a:rPr lang="en-US" dirty="0" err="1"/>
                  <a:t>tingkat</a:t>
                </a:r>
                <a:r>
                  <a:rPr lang="en-US" dirty="0"/>
                  <a:t> </a:t>
                </a:r>
                <a:r>
                  <a:rPr lang="en-US" dirty="0" err="1" smtClean="0"/>
                  <a:t>bunga</a:t>
                </a:r>
                <a:r>
                  <a:rPr lang="en-US" dirty="0" smtClean="0"/>
                  <a:t> yang </a:t>
                </a:r>
                <a:r>
                  <a:rPr lang="en-US" dirty="0"/>
                  <a:t>harus dibayar bulanan, </a:t>
                </a:r>
                <a:r>
                  <a:rPr lang="en-US" dirty="0" err="1"/>
                  <a:t>yaitu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untuk setiap bulan suatu periode</a:t>
                </a:r>
                <a:r>
                  <a:rPr lang="en-US" b="1" dirty="0"/>
                  <a:t>.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813" t="-2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Definisi Tingkat </a:t>
                </a:r>
                <a:r>
                  <a:rPr lang="en-US" b="1" dirty="0" err="1" smtClean="0"/>
                  <a:t>Diskon</a:t>
                </a:r>
                <a:r>
                  <a:rPr lang="en-US" b="1" dirty="0" smtClean="0"/>
                  <a:t> Nominal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dirty="0" err="1" smtClean="0"/>
                  <a:t>Simbol</a:t>
                </a:r>
                <a:r>
                  <a:rPr lang="en-US" dirty="0" smtClean="0"/>
                  <a:t> </a:t>
                </a:r>
                <a:r>
                  <a:rPr lang="en-US" dirty="0" err="1"/>
                  <a:t>tingkat</a:t>
                </a:r>
                <a:r>
                  <a:rPr lang="en-US" dirty="0"/>
                  <a:t> </a:t>
                </a:r>
                <a:r>
                  <a:rPr lang="en-US" dirty="0" err="1" smtClean="0"/>
                  <a:t>diskon</a:t>
                </a:r>
                <a:r>
                  <a:rPr lang="en-US" dirty="0" smtClean="0"/>
                  <a:t> </a:t>
                </a:r>
                <a:r>
                  <a:rPr lang="en-US" dirty="0"/>
                  <a:t>nominal yang harus dibayar m kali per </a:t>
                </a:r>
                <a:r>
                  <a:rPr lang="en-US" dirty="0" err="1"/>
                  <a:t>periode</a:t>
                </a:r>
                <a:r>
                  <a:rPr lang="en-US" dirty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. Artinya </a:t>
                </a:r>
                <a:r>
                  <a:rPr lang="en-US" dirty="0" err="1"/>
                  <a:t>tingkat</a:t>
                </a:r>
                <a:r>
                  <a:rPr lang="en-US" dirty="0"/>
                  <a:t> </a:t>
                </a:r>
                <a:r>
                  <a:rPr lang="en-US" dirty="0" err="1" smtClean="0"/>
                  <a:t>bunga</a:t>
                </a:r>
                <a:r>
                  <a:rPr lang="en-US" dirty="0" smtClean="0"/>
                  <a:t> yang </a:t>
                </a:r>
                <a:r>
                  <a:rPr lang="en-US" dirty="0"/>
                  <a:t>harus dibayar bulanan, </a:t>
                </a:r>
                <a:r>
                  <a:rPr lang="en-US" dirty="0" err="1"/>
                  <a:t>yaitu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untuk setiap bulan suatu periode</a:t>
                </a:r>
                <a:r>
                  <a:rPr lang="en-US" b="1" dirty="0"/>
                  <a:t>.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813" t="-2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369331"/>
                <a:ext cx="11235267" cy="61815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Hubungan Antara </a:t>
                </a:r>
                <a:r>
                  <a:rPr lang="en-US" b="1" dirty="0" err="1" smtClean="0"/>
                  <a:t>suku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bunga</a:t>
                </a:r>
                <a:r>
                  <a:rPr lang="en-US" b="1" dirty="0" smtClean="0"/>
                  <a:t> nominal </a:t>
                </a:r>
                <a:r>
                  <a:rPr lang="en-US" b="1" dirty="0" err="1" smtClean="0"/>
                  <a:t>dan</a:t>
                </a:r>
                <a:r>
                  <a:rPr lang="en-US" b="1" dirty="0" smtClean="0"/>
                  <a:t> Tingkat </a:t>
                </a:r>
                <a:r>
                  <a:rPr lang="en-US" b="1" dirty="0" err="1" smtClean="0"/>
                  <a:t>Diskon</a:t>
                </a:r>
                <a:r>
                  <a:rPr lang="en-US" b="1" dirty="0" smtClean="0"/>
                  <a:t> Nominal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sv-SE" dirty="0"/>
                  <a:t>Hubungan berikut berlaku, karena kedua sisi persamaan sama dengan 1 + i,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Jika</a:t>
                </a:r>
                <a:r>
                  <a:rPr lang="en-US" dirty="0" smtClean="0"/>
                  <a:t> m=p, </a:t>
                </a:r>
                <a:r>
                  <a:rPr lang="en-US" dirty="0" err="1" smtClean="0"/>
                  <a:t>maka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Bukti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69331"/>
                <a:ext cx="11235267" cy="6181593"/>
              </a:xfrm>
              <a:blipFill rotWithShape="0">
                <a:blip r:embed="rId2"/>
                <a:stretch>
                  <a:fillRect l="-1085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369331"/>
                <a:ext cx="11235267" cy="61815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Hubungan Antara </a:t>
                </a:r>
                <a:r>
                  <a:rPr lang="en-US" b="1" dirty="0" err="1" smtClean="0"/>
                  <a:t>suku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bunga</a:t>
                </a:r>
                <a:r>
                  <a:rPr lang="en-US" b="1" dirty="0" smtClean="0"/>
                  <a:t> nominal </a:t>
                </a:r>
                <a:r>
                  <a:rPr lang="en-US" b="1" dirty="0" err="1" smtClean="0"/>
                  <a:t>dan</a:t>
                </a:r>
                <a:r>
                  <a:rPr lang="en-US" b="1" dirty="0" smtClean="0"/>
                  <a:t> Tingkat </a:t>
                </a:r>
                <a:r>
                  <a:rPr lang="en-US" b="1" dirty="0" err="1" smtClean="0"/>
                  <a:t>Diskon</a:t>
                </a:r>
                <a:r>
                  <a:rPr lang="en-US" b="1" dirty="0" smtClean="0"/>
                  <a:t> Nominal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dirty="0" smtClean="0"/>
                  <a:t>Analog </a:t>
                </a:r>
                <a:r>
                  <a:rPr lang="en-US" dirty="0" err="1" smtClean="0"/>
                  <a:t>untuk</a:t>
                </a:r>
                <a:r>
                  <a:rPr lang="en-US" dirty="0"/>
                  <a:t> </a:t>
                </a:r>
                <a:r>
                  <a:rPr lang="en-US" dirty="0" smtClean="0"/>
                  <a:t>formula, 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dirty="0" smtClean="0"/>
                  <a:t>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 smtClean="0"/>
                  <a:t>Bukti</a:t>
                </a:r>
                <a:r>
                  <a:rPr lang="en-US" dirty="0" smtClean="0"/>
                  <a:t> : 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69331"/>
                <a:ext cx="11235267" cy="6181593"/>
              </a:xfrm>
              <a:blipFill rotWithShape="0">
                <a:blip r:embed="rId2"/>
                <a:stretch>
                  <a:fillRect l="-1085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Contoh  7: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sv-SE" dirty="0" smtClean="0"/>
                  <a:t>Tentukan </a:t>
                </a:r>
                <a:r>
                  <a:rPr lang="sv-SE" dirty="0"/>
                  <a:t>nilai akumulasi 5.000 yang diinvestasikan selama lima tahun pada 0, 08 per tahun konversi triwulanan</a:t>
                </a:r>
                <a:r>
                  <a:rPr lang="sv-SE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sv-SE" dirty="0" smtClean="0"/>
                  <a:t>Jawab:</a:t>
                </a:r>
              </a:p>
              <a:p>
                <a:pPr marL="0" indent="0" algn="just">
                  <a:buNone/>
                </a:pPr>
                <a:r>
                  <a:rPr lang="en-US" dirty="0" err="1" smtClean="0"/>
                  <a:t>Dik</a:t>
                </a:r>
                <a:r>
                  <a:rPr lang="en-US" dirty="0" smtClean="0"/>
                  <a:t> : k</a:t>
                </a:r>
                <a:r>
                  <a:rPr lang="pt-BR" dirty="0" smtClean="0"/>
                  <a:t> </a:t>
                </a:r>
                <a:r>
                  <a:rPr lang="pt-BR" dirty="0"/>
                  <a:t>= </a:t>
                </a:r>
                <a:r>
                  <a:rPr lang="pt-BR" dirty="0" smtClean="0"/>
                  <a:t>5000</a:t>
                </a:r>
                <a:r>
                  <a:rPr lang="pt-BR" dirty="0"/>
                  <a:t>, n</a:t>
                </a:r>
                <a:r>
                  <a:rPr lang="pt-BR" dirty="0" smtClean="0"/>
                  <a:t>= 5, m=4,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pt-BR" dirty="0" smtClean="0"/>
                  <a:t>=0.08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A(5)=?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b="0" dirty="0" smtClean="0"/>
                  <a:t>			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=5000∗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4∗5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b="0" dirty="0" smtClean="0"/>
                  <a:t>		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=5000∗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0.08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0" indent="0" algn="just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b="0" dirty="0" smtClean="0"/>
                  <a:t>	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=5000∗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.02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=742.9727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922" t="-2759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Nilai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Akumulasi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0050" y="1825625"/>
                <a:ext cx="11410950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 lvl="0"/>
                <a:r>
                  <a:rPr lang="en-US" dirty="0" smtClean="0"/>
                  <a:t>Nilai</a:t>
                </a:r>
                <a:r>
                  <a:rPr lang="en-US" dirty="0"/>
                  <a:t> </a:t>
                </a:r>
                <a:r>
                  <a:rPr lang="en-US" dirty="0" err="1"/>
                  <a:t>akumulasi</a:t>
                </a:r>
                <a:r>
                  <a:rPr lang="en-US" dirty="0"/>
                  <a:t> (accumulation value) = Total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dana</a:t>
                </a:r>
                <a:r>
                  <a:rPr lang="en-US" dirty="0"/>
                  <a:t> yang </a:t>
                </a:r>
                <a:r>
                  <a:rPr lang="en-US" dirty="0" err="1"/>
                  <a:t>diterima</a:t>
                </a:r>
                <a:r>
                  <a:rPr lang="en-US" dirty="0"/>
                  <a:t> </a:t>
                </a:r>
                <a:r>
                  <a:rPr lang="en-US" dirty="0" err="1"/>
                  <a:t>setelah</a:t>
                </a:r>
                <a:r>
                  <a:rPr lang="en-US" dirty="0"/>
                  <a:t> </a:t>
                </a:r>
                <a:r>
                  <a:rPr lang="en-US" dirty="0" err="1"/>
                  <a:t>periode</a:t>
                </a:r>
                <a:r>
                  <a:rPr lang="en-US" dirty="0"/>
                  <a:t> </a:t>
                </a:r>
                <a:r>
                  <a:rPr lang="en-US" dirty="0" err="1"/>
                  <a:t>waktu</a:t>
                </a:r>
                <a:r>
                  <a:rPr lang="en-US" dirty="0"/>
                  <a:t> t.</a:t>
                </a:r>
              </a:p>
              <a:p>
                <a:pPr marL="0" lvl="0" indent="0">
                  <a:buNone/>
                </a:pPr>
                <a:endParaRPr lang="en-US" i="1" dirty="0" smtClean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=  </a:t>
                </a:r>
                <a:r>
                  <a:rPr lang="en-US" b="1" dirty="0" err="1"/>
                  <a:t>fungsi</a:t>
                </a:r>
                <a:r>
                  <a:rPr lang="en-US" b="1" dirty="0"/>
                  <a:t> </a:t>
                </a:r>
                <a:r>
                  <a:rPr lang="en-US" b="1" dirty="0" err="1"/>
                  <a:t>akumulasi</a:t>
                </a:r>
                <a:r>
                  <a:rPr lang="en-US" dirty="0"/>
                  <a:t> (accumulation </a:t>
                </a:r>
                <a:r>
                  <a:rPr lang="en-US" dirty="0" smtClean="0"/>
                  <a:t>fs) </a:t>
                </a:r>
                <a:r>
                  <a:rPr lang="en-US" dirty="0"/>
                  <a:t>yang </a:t>
                </a:r>
                <a:r>
                  <a:rPr lang="en-US" dirty="0" err="1"/>
                  <a:t>bergantung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t </a:t>
                </a:r>
                <a:r>
                  <a:rPr lang="en-US" dirty="0" err="1"/>
                  <a:t>dengan</a:t>
                </a:r>
                <a:r>
                  <a:rPr lang="en-US" dirty="0"/>
                  <a:t> t ≥ 0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Untuk</a:t>
                </a:r>
                <a:r>
                  <a:rPr lang="en-US" dirty="0" smtClean="0"/>
                  <a:t> </a:t>
                </a:r>
                <a:r>
                  <a:rPr lang="en-US" dirty="0"/>
                  <a:t>t ≥ 0   </a:t>
                </a:r>
                <a:r>
                  <a:rPr lang="en-US" dirty="0" err="1"/>
                  <a:t>dan</a:t>
                </a:r>
                <a:r>
                  <a:rPr lang="en-US" dirty="0"/>
                  <a:t>  P = 1 (</a:t>
                </a:r>
                <a:r>
                  <a:rPr lang="en-US" dirty="0" err="1"/>
                  <a:t>satuan</a:t>
                </a:r>
                <a:r>
                  <a:rPr lang="en-US" dirty="0"/>
                  <a:t>),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(0)</m:t>
                        </m:r>
                      </m:sub>
                    </m:sSub>
                  </m:oMath>
                </a14:m>
                <a:r>
                  <a:rPr lang="en-US" dirty="0"/>
                  <a:t> = 1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Pada</a:t>
                </a:r>
                <a:r>
                  <a:rPr lang="en-US" dirty="0" smtClean="0"/>
                  <a:t> </a:t>
                </a:r>
                <a:r>
                  <a:rPr lang="en-US" dirty="0" err="1"/>
                  <a:t>umumnya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naik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Jika</a:t>
                </a:r>
                <a:r>
                  <a:rPr lang="en-US" dirty="0" smtClean="0"/>
                  <a:t> </a:t>
                </a:r>
                <a:r>
                  <a:rPr lang="en-US" dirty="0" err="1"/>
                  <a:t>tingkat</a:t>
                </a:r>
                <a:r>
                  <a:rPr lang="en-US" dirty="0"/>
                  <a:t> </a:t>
                </a:r>
                <a:r>
                  <a:rPr lang="en-US" dirty="0" err="1"/>
                  <a:t>suku</a:t>
                </a:r>
                <a:r>
                  <a:rPr lang="en-US" dirty="0"/>
                  <a:t> </a:t>
                </a:r>
                <a:r>
                  <a:rPr lang="en-US" dirty="0" err="1"/>
                  <a:t>bunga</a:t>
                </a:r>
                <a:r>
                  <a:rPr lang="en-US" dirty="0"/>
                  <a:t> </a:t>
                </a:r>
                <a:r>
                  <a:rPr lang="en-US" dirty="0" err="1"/>
                  <a:t>naik</a:t>
                </a:r>
                <a:r>
                  <a:rPr lang="en-US" dirty="0"/>
                  <a:t> (</a:t>
                </a:r>
                <a:r>
                  <a:rPr lang="en-US" dirty="0" err="1"/>
                  <a:t>bertambah</a:t>
                </a:r>
                <a:r>
                  <a:rPr lang="en-US" dirty="0"/>
                  <a:t>) </a:t>
                </a:r>
                <a:r>
                  <a:rPr lang="en-US" dirty="0" err="1"/>
                  <a:t>secara</a:t>
                </a:r>
                <a:r>
                  <a:rPr lang="en-US" dirty="0"/>
                  <a:t> </a:t>
                </a:r>
                <a:r>
                  <a:rPr lang="en-US" dirty="0" err="1"/>
                  <a:t>kontinu</a:t>
                </a:r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fungsi</a:t>
                </a:r>
                <a:r>
                  <a:rPr lang="en-US" dirty="0"/>
                  <a:t> yang </a:t>
                </a:r>
                <a:r>
                  <a:rPr lang="en-US" dirty="0" err="1" smtClean="0"/>
                  <a:t>kontinu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100" dirty="0" smtClean="0"/>
                  <a:t>Note: </a:t>
                </a:r>
              </a:p>
              <a:p>
                <a:pPr marL="0" indent="0">
                  <a:buNone/>
                </a:pPr>
                <a:r>
                  <a:rPr lang="en-US" sz="2100" dirty="0" err="1" smtClean="0"/>
                  <a:t>secara</a:t>
                </a:r>
                <a:r>
                  <a:rPr lang="en-US" sz="2100" dirty="0" smtClean="0"/>
                  <a:t> </a:t>
                </a:r>
                <a:r>
                  <a:rPr lang="en-US" sz="2100" dirty="0" err="1" smtClean="0"/>
                  <a:t>sederhana</a:t>
                </a:r>
                <a:r>
                  <a:rPr lang="en-US" sz="21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100" dirty="0" smtClean="0"/>
                  <a:t> </a:t>
                </a:r>
                <a:r>
                  <a:rPr lang="en-US" sz="2100" dirty="0" err="1" smtClean="0"/>
                  <a:t>disebut</a:t>
                </a:r>
                <a:r>
                  <a:rPr lang="en-US" sz="2100" dirty="0" smtClean="0"/>
                  <a:t> </a:t>
                </a:r>
                <a:r>
                  <a:rPr lang="en-US" sz="2100" dirty="0" err="1" smtClean="0"/>
                  <a:t>sebagai</a:t>
                </a:r>
                <a:r>
                  <a:rPr lang="en-US" sz="2100" dirty="0" smtClean="0"/>
                  <a:t> </a:t>
                </a:r>
                <a:r>
                  <a:rPr lang="en-US" sz="2100" dirty="0" err="1" smtClean="0"/>
                  <a:t>nilai</a:t>
                </a:r>
                <a:r>
                  <a:rPr lang="en-US" sz="2100" dirty="0" smtClean="0"/>
                  <a:t> </a:t>
                </a:r>
                <a:r>
                  <a:rPr lang="en-US" sz="2100" dirty="0" err="1" smtClean="0"/>
                  <a:t>akumulasi</a:t>
                </a:r>
                <a:r>
                  <a:rPr lang="en-US" sz="2100" dirty="0" smtClean="0"/>
                  <a:t> </a:t>
                </a:r>
                <a:r>
                  <a:rPr lang="en-US" sz="2100" dirty="0" err="1" smtClean="0"/>
                  <a:t>pada</a:t>
                </a:r>
                <a:r>
                  <a:rPr lang="en-US" sz="2100" dirty="0" smtClean="0"/>
                  <a:t> </a:t>
                </a:r>
                <a:r>
                  <a:rPr lang="en-US" sz="2100" dirty="0" err="1" smtClean="0"/>
                  <a:t>waktu</a:t>
                </a:r>
                <a:r>
                  <a:rPr lang="en-US" sz="2100" dirty="0" smtClean="0"/>
                  <a:t> </a:t>
                </a:r>
                <a:r>
                  <a:rPr lang="en-US" sz="2100" dirty="0" err="1" smtClean="0"/>
                  <a:t>ke</a:t>
                </a:r>
                <a:r>
                  <a:rPr lang="en-US" sz="2100" dirty="0" smtClean="0"/>
                  <a:t>-t </a:t>
                </a:r>
                <a:r>
                  <a:rPr lang="en-US" sz="2100" dirty="0" err="1" smtClean="0"/>
                  <a:t>dari</a:t>
                </a:r>
                <a:r>
                  <a:rPr lang="en-US" sz="2100" dirty="0" smtClean="0"/>
                  <a:t> </a:t>
                </a:r>
                <a:r>
                  <a:rPr lang="en-US" sz="2100" dirty="0" err="1" smtClean="0"/>
                  <a:t>investasi</a:t>
                </a:r>
                <a:r>
                  <a:rPr lang="en-US" sz="2100" dirty="0" smtClean="0"/>
                  <a:t> </a:t>
                </a:r>
                <a:r>
                  <a:rPr lang="en-US" sz="2100" dirty="0" err="1" smtClean="0"/>
                  <a:t>awal</a:t>
                </a:r>
                <a:r>
                  <a:rPr lang="en-US" sz="2100" dirty="0" smtClean="0"/>
                  <a:t> </a:t>
                </a:r>
                <a:r>
                  <a:rPr lang="en-US" sz="2100" dirty="0" err="1" smtClean="0"/>
                  <a:t>sebesar</a:t>
                </a:r>
                <a:r>
                  <a:rPr lang="en-US" sz="2100" dirty="0" smtClean="0"/>
                  <a:t> 1 di </a:t>
                </a:r>
                <a:r>
                  <a:rPr lang="en-US" sz="2100" dirty="0" err="1" smtClean="0"/>
                  <a:t>tahun</a:t>
                </a:r>
                <a:r>
                  <a:rPr lang="en-US" sz="2100" dirty="0" smtClean="0"/>
                  <a:t> ke-0</a:t>
                </a:r>
                <a:endParaRPr lang="en-US" sz="21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50" y="1825625"/>
                <a:ext cx="11410950" cy="4351338"/>
              </a:xfrm>
              <a:blipFill rotWithShape="0">
                <a:blip r:embed="rId2"/>
                <a:stretch>
                  <a:fillRect l="-855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Contoh  8:</a:t>
                </a:r>
              </a:p>
              <a:p>
                <a:pPr marL="0" indent="0" algn="just">
                  <a:buNone/>
                </a:pPr>
                <a:r>
                  <a:rPr lang="sv-SE" dirty="0" smtClean="0"/>
                  <a:t>Tentukan </a:t>
                </a:r>
                <a:r>
                  <a:rPr lang="sv-SE" dirty="0"/>
                  <a:t>nilai sekarang 1000 yang harus dibayar pada akhir tahun </a:t>
                </a:r>
                <a:r>
                  <a:rPr lang="sv-SE" dirty="0" smtClean="0"/>
                  <a:t>ke enam pada 0,06 </a:t>
                </a:r>
                <a:r>
                  <a:rPr lang="sv-SE" dirty="0"/>
                  <a:t>per tahun dibayarkan di muka dan dapat dikonversi setengah tahunan</a:t>
                </a:r>
                <a:r>
                  <a:rPr lang="sv-SE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sv-SE" dirty="0" smtClean="0"/>
                  <a:t>Jawab:</a:t>
                </a:r>
              </a:p>
              <a:p>
                <a:pPr marL="0" indent="0" algn="just">
                  <a:buNone/>
                </a:pPr>
                <a:r>
                  <a:rPr lang="en-US" dirty="0" err="1" smtClean="0"/>
                  <a:t>Dik</a:t>
                </a:r>
                <a:r>
                  <a:rPr lang="en-US" dirty="0" smtClean="0"/>
                  <a:t> : A(6)</a:t>
                </a:r>
                <a:r>
                  <a:rPr lang="pt-BR" dirty="0" smtClean="0"/>
                  <a:t> </a:t>
                </a:r>
                <a:r>
                  <a:rPr lang="pt-BR" dirty="0"/>
                  <a:t>= </a:t>
                </a:r>
                <a:r>
                  <a:rPr lang="pt-BR" dirty="0" smtClean="0"/>
                  <a:t>1000</a:t>
                </a:r>
                <a:r>
                  <a:rPr lang="pt-BR" dirty="0"/>
                  <a:t>, n</a:t>
                </a:r>
                <a:r>
                  <a:rPr lang="pt-BR" dirty="0" smtClean="0"/>
                  <a:t> </a:t>
                </a:r>
                <a:r>
                  <a:rPr lang="pt-BR" dirty="0"/>
                  <a:t>= </a:t>
                </a:r>
                <a:r>
                  <a:rPr lang="pt-BR" dirty="0" smtClean="0"/>
                  <a:t>6, m=2,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pt-BR" dirty="0" smtClean="0"/>
                  <a:t>=0.06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A(0)=?</a:t>
                </a:r>
              </a:p>
              <a:p>
                <a:pPr marL="0" indent="0">
                  <a:buNone/>
                </a:pP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ka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pt-BR" dirty="0" smtClean="0"/>
              </a:p>
              <a:p>
                <a:pPr marL="0" indent="0">
                  <a:buNone/>
                </a:pPr>
                <a:r>
                  <a:rPr lang="en-US" dirty="0" smtClean="0"/>
                  <a:t>		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1000∗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0.06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2∗6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=1000∗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0.97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=693.8424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922" t="-2208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Contoh  9:</a:t>
                </a:r>
              </a:p>
              <a:p>
                <a:pPr marL="0" indent="0" algn="just">
                  <a:buNone/>
                </a:pPr>
                <a:r>
                  <a:rPr lang="sv-SE" dirty="0"/>
                  <a:t>Temukan </a:t>
                </a:r>
                <a:r>
                  <a:rPr lang="sv-SE" dirty="0"/>
                  <a:t>tingkat bunga </a:t>
                </a:r>
                <a:r>
                  <a:rPr lang="sv-SE" dirty="0"/>
                  <a:t>nominal </a:t>
                </a:r>
                <a:r>
                  <a:rPr lang="sv-SE" dirty="0" smtClean="0"/>
                  <a:t>yang </a:t>
                </a:r>
                <a:r>
                  <a:rPr lang="sv-SE" dirty="0"/>
                  <a:t>dapat dikonversi setiap triwulan yang setara dengan tingkat nominal diskon sebesar 0, 06 per tahun yang dapat dikonversi setiap bulan</a:t>
                </a:r>
                <a:r>
                  <a:rPr lang="sv-SE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sv-SE" dirty="0" smtClean="0"/>
                  <a:t>Jawab:</a:t>
                </a:r>
              </a:p>
              <a:p>
                <a:pPr marL="0" indent="0" algn="just">
                  <a:buNone/>
                </a:pPr>
                <a:r>
                  <a:rPr lang="en-US" dirty="0" err="1" smtClean="0"/>
                  <a:t>Dik</a:t>
                </a:r>
                <a:r>
                  <a:rPr lang="en-US" dirty="0" smtClean="0"/>
                  <a:t> </a:t>
                </a:r>
                <a:r>
                  <a:rPr lang="en-US" dirty="0"/>
                  <a:t>:</a:t>
                </a:r>
                <a:r>
                  <a:rPr lang="pt-BR" dirty="0" smtClean="0"/>
                  <a:t> m=4, p </a:t>
                </a:r>
                <a:r>
                  <a:rPr lang="pt-BR" dirty="0"/>
                  <a:t>= </a:t>
                </a:r>
                <a:r>
                  <a:rPr lang="pt-BR" dirty="0" smtClean="0"/>
                  <a:t>12,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pt-BR" dirty="0" smtClean="0"/>
                  <a:t>=0.06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=?</a:t>
                </a:r>
              </a:p>
              <a:p>
                <a:pPr marL="0" indent="0">
                  <a:buNone/>
                </a:pP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0.06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=4[</m:t>
                    </m:r>
                  </m:oMath>
                </a14:m>
                <a:r>
                  <a:rPr lang="en-US" b="0" dirty="0" smtClean="0"/>
                  <a:t>	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0.995)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−1]=0.0606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651" t="-2208" r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Definisi </a:t>
                </a:r>
                <a:r>
                  <a:rPr lang="en-US" b="1" dirty="0" err="1" smtClean="0"/>
                  <a:t>Laju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Bunga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i="1" dirty="0" err="1" smtClean="0">
                    <a:latin typeface="Cambria Math" panose="02040503050406030204" pitchFamily="18" charset="0"/>
                  </a:rPr>
                  <a:t>Laju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bunga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adalah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ukuran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intensitas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operasi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bunga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pada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setiap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waktu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yaitu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dengan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interval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waktu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yang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sangat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kecil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latin typeface="Cambria Math" panose="02040503050406030204" pitchFamily="18" charset="0"/>
                  </a:rPr>
                  <a:t>Laju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1" dirty="0" err="1" smtClean="0">
                    <a:latin typeface="Cambria Math" panose="02040503050406030204" pitchFamily="18" charset="0"/>
                  </a:rPr>
                  <a:t>bunga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1" dirty="0" err="1" smtClean="0">
                    <a:latin typeface="Cambria Math" panose="02040503050406030204" pitchFamily="18" charset="0"/>
                  </a:rPr>
                  <a:t>pada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1" dirty="0" err="1" smtClean="0">
                    <a:latin typeface="Cambria Math" panose="02040503050406030204" pitchFamily="18" charset="0"/>
                  </a:rPr>
                  <a:t>waktu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1085" t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1895" y="1620253"/>
            <a:ext cx="10234863" cy="17967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Hubungan Antara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b="1" dirty="0" err="1" smtClean="0"/>
                  <a:t>dan</a:t>
                </a:r>
                <a:r>
                  <a:rPr lang="en-US" b="1" dirty="0" smtClean="0"/>
                  <a:t> a(t)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i="1" dirty="0" err="1" smtClean="0">
                    <a:latin typeface="Cambria Math" panose="02040503050406030204" pitchFamily="18" charset="0"/>
                  </a:rPr>
                  <a:t>Ekspresi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dari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nilai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a(t)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dalam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fungsi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Proof: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𝑑𝑟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𝑑𝑟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ln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1085" t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5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72126"/>
            <a:ext cx="10796337" cy="29517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Hubungan Antara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b="1" dirty="0" err="1" smtClean="0"/>
                  <a:t>dan</a:t>
                </a:r>
                <a:r>
                  <a:rPr lang="en-US" b="1" dirty="0" smtClean="0"/>
                  <a:t> A(t)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i="1" dirty="0" err="1" smtClean="0">
                    <a:latin typeface="Cambria Math" panose="02040503050406030204" pitchFamily="18" charset="0"/>
                  </a:rPr>
                  <a:t>Ekspresi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dari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nilai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A(t)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dalam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fungsi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Proof: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𝑑𝑟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𝑑𝑟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ln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(0)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b/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1085" t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5432" y="1187116"/>
            <a:ext cx="11528034" cy="27752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Hubungan Antara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 err="1" smtClean="0"/>
                  <a:t>dan</a:t>
                </a:r>
                <a:r>
                  <a:rPr lang="en-US" b="1" dirty="0" smtClean="0"/>
                  <a:t> a(t)</a:t>
                </a:r>
              </a:p>
              <a:p>
                <a:pPr marL="0" indent="0">
                  <a:buNone/>
                </a:pPr>
                <a:r>
                  <a:rPr lang="en-US" sz="2400" b="1" i="1" dirty="0" err="1" smtClean="0">
                    <a:latin typeface="Cambria Math" panose="02040503050406030204" pitchFamily="18" charset="0"/>
                  </a:rPr>
                  <a:t>Jika</a:t>
                </a:r>
                <a:r>
                  <a:rPr lang="en-US" sz="2400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400" b="1" i="1" dirty="0" err="1" smtClean="0">
                    <a:latin typeface="Cambria Math" panose="02040503050406030204" pitchFamily="18" charset="0"/>
                  </a:rPr>
                  <a:t>suku</a:t>
                </a:r>
                <a:r>
                  <a:rPr lang="en-US" sz="2400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400" b="1" i="1" dirty="0" err="1">
                    <a:latin typeface="Cambria Math" panose="02040503050406030204" pitchFamily="18" charset="0"/>
                  </a:rPr>
                  <a:t>bunga</a:t>
                </a:r>
                <a:r>
                  <a:rPr lang="en-US" sz="24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b="1" i="1" dirty="0" err="1">
                    <a:latin typeface="Cambria Math" panose="02040503050406030204" pitchFamily="18" charset="0"/>
                  </a:rPr>
                  <a:t>konstan</a:t>
                </a:r>
                <a:r>
                  <a:rPr lang="en-US" sz="24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b="1" i="1" dirty="0" err="1">
                    <a:latin typeface="Cambria Math" panose="02040503050406030204" pitchFamily="18" charset="0"/>
                  </a:rPr>
                  <a:t>selama</a:t>
                </a:r>
                <a:r>
                  <a:rPr lang="en-US" sz="24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b="1" i="1" dirty="0" err="1">
                    <a:latin typeface="Cambria Math" panose="02040503050406030204" pitchFamily="18" charset="0"/>
                  </a:rPr>
                  <a:t>selang</a:t>
                </a:r>
                <a:r>
                  <a:rPr lang="en-US" sz="24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b="1" i="1" dirty="0" err="1">
                    <a:latin typeface="Cambria Math" panose="02040503050406030204" pitchFamily="18" charset="0"/>
                  </a:rPr>
                  <a:t>waktu</a:t>
                </a:r>
                <a:r>
                  <a:rPr lang="en-US" sz="24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b="1" i="1" dirty="0" err="1">
                    <a:latin typeface="Cambria Math" panose="02040503050406030204" pitchFamily="18" charset="0"/>
                  </a:rPr>
                  <a:t>tertentu</a:t>
                </a:r>
                <a:r>
                  <a:rPr lang="en-US" sz="2400" b="1" i="1" dirty="0">
                    <a:latin typeface="Cambria Math" panose="02040503050406030204" pitchFamily="18" charset="0"/>
                  </a:rPr>
                  <a:t>, </a:t>
                </a:r>
                <a:r>
                  <a:rPr lang="en-US" sz="2400" b="1" i="1" dirty="0" err="1">
                    <a:latin typeface="Cambria Math" panose="02040503050406030204" pitchFamily="18" charset="0"/>
                  </a:rPr>
                  <a:t>maka</a:t>
                </a:r>
                <a:r>
                  <a:rPr lang="en-US" sz="24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b="1" i="1" dirty="0" err="1">
                    <a:latin typeface="Cambria Math" panose="02040503050406030204" pitchFamily="18" charset="0"/>
                  </a:rPr>
                  <a:t>suku</a:t>
                </a:r>
                <a:r>
                  <a:rPr lang="en-US" sz="24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b="1" i="1" dirty="0" err="1">
                    <a:latin typeface="Cambria Math" panose="02040503050406030204" pitchFamily="18" charset="0"/>
                  </a:rPr>
                  <a:t>bunga</a:t>
                </a:r>
                <a:r>
                  <a:rPr lang="en-US" sz="24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b="1" i="1" dirty="0" err="1">
                    <a:latin typeface="Cambria Math" panose="02040503050406030204" pitchFamily="18" charset="0"/>
                  </a:rPr>
                  <a:t>efektif</a:t>
                </a:r>
                <a:r>
                  <a:rPr lang="en-US" sz="24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b="1" i="1" dirty="0" err="1">
                    <a:latin typeface="Cambria Math" panose="02040503050406030204" pitchFamily="18" charset="0"/>
                  </a:rPr>
                  <a:t>juga</a:t>
                </a:r>
                <a:r>
                  <a:rPr lang="en-US" sz="24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b="1" i="1" dirty="0" err="1">
                    <a:latin typeface="Cambria Math" panose="02040503050406030204" pitchFamily="18" charset="0"/>
                  </a:rPr>
                  <a:t>akan</a:t>
                </a:r>
                <a:r>
                  <a:rPr lang="en-US" sz="24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b="1" i="1" dirty="0" err="1">
                    <a:latin typeface="Cambria Math" panose="02040503050406030204" pitchFamily="18" charset="0"/>
                  </a:rPr>
                  <a:t>konstan</a:t>
                </a:r>
                <a:r>
                  <a:rPr lang="en-US" sz="24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b="1" i="1" dirty="0" err="1">
                    <a:latin typeface="Cambria Math" panose="02040503050406030204" pitchFamily="18" charset="0"/>
                  </a:rPr>
                  <a:t>selama</a:t>
                </a:r>
                <a:r>
                  <a:rPr lang="en-US" sz="2400" b="1" i="1" dirty="0">
                    <a:latin typeface="Cambria Math" panose="02040503050406030204" pitchFamily="18" charset="0"/>
                  </a:rPr>
                  <a:t> interval </a:t>
                </a:r>
                <a:r>
                  <a:rPr lang="en-US" sz="2400" b="1" i="1" dirty="0" err="1">
                    <a:latin typeface="Cambria Math" panose="02040503050406030204" pitchFamily="18" charset="0"/>
                  </a:rPr>
                  <a:t>tersebut</a:t>
                </a:r>
                <a:r>
                  <a:rPr lang="en-US" sz="2400" b="1" i="1" dirty="0">
                    <a:latin typeface="Cambria Math" panose="02040503050406030204" pitchFamily="18" charset="0"/>
                  </a:rPr>
                  <a:t>,</a:t>
                </a:r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nary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𝑗𝑖𝑘𝑎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𝑢𝑛𝑡𝑢𝑘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Jadi</a:t>
                </a:r>
                <a:r>
                  <a:rPr lang="en-US" dirty="0" smtClean="0"/>
                  <a:t> :			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1085" t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57726" y="1171074"/>
            <a:ext cx="11415740" cy="834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Definisi </a:t>
                </a:r>
                <a:r>
                  <a:rPr lang="en-US" b="1" dirty="0" err="1" smtClean="0"/>
                  <a:t>Laju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Diskon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/>
                  <a:t>The force of discount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bears </a:t>
                </a:r>
                <a:r>
                  <a:rPr lang="en-US" dirty="0"/>
                  <a:t>a relationship to nominal and effective rates of discount similar to the relationship that the force of interest bears to nominal and effective rates of interest,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.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latin typeface="Cambria Math" panose="02040503050406030204" pitchFamily="18" charset="0"/>
                  </a:rPr>
                  <a:t>Bukti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		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651" t="-2208" r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57726" y="1171074"/>
            <a:ext cx="11415740" cy="9785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Laju </a:t>
                </a:r>
                <a:r>
                  <a:rPr lang="en-US" b="1" dirty="0" err="1" smtClean="0"/>
                  <a:t>Bunga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dibawah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Bunga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Sederhana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latin typeface="Cambria Math" panose="02040503050406030204" pitchFamily="18" charset="0"/>
                  </a:rPr>
                  <a:t>Bukti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 					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den>
                    </m:f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		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den>
                    </m:f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                                                                       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922" t="-2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57726" y="1171074"/>
            <a:ext cx="11415740" cy="15079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Laju </a:t>
                </a:r>
                <a:r>
                  <a:rPr lang="en-US" b="1" dirty="0" err="1" smtClean="0"/>
                  <a:t>Bunga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dibawah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Diskon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Sederhana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𝑢𝑛𝑡𝑢𝑘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latin typeface="Cambria Math" panose="02040503050406030204" pitchFamily="18" charset="0"/>
                  </a:rPr>
                  <a:t>Bukti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					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 					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1085" t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57726" y="1171074"/>
            <a:ext cx="11415740" cy="15079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Hubungan Antara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b="1" dirty="0" smtClean="0"/>
                  <a:t>  (1)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err="1" smtClean="0"/>
                  <a:t>Suku</a:t>
                </a:r>
                <a:r>
                  <a:rPr lang="en-US" b="1" dirty="0" smtClean="0"/>
                  <a:t> </a:t>
                </a:r>
                <a:r>
                  <a:rPr lang="en-US" b="1" dirty="0" err="1"/>
                  <a:t>bunga</a:t>
                </a:r>
                <a:r>
                  <a:rPr lang="en-US" b="1" dirty="0"/>
                  <a:t> nominal yang </a:t>
                </a:r>
                <a:r>
                  <a:rPr lang="en-US" b="1" dirty="0" err="1"/>
                  <a:t>dapat</a:t>
                </a:r>
                <a:r>
                  <a:rPr lang="en-US" b="1" dirty="0"/>
                  <a:t> </a:t>
                </a:r>
                <a:r>
                  <a:rPr lang="en-US" b="1" dirty="0" err="1"/>
                  <a:t>dikonversi</a:t>
                </a:r>
                <a:r>
                  <a:rPr lang="en-US" b="1" dirty="0"/>
                  <a:t> </a:t>
                </a:r>
                <a:r>
                  <a:rPr lang="en-US" b="1" dirty="0" err="1"/>
                  <a:t>setiap</a:t>
                </a:r>
                <a:r>
                  <a:rPr lang="en-US" b="1" dirty="0"/>
                  <a:t> </a:t>
                </a:r>
                <a:r>
                  <a:rPr lang="en-US" b="1" dirty="0" err="1"/>
                  <a:t>bulan</a:t>
                </a:r>
                <a:r>
                  <a:rPr lang="en-US" b="1" dirty="0"/>
                  <a:t>:</a:t>
                </a:r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latin typeface="Cambria Math" panose="02040503050406030204" pitchFamily="18" charset="0"/>
                  </a:rPr>
                  <a:t>Bukti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				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				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1085" t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lvl="0"/>
                <a:r>
                  <a:rPr lang="en-US" dirty="0"/>
                  <a:t>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= </a:t>
                </a:r>
                <a:r>
                  <a:rPr lang="en-US" b="1" dirty="0" err="1"/>
                  <a:t>fungsi</a:t>
                </a:r>
                <a:r>
                  <a:rPr lang="en-US" b="1" dirty="0"/>
                  <a:t> </a:t>
                </a:r>
                <a:r>
                  <a:rPr lang="en-US" b="1" dirty="0" err="1"/>
                  <a:t>jumlah</a:t>
                </a:r>
                <a:r>
                  <a:rPr lang="en-US" dirty="0"/>
                  <a:t> ( amount </a:t>
                </a:r>
                <a:r>
                  <a:rPr lang="en-US" dirty="0" smtClean="0"/>
                  <a:t>fs) </a:t>
                </a:r>
                <a:r>
                  <a:rPr lang="en-US" dirty="0" err="1"/>
                  <a:t>dengan</a:t>
                </a:r>
                <a:r>
                  <a:rPr lang="en-US" dirty="0"/>
                  <a:t> t ≥ 0   </a:t>
                </a:r>
                <a:r>
                  <a:rPr lang="en-US" dirty="0" err="1"/>
                  <a:t>dan</a:t>
                </a:r>
                <a:r>
                  <a:rPr lang="en-US" dirty="0"/>
                  <a:t> P </a:t>
                </a:r>
                <a:r>
                  <a:rPr lang="en-US" dirty="0" err="1"/>
                  <a:t>dana</a:t>
                </a:r>
                <a:r>
                  <a:rPr lang="en-US" dirty="0"/>
                  <a:t> </a:t>
                </a:r>
                <a:r>
                  <a:rPr lang="en-US" dirty="0" err="1"/>
                  <a:t>awal</a:t>
                </a:r>
                <a:r>
                  <a:rPr lang="en-US" dirty="0"/>
                  <a:t> yang </a:t>
                </a:r>
                <a:r>
                  <a:rPr lang="en-US" dirty="0" err="1" smtClean="0"/>
                  <a:t>diinvestasikan</a:t>
                </a:r>
                <a:endParaRPr lang="en-US" dirty="0" smtClean="0"/>
              </a:p>
              <a:p>
                <a:pPr marL="0" lv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:r>
                  <a:rPr lang="en-US" dirty="0" smtClean="0"/>
                  <a:t>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= 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   </a:t>
                </a:r>
                <a:r>
                  <a:rPr lang="en-US" dirty="0" err="1"/>
                  <a:t>untuk</a:t>
                </a:r>
                <a:r>
                  <a:rPr lang="en-US" dirty="0"/>
                  <a:t> t = 0, </a:t>
                </a:r>
                <a:r>
                  <a:rPr lang="en-US" dirty="0" err="1" smtClean="0"/>
                  <a:t>maka</a:t>
                </a:r>
                <a:r>
                  <a:rPr lang="en-US" dirty="0" smtClean="0"/>
                  <a:t> </a:t>
                </a:r>
                <a:r>
                  <a:rPr lang="en-US" dirty="0"/>
                  <a:t>A</a:t>
                </a:r>
                <a:r>
                  <a:rPr lang="en-US" baseline="-25000" dirty="0"/>
                  <a:t>(0)</a:t>
                </a:r>
                <a:r>
                  <a:rPr lang="en-US" dirty="0"/>
                  <a:t> = </a:t>
                </a:r>
                <a:r>
                  <a:rPr lang="en-US" dirty="0" smtClean="0"/>
                  <a:t>P</a:t>
                </a:r>
              </a:p>
              <a:p>
                <a:pPr marL="0" lv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     </a:t>
                </a:r>
                <a:r>
                  <a:rPr lang="en-US" dirty="0" err="1" smtClean="0"/>
                  <a:t>untuk</a:t>
                </a:r>
                <a:r>
                  <a:rPr lang="en-US" dirty="0" smtClean="0"/>
                  <a:t> </a:t>
                </a:r>
                <a:r>
                  <a:rPr lang="en-US" dirty="0"/>
                  <a:t>P = 1,  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lv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fungsi</a:t>
                </a:r>
                <a:r>
                  <a:rPr lang="en-US" b="1" dirty="0"/>
                  <a:t> </a:t>
                </a:r>
                <a:r>
                  <a:rPr lang="en-US" b="1" dirty="0" err="1"/>
                  <a:t>jumlah</a:t>
                </a:r>
                <a:r>
                  <a:rPr lang="en-US" b="1" dirty="0"/>
                  <a:t> </a:t>
                </a:r>
                <a:r>
                  <a:rPr lang="en-US" dirty="0"/>
                  <a:t>= Principal x </a:t>
                </a:r>
                <a:r>
                  <a:rPr lang="en-US" b="1" dirty="0" err="1"/>
                  <a:t>fungsi</a:t>
                </a:r>
                <a:r>
                  <a:rPr lang="en-US" b="1" dirty="0"/>
                  <a:t> </a:t>
                </a:r>
                <a:r>
                  <a:rPr lang="en-US" b="1" dirty="0" err="1"/>
                  <a:t>akumulasi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Note: P </a:t>
                </a:r>
                <a:r>
                  <a:rPr lang="en-US" dirty="0"/>
                  <a:t>= </a:t>
                </a:r>
                <a:r>
                  <a:rPr lang="en-US" dirty="0" smtClean="0"/>
                  <a:t>k, (</a:t>
                </a:r>
                <a:r>
                  <a:rPr lang="en-US" dirty="0" err="1" smtClean="0"/>
                  <a:t>Kellison</a:t>
                </a:r>
                <a:r>
                  <a:rPr lang="en-US" dirty="0"/>
                  <a:t>)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sz="2300" dirty="0" smtClean="0"/>
              </a:p>
              <a:p>
                <a:pPr marL="0" indent="0">
                  <a:buNone/>
                </a:pPr>
                <a:r>
                  <a:rPr lang="en-US" sz="2300" dirty="0" smtClean="0"/>
                  <a:t>Note</a:t>
                </a:r>
                <a:r>
                  <a:rPr lang="en-US" sz="2300" dirty="0"/>
                  <a:t>: </a:t>
                </a:r>
              </a:p>
              <a:p>
                <a:pPr marL="0" indent="0">
                  <a:buNone/>
                </a:pPr>
                <a:r>
                  <a:rPr lang="en-US" sz="2300" dirty="0" err="1"/>
                  <a:t>secara</a:t>
                </a:r>
                <a:r>
                  <a:rPr lang="en-US" sz="2300" dirty="0"/>
                  <a:t> </a:t>
                </a:r>
                <a:r>
                  <a:rPr lang="en-US" sz="2300" dirty="0" err="1" smtClean="0"/>
                  <a:t>sederhana</a:t>
                </a:r>
                <a:r>
                  <a:rPr lang="en-US" sz="2300" dirty="0" smtClean="0"/>
                  <a:t> </a:t>
                </a:r>
                <a:r>
                  <a:rPr lang="en-US" sz="1800" dirty="0" smtClean="0"/>
                  <a:t>A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 smtClean="0"/>
                  <a:t> </a:t>
                </a:r>
                <a:r>
                  <a:rPr lang="en-US" sz="2300" dirty="0" err="1"/>
                  <a:t>disebut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sebagai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nilai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akumulasi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pada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waktu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ke</a:t>
                </a:r>
                <a:r>
                  <a:rPr lang="en-US" sz="2300" dirty="0"/>
                  <a:t>-t </a:t>
                </a:r>
                <a:r>
                  <a:rPr lang="en-US" sz="2300" dirty="0" err="1"/>
                  <a:t>dari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investasi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awal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sebesar</a:t>
                </a:r>
                <a:r>
                  <a:rPr lang="en-US" sz="2300" dirty="0"/>
                  <a:t> </a:t>
                </a:r>
                <a:r>
                  <a:rPr lang="en-US" sz="2300" dirty="0" smtClean="0"/>
                  <a:t>A(0) </a:t>
                </a:r>
                <a:r>
                  <a:rPr lang="en-US" sz="2300" dirty="0"/>
                  <a:t>di </a:t>
                </a:r>
                <a:r>
                  <a:rPr lang="en-US" sz="2300" dirty="0" err="1"/>
                  <a:t>tahun</a:t>
                </a:r>
                <a:r>
                  <a:rPr lang="en-US" sz="2300" dirty="0"/>
                  <a:t> ke-0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38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612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57726" y="1171073"/>
            <a:ext cx="11415740" cy="19410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Hubungan Antara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b="1" dirty="0" smtClean="0"/>
                  <a:t>  (2)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l-GR" b="1" dirty="0"/>
                  <a:t>δ </a:t>
                </a:r>
                <a:r>
                  <a:rPr lang="en-US" b="1" dirty="0" err="1"/>
                  <a:t>dapat</a:t>
                </a:r>
                <a:r>
                  <a:rPr lang="en-US" b="1" dirty="0"/>
                  <a:t> </a:t>
                </a:r>
                <a:r>
                  <a:rPr lang="en-US" b="1" dirty="0" err="1"/>
                  <a:t>diartikan</a:t>
                </a:r>
                <a:r>
                  <a:rPr lang="en-US" b="1" dirty="0"/>
                  <a:t> </a:t>
                </a:r>
                <a:r>
                  <a:rPr lang="en-US" b="1" dirty="0" err="1"/>
                  <a:t>sebagai</a:t>
                </a:r>
                <a:r>
                  <a:rPr lang="en-US" b="1" dirty="0"/>
                  <a:t> </a:t>
                </a:r>
                <a:r>
                  <a:rPr lang="en-US" b="1" dirty="0" err="1"/>
                  <a:t>suku</a:t>
                </a:r>
                <a:r>
                  <a:rPr lang="en-US" b="1" dirty="0"/>
                  <a:t> </a:t>
                </a:r>
                <a:r>
                  <a:rPr lang="en-US" b="1" dirty="0" err="1"/>
                  <a:t>bunga</a:t>
                </a:r>
                <a:r>
                  <a:rPr lang="en-US" b="1" dirty="0"/>
                  <a:t> nominal yang </a:t>
                </a:r>
                <a:r>
                  <a:rPr lang="en-US" b="1" dirty="0" err="1"/>
                  <a:t>dapat</a:t>
                </a:r>
                <a:r>
                  <a:rPr lang="en-US" b="1" dirty="0"/>
                  <a:t> </a:t>
                </a:r>
                <a:r>
                  <a:rPr lang="en-US" b="1" dirty="0" err="1"/>
                  <a:t>dikonversi</a:t>
                </a:r>
                <a:r>
                  <a:rPr lang="en-US" b="1" dirty="0"/>
                  <a:t> </a:t>
                </a:r>
                <a:r>
                  <a:rPr lang="en-US" b="1" dirty="0" err="1"/>
                  <a:t>secara</a:t>
                </a:r>
                <a:r>
                  <a:rPr lang="en-US" b="1" dirty="0"/>
                  <a:t> </a:t>
                </a:r>
                <a:r>
                  <a:rPr lang="en-US" b="1" dirty="0" err="1"/>
                  <a:t>terus</a:t>
                </a:r>
                <a:r>
                  <a:rPr lang="en-US" b="1" dirty="0"/>
                  <a:t> </a:t>
                </a:r>
                <a:r>
                  <a:rPr lang="en-US" b="1" dirty="0" err="1"/>
                  <a:t>menerus</a:t>
                </a:r>
                <a:r>
                  <a:rPr lang="en-US" b="1" dirty="0" smtClean="0"/>
                  <a:t>: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latin typeface="Cambria Math" panose="02040503050406030204" pitchFamily="18" charset="0"/>
                  </a:rPr>
                  <a:t>Bukti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</m:e>
                      </m:func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…]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2!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+…]=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1085" t="-2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57726" y="1171074"/>
            <a:ext cx="11415740" cy="15079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Hubungan Antara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b="1" dirty="0" smtClean="0"/>
                  <a:t>  (1)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Tingkat </a:t>
                </a:r>
                <a:r>
                  <a:rPr lang="en-US" b="1" dirty="0" err="1" smtClean="0"/>
                  <a:t>diskon</a:t>
                </a:r>
                <a:r>
                  <a:rPr lang="en-US" b="1" dirty="0" smtClean="0"/>
                  <a:t> nominal </a:t>
                </a:r>
                <a:r>
                  <a:rPr lang="en-US" b="1" dirty="0"/>
                  <a:t>yang </a:t>
                </a:r>
                <a:r>
                  <a:rPr lang="en-US" b="1" dirty="0" err="1"/>
                  <a:t>dapat</a:t>
                </a:r>
                <a:r>
                  <a:rPr lang="en-US" b="1" dirty="0"/>
                  <a:t> </a:t>
                </a:r>
                <a:r>
                  <a:rPr lang="en-US" b="1" dirty="0" err="1"/>
                  <a:t>dikonversi</a:t>
                </a:r>
                <a:r>
                  <a:rPr lang="en-US" b="1" dirty="0"/>
                  <a:t> </a:t>
                </a:r>
                <a:r>
                  <a:rPr lang="en-US" b="1" dirty="0" err="1" smtClean="0"/>
                  <a:t>bulanan</a:t>
                </a:r>
                <a:r>
                  <a:rPr lang="en-US" b="1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[1−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latin typeface="Cambria Math" panose="02040503050406030204" pitchFamily="18" charset="0"/>
                  </a:rPr>
                  <a:t>Bukti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				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				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1085" t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57726" y="1171073"/>
            <a:ext cx="11415740" cy="19410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Hubungan Antara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b="1" dirty="0" smtClean="0"/>
                  <a:t>  (2)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l-GR" b="1" dirty="0"/>
                  <a:t>δ </a:t>
                </a:r>
                <a:r>
                  <a:rPr lang="en-US" b="1" dirty="0" err="1"/>
                  <a:t>dapat</a:t>
                </a:r>
                <a:r>
                  <a:rPr lang="en-US" b="1" dirty="0"/>
                  <a:t> </a:t>
                </a:r>
                <a:r>
                  <a:rPr lang="en-US" b="1" dirty="0" err="1"/>
                  <a:t>diartikan</a:t>
                </a:r>
                <a:r>
                  <a:rPr lang="en-US" b="1" dirty="0"/>
                  <a:t> </a:t>
                </a:r>
                <a:r>
                  <a:rPr lang="en-US" b="1" dirty="0" err="1"/>
                  <a:t>sebagai</a:t>
                </a:r>
                <a:r>
                  <a:rPr lang="en-US" b="1" dirty="0"/>
                  <a:t> </a:t>
                </a:r>
                <a:r>
                  <a:rPr lang="en-US" b="1" dirty="0" err="1" smtClean="0"/>
                  <a:t>tingkat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diskon</a:t>
                </a:r>
                <a:r>
                  <a:rPr lang="en-US" b="1" dirty="0" smtClean="0"/>
                  <a:t> nominal </a:t>
                </a:r>
                <a:r>
                  <a:rPr lang="en-US" b="1" dirty="0"/>
                  <a:t>yang </a:t>
                </a:r>
                <a:r>
                  <a:rPr lang="en-US" b="1" dirty="0" err="1"/>
                  <a:t>dapat</a:t>
                </a:r>
                <a:r>
                  <a:rPr lang="en-US" b="1" dirty="0"/>
                  <a:t> </a:t>
                </a:r>
                <a:r>
                  <a:rPr lang="en-US" b="1" dirty="0" err="1"/>
                  <a:t>dikonversi</a:t>
                </a:r>
                <a:r>
                  <a:rPr lang="en-US" b="1" dirty="0"/>
                  <a:t> </a:t>
                </a:r>
                <a:r>
                  <a:rPr lang="en-US" b="1" dirty="0" err="1"/>
                  <a:t>secara</a:t>
                </a:r>
                <a:r>
                  <a:rPr lang="en-US" b="1" dirty="0"/>
                  <a:t> </a:t>
                </a:r>
                <a:r>
                  <a:rPr lang="en-US" b="1" dirty="0" err="1"/>
                  <a:t>terus</a:t>
                </a:r>
                <a:r>
                  <a:rPr lang="en-US" b="1" dirty="0"/>
                  <a:t> </a:t>
                </a:r>
                <a:r>
                  <a:rPr lang="en-US" b="1" dirty="0" err="1"/>
                  <a:t>menerus</a:t>
                </a:r>
                <a:r>
                  <a:rPr lang="en-US" b="1" dirty="0" smtClean="0"/>
                  <a:t>: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latin typeface="Cambria Math" panose="02040503050406030204" pitchFamily="18" charset="0"/>
                  </a:rPr>
                  <a:t>Bukti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</m:e>
                      </m:func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…]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2!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−…]=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922" t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Contoh  10:</a:t>
                </a:r>
              </a:p>
              <a:p>
                <a:pPr marL="0" indent="0" algn="just">
                  <a:buNone/>
                </a:pPr>
                <a:r>
                  <a:rPr lang="sv-SE" dirty="0"/>
                  <a:t>Temukan akumulasi nilai 1000 yang diinvestasikan selama sepuluh tahun jika </a:t>
                </a:r>
                <a:r>
                  <a:rPr lang="sv-SE" dirty="0" smtClean="0"/>
                  <a:t>laju bunga </a:t>
                </a:r>
                <a:r>
                  <a:rPr lang="sv-SE" dirty="0"/>
                  <a:t>0,05</a:t>
                </a:r>
                <a:r>
                  <a:rPr lang="sv-SE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sv-SE" dirty="0" smtClean="0"/>
                  <a:t>Jawab:</a:t>
                </a:r>
              </a:p>
              <a:p>
                <a:pPr marL="0" indent="0" algn="just">
                  <a:buNone/>
                </a:pPr>
                <a:r>
                  <a:rPr lang="en-US" dirty="0" err="1" smtClean="0"/>
                  <a:t>Dik</a:t>
                </a:r>
                <a:r>
                  <a:rPr lang="en-US" dirty="0" smtClean="0"/>
                  <a:t> </a:t>
                </a:r>
                <a:r>
                  <a:rPr lang="en-US" dirty="0"/>
                  <a:t>:</a:t>
                </a:r>
                <a:r>
                  <a:rPr lang="pt-BR" dirty="0" smtClean="0"/>
                  <a:t> </a:t>
                </a:r>
                <a:r>
                  <a:rPr lang="en-US" dirty="0" smtClean="0"/>
                  <a:t>k=1000, n=10,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pt-BR" dirty="0" smtClean="0"/>
                  <a:t>=0.05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=?</a:t>
                </a:r>
              </a:p>
              <a:p>
                <a:pPr marL="0" indent="0">
                  <a:buNone/>
                </a:pP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=1000∗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0.05.10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=1648.721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41684"/>
                <a:ext cx="11235267" cy="5518346"/>
              </a:xfrm>
              <a:blipFill rotWithShape="0">
                <a:blip r:embed="rId2"/>
                <a:stretch>
                  <a:fillRect l="-1085" t="-1766" r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622" t="19453" r="31766" b="30265"/>
          <a:stretch/>
        </p:blipFill>
        <p:spPr>
          <a:xfrm>
            <a:off x="1801505" y="-48931"/>
            <a:ext cx="9184943" cy="690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547" t="19586" r="31468" b="30265"/>
          <a:stretch/>
        </p:blipFill>
        <p:spPr>
          <a:xfrm>
            <a:off x="1323832" y="0"/>
            <a:ext cx="9280477" cy="68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696" t="45058" r="31393" b="4660"/>
          <a:stretch/>
        </p:blipFill>
        <p:spPr>
          <a:xfrm>
            <a:off x="1542196" y="0"/>
            <a:ext cx="9225888" cy="688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I</a:t>
            </a:r>
            <a:r>
              <a:rPr lang="en-US" baseline="-25000" dirty="0"/>
              <a:t>n</a:t>
            </a:r>
            <a:r>
              <a:rPr lang="en-US" dirty="0"/>
              <a:t> = </a:t>
            </a:r>
            <a:r>
              <a:rPr lang="en-US" b="1" dirty="0"/>
              <a:t>amount of interest earned during n period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/>
              <a:t>dana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dibungakan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err="1" smtClean="0"/>
              <a:t>periode</a:t>
            </a:r>
            <a:r>
              <a:rPr lang="en-US" dirty="0" smtClean="0"/>
              <a:t>,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	I</a:t>
            </a:r>
            <a:r>
              <a:rPr lang="en-US" b="1" baseline="-25000" dirty="0" smtClean="0"/>
              <a:t>n</a:t>
            </a:r>
            <a:r>
              <a:rPr lang="en-US" b="1" dirty="0" smtClean="0"/>
              <a:t> </a:t>
            </a:r>
            <a:r>
              <a:rPr lang="en-US" b="1" dirty="0"/>
              <a:t>= A</a:t>
            </a:r>
            <a:r>
              <a:rPr lang="en-US" b="1" baseline="-25000" dirty="0"/>
              <a:t>(n)</a:t>
            </a:r>
            <a:r>
              <a:rPr lang="en-US" b="1" dirty="0"/>
              <a:t> – A</a:t>
            </a:r>
            <a:r>
              <a:rPr lang="en-US" b="1" baseline="-25000" dirty="0"/>
              <a:t>(n-1)</a:t>
            </a:r>
            <a:r>
              <a:rPr lang="en-US" b="1" dirty="0"/>
              <a:t> ;  n ≥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b="1" dirty="0" smtClean="0"/>
              <a:t>I</a:t>
            </a:r>
            <a:r>
              <a:rPr lang="en-US" b="1" baseline="-25000" dirty="0" smtClean="0"/>
              <a:t>n </a:t>
            </a:r>
            <a:r>
              <a:rPr lang="en-US" b="1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selang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 smtClean="0"/>
              <a:t>A(n)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5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02" t="38467" r="31255" b="19746"/>
          <a:stretch/>
        </p:blipFill>
        <p:spPr>
          <a:xfrm>
            <a:off x="2973649" y="820319"/>
            <a:ext cx="7776840" cy="4856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6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Interest rate =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suku</a:t>
            </a:r>
            <a:r>
              <a:rPr lang="en-US" sz="2800" dirty="0"/>
              <a:t> </a:t>
            </a:r>
            <a:r>
              <a:rPr lang="en-US" sz="2800" dirty="0" err="1"/>
              <a:t>bunga</a:t>
            </a:r>
            <a:r>
              <a:rPr lang="en-US" sz="2800" dirty="0"/>
              <a:t>,  </a:t>
            </a:r>
            <a:r>
              <a:rPr lang="en-US" sz="2800" dirty="0" err="1"/>
              <a:t>selisih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(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akumulasi</a:t>
            </a:r>
            <a:r>
              <a:rPr lang="en-US" sz="2800" dirty="0"/>
              <a:t> – Modal), </a:t>
            </a:r>
            <a:r>
              <a:rPr lang="en-US" sz="2800" dirty="0" smtClean="0"/>
              <a:t>			    </a:t>
            </a:r>
            <a:r>
              <a:rPr lang="en-US" sz="2800" dirty="0" err="1" smtClean="0"/>
              <a:t>biasa</a:t>
            </a:r>
            <a:r>
              <a:rPr lang="en-US" sz="2800" dirty="0" smtClean="0"/>
              <a:t> </a:t>
            </a:r>
            <a:r>
              <a:rPr lang="en-US" sz="2800" dirty="0" err="1"/>
              <a:t>dinyatakan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%.</a:t>
            </a:r>
            <a:br>
              <a:rPr lang="en-US" sz="2800" dirty="0"/>
            </a:b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8053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 </a:t>
                </a:r>
                <a:r>
                  <a:rPr lang="en-US" dirty="0"/>
                  <a:t>= the effective rate of interest ( </a:t>
                </a:r>
                <a:r>
                  <a:rPr lang="en-US" dirty="0" err="1"/>
                  <a:t>tingkat</a:t>
                </a:r>
                <a:r>
                  <a:rPr lang="en-US" dirty="0"/>
                  <a:t> </a:t>
                </a:r>
                <a:r>
                  <a:rPr lang="en-US" dirty="0" err="1"/>
                  <a:t>suku</a:t>
                </a:r>
                <a:r>
                  <a:rPr lang="en-US" dirty="0"/>
                  <a:t> </a:t>
                </a:r>
                <a:r>
                  <a:rPr lang="en-US" dirty="0" err="1"/>
                  <a:t>bunga</a:t>
                </a:r>
                <a:r>
                  <a:rPr lang="en-US" dirty="0"/>
                  <a:t> </a:t>
                </a:r>
                <a:r>
                  <a:rPr lang="en-US" dirty="0" err="1"/>
                  <a:t>efektif</a:t>
                </a:r>
                <a:r>
                  <a:rPr lang="en-US" dirty="0"/>
                  <a:t> 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is </a:t>
                </a:r>
                <a:r>
                  <a:rPr lang="en-US" dirty="0"/>
                  <a:t>the amount of money that one unit invested at the beginning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of </a:t>
                </a:r>
                <a:r>
                  <a:rPr lang="en-US" dirty="0"/>
                  <a:t>the period, where </a:t>
                </a:r>
                <a:r>
                  <a:rPr lang="en-US" dirty="0" smtClean="0"/>
                  <a:t>the </a:t>
                </a:r>
                <a:r>
                  <a:rPr lang="en-US" dirty="0"/>
                  <a:t>interest is paid at the end of </a:t>
                </a:r>
                <a:r>
                  <a:rPr lang="en-US" dirty="0" smtClean="0"/>
                  <a:t>period</a:t>
                </a:r>
              </a:p>
              <a:p>
                <a:pPr marL="0" indent="0">
                  <a:buNone/>
                </a:pPr>
                <a:r>
                  <a:rPr lang="en-US" dirty="0"/>
                  <a:t>	(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uang</a:t>
                </a:r>
                <a:r>
                  <a:rPr lang="en-US" dirty="0"/>
                  <a:t> yang </a:t>
                </a:r>
                <a:r>
                  <a:rPr lang="en-US" dirty="0" err="1"/>
                  <a:t>diinvestasikan</a:t>
                </a:r>
                <a:r>
                  <a:rPr lang="en-US" dirty="0"/>
                  <a:t> </a:t>
                </a:r>
                <a:r>
                  <a:rPr lang="en-US" dirty="0" err="1"/>
                  <a:t>satu</a:t>
                </a:r>
                <a:r>
                  <a:rPr lang="en-US" dirty="0"/>
                  <a:t> unit di </a:t>
                </a:r>
                <a:r>
                  <a:rPr lang="en-US" dirty="0" err="1"/>
                  <a:t>awal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 smtClean="0"/>
                  <a:t>periode</a:t>
                </a:r>
                <a:r>
                  <a:rPr lang="en-US" dirty="0" smtClean="0"/>
                  <a:t> </a:t>
                </a:r>
                <a:r>
                  <a:rPr lang="en-US" dirty="0" err="1"/>
                  <a:t>tersebut</a:t>
                </a:r>
                <a:r>
                  <a:rPr lang="en-US" dirty="0"/>
                  <a:t>, di </a:t>
                </a:r>
                <a:r>
                  <a:rPr lang="en-US" dirty="0" err="1"/>
                  <a:t>mana</a:t>
                </a:r>
                <a:r>
                  <a:rPr lang="en-US" dirty="0"/>
                  <a:t> </a:t>
                </a:r>
                <a:r>
                  <a:rPr lang="en-US" dirty="0" err="1"/>
                  <a:t>bunga</a:t>
                </a:r>
                <a:r>
                  <a:rPr lang="en-US" dirty="0"/>
                  <a:t> </a:t>
                </a:r>
                <a:r>
                  <a:rPr lang="en-US" dirty="0" err="1"/>
                  <a:t>dibayarkan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akhir</a:t>
                </a:r>
                <a:r>
                  <a:rPr lang="en-US" dirty="0"/>
                  <a:t> </a:t>
                </a:r>
                <a:r>
                  <a:rPr lang="en-US" dirty="0" err="1" smtClean="0"/>
                  <a:t>periode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</m:oMath>
                </a14:m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b>
                    </m:sSub>
                  </m:oMath>
                </a14:m>
                <a:r>
                  <a:rPr lang="en-US" dirty="0" smtClean="0"/>
                  <a:t>; </a:t>
                </a:r>
                <a:r>
                  <a:rPr lang="en-US" dirty="0" err="1"/>
                  <a:t>asumsi</a:t>
                </a:r>
                <a:r>
                  <a:rPr lang="en-US" dirty="0"/>
                  <a:t> 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(0)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 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𝑚𝑎𝑘𝑎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a</a:t>
                </a:r>
                <a:r>
                  <a:rPr lang="en-US" baseline="-25000" dirty="0"/>
                  <a:t>(0)</a:t>
                </a:r>
                <a:r>
                  <a:rPr lang="en-US" dirty="0"/>
                  <a:t>= 1		      a</a:t>
                </a:r>
                <a:r>
                  <a:rPr lang="en-US" baseline="-25000" dirty="0"/>
                  <a:t>(1)</a:t>
                </a:r>
                <a:r>
                  <a:rPr lang="en-US" dirty="0"/>
                  <a:t>= (1+i)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t </a:t>
                </a:r>
                <a:r>
                  <a:rPr lang="en-US" dirty="0"/>
                  <a:t>= 0		         	</a:t>
                </a:r>
                <a:r>
                  <a:rPr lang="en-US" dirty="0" smtClean="0"/>
                  <a:t>t=1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805363"/>
              </a:xfrm>
              <a:blipFill rotWithShape="0">
                <a:blip r:embed="rId2"/>
                <a:stretch>
                  <a:fillRect l="-1217" t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4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Maka </a:t>
                </a:r>
                <a:r>
                  <a:rPr lang="en-US" dirty="0" err="1" smtClean="0"/>
                  <a:t>untuk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mencari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persentase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tingkat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suku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bunga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)−1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46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137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Jenis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Bunga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2934"/>
            <a:ext cx="10515600" cy="51440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Bunga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Sederhana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(Simple Interest)</a:t>
            </a:r>
          </a:p>
          <a:p>
            <a:pPr marL="0" indent="0">
              <a:buNone/>
            </a:pPr>
            <a:r>
              <a:rPr lang="en-US" dirty="0" err="1" smtClean="0"/>
              <a:t>Definisi</a:t>
            </a:r>
            <a:r>
              <a:rPr lang="en-US" dirty="0" smtClean="0"/>
              <a:t>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id-ID" dirty="0"/>
              <a:t>Nilai akumulasi 1 di akhir periode pertama adalah 1 + i, pada akhir periode kedua adalah 1 + 2i, dst. Akurasi dari Bunga menurut pola ini disebut bunga sederhana. 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/>
              <a:t>	t = 0 ;	a</a:t>
            </a:r>
            <a:r>
              <a:rPr lang="en-US" baseline="-25000" dirty="0"/>
              <a:t>(0)</a:t>
            </a:r>
            <a:r>
              <a:rPr lang="en-US" dirty="0"/>
              <a:t>= 1			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t </a:t>
            </a:r>
            <a:r>
              <a:rPr lang="en-US" dirty="0"/>
              <a:t>= 1 ;	a</a:t>
            </a:r>
            <a:r>
              <a:rPr lang="en-US" baseline="-25000" dirty="0"/>
              <a:t>(1)</a:t>
            </a:r>
            <a:r>
              <a:rPr lang="en-US" dirty="0"/>
              <a:t>= 1 + </a:t>
            </a:r>
            <a:r>
              <a:rPr lang="en-US" dirty="0" err="1"/>
              <a:t>i</a:t>
            </a:r>
            <a:r>
              <a:rPr lang="en-US" dirty="0"/>
              <a:t>(1)		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dibungakan</a:t>
            </a:r>
            <a:r>
              <a:rPr lang="en-US" dirty="0"/>
              <a:t> 1 kali </a:t>
            </a:r>
            <a:r>
              <a:rPr lang="en-US" dirty="0" err="1"/>
              <a:t>i</a:t>
            </a:r>
            <a:r>
              <a:rPr lang="en-US" dirty="0"/>
              <a:t>%</a:t>
            </a:r>
          </a:p>
          <a:p>
            <a:pPr marL="0" indent="0">
              <a:buNone/>
            </a:pPr>
            <a:r>
              <a:rPr lang="en-US" dirty="0"/>
              <a:t>		t = 2 ;	a</a:t>
            </a:r>
            <a:r>
              <a:rPr lang="en-US" baseline="-25000" dirty="0"/>
              <a:t>(2)</a:t>
            </a:r>
            <a:r>
              <a:rPr lang="en-US" dirty="0"/>
              <a:t>= 1 + </a:t>
            </a:r>
            <a:r>
              <a:rPr lang="en-US" dirty="0" err="1"/>
              <a:t>i</a:t>
            </a:r>
            <a:r>
              <a:rPr lang="en-US" dirty="0"/>
              <a:t>(2)		</a:t>
            </a:r>
            <a:r>
              <a:rPr lang="en-US" dirty="0" err="1"/>
              <a:t>dst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	t = t ;	a</a:t>
            </a:r>
            <a:r>
              <a:rPr lang="en-US" baseline="-25000" dirty="0"/>
              <a:t>(t)</a:t>
            </a:r>
            <a:r>
              <a:rPr lang="en-US" dirty="0"/>
              <a:t>= 1 + </a:t>
            </a:r>
            <a:r>
              <a:rPr lang="en-US" dirty="0" err="1"/>
              <a:t>i</a:t>
            </a:r>
            <a:r>
              <a:rPr lang="en-US" dirty="0"/>
              <a:t>(t)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sehingga</a:t>
            </a:r>
            <a:r>
              <a:rPr lang="en-US" dirty="0" smtClean="0"/>
              <a:t>:	a(t)= </a:t>
            </a:r>
            <a:r>
              <a:rPr lang="en-US" dirty="0"/>
              <a:t>1+i.(</a:t>
            </a:r>
            <a:r>
              <a:rPr lang="en-US" dirty="0" smtClean="0"/>
              <a:t>t)          </a:t>
            </a:r>
            <a:r>
              <a:rPr lang="en-US" dirty="0"/>
              <a:t>t≥0  		(1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	A(t)= A(0).(1+i.t)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Pembuktian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r>
              <a:rPr lang="en-US" dirty="0" smtClean="0"/>
              <a:t> limit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50925"/>
            <a:ext cx="1219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MatematikaKeuangan</a:t>
            </a:r>
            <a:r>
              <a:rPr lang="en-US" dirty="0" smtClean="0"/>
              <a:t>									PandriFerdias_2021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21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2725</TotalTime>
  <Words>976</Words>
  <Application>Microsoft Office PowerPoint</Application>
  <PresentationFormat>Widescreen</PresentationFormat>
  <Paragraphs>405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Office Theme</vt:lpstr>
      <vt:lpstr>MATEMATIKA KEUANGAN</vt:lpstr>
      <vt:lpstr>Simbol dan Prinsip Dasar Matematika Keuangan</vt:lpstr>
      <vt:lpstr>Nilai Akumulasi</vt:lpstr>
      <vt:lpstr>PowerPoint Presentation</vt:lpstr>
      <vt:lpstr>PowerPoint Presentation</vt:lpstr>
      <vt:lpstr>PowerPoint Presentation</vt:lpstr>
      <vt:lpstr>Interest rate = tingkat suku bunga,  selisih antara (Nilai akumulasi – Modal),        biasa dinyatakan dalam %. </vt:lpstr>
      <vt:lpstr>PowerPoint Presentation</vt:lpstr>
      <vt:lpstr>Jenis Bunga</vt:lpstr>
      <vt:lpstr>PowerPoint Presentation</vt:lpstr>
      <vt:lpstr>Sifat-sifat a (t) bunga sederhana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KEUANGAN</dc:title>
  <dc:creator>HP</dc:creator>
  <cp:lastModifiedBy>HP</cp:lastModifiedBy>
  <cp:revision>68</cp:revision>
  <dcterms:created xsi:type="dcterms:W3CDTF">2021-03-29T05:23:08Z</dcterms:created>
  <dcterms:modified xsi:type="dcterms:W3CDTF">2021-04-13T09:52:35Z</dcterms:modified>
</cp:coreProperties>
</file>