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272" r:id="rId2"/>
    <p:sldId id="257" r:id="rId3"/>
    <p:sldId id="258" r:id="rId4"/>
    <p:sldId id="259" r:id="rId5"/>
    <p:sldId id="260" r:id="rId6"/>
    <p:sldId id="268" r:id="rId7"/>
    <p:sldId id="269" r:id="rId8"/>
    <p:sldId id="270" r:id="rId9"/>
    <p:sldId id="271"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8" d="100"/>
          <a:sy n="38" d="100"/>
        </p:scale>
        <p:origin x="-52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11603A-CEB9-40E4-B48B-2E4AD91B250C}" type="datetimeFigureOut">
              <a:rPr lang="en-US" smtClean="0"/>
              <a:pPr/>
              <a:t>11/9/2020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44F135-F2AF-42B1-81E8-91BFEE21C72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D79D4A3E-49EB-489B-8539-49C69D62DBBE}" type="slidenum">
              <a:rPr lang="en-US" smtClean="0"/>
              <a:pPr/>
              <a:t>1</a:t>
            </a:fld>
            <a:endParaRPr lang="en-US" smtClean="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F70E4BEA-8500-47AA-B967-99DE1A37ED15}" type="slidenum">
              <a:rPr lang="en-US" smtClean="0"/>
              <a:pPr/>
              <a:t>6</a:t>
            </a:fld>
            <a:endParaRPr lang="en-US" smtClean="0"/>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p>
            <a:fld id="{F3988539-C619-4B78-ABD6-D9B06276B854}" type="slidenum">
              <a:rPr lang="en-US" smtClean="0"/>
              <a:pPr/>
              <a:t>7</a:t>
            </a:fld>
            <a:endParaRPr lang="en-US" smtClean="0"/>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BEF5C009-8221-4AE2-8DD9-1BDBDDF02743}" type="slidenum">
              <a:rPr lang="en-US" smtClean="0"/>
              <a:pPr/>
              <a:t>8</a:t>
            </a:fld>
            <a:endParaRPr lang="en-US"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D890A192-2CF7-4222-A7E3-EC96C176252F}" type="slidenum">
              <a:rPr lang="en-US" smtClean="0"/>
              <a:pPr/>
              <a:t>9</a:t>
            </a:fld>
            <a:endParaRPr lang="en-US"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F809576A-D7F9-4FBE-8719-ECADB310DED7}" type="datetimeFigureOut">
              <a:rPr lang="en-US" smtClean="0"/>
              <a:pPr/>
              <a:t>11/9/2020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E8D8515-35E1-46F5-A77D-2C3016F4BA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09576A-D7F9-4FBE-8719-ECADB310DED7}"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D8515-35E1-46F5-A77D-2C3016F4BA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09576A-D7F9-4FBE-8719-ECADB310DED7}"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D8515-35E1-46F5-A77D-2C3016F4BA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09576A-D7F9-4FBE-8719-ECADB310DED7}"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D8515-35E1-46F5-A77D-2C3016F4BA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809576A-D7F9-4FBE-8719-ECADB310DED7}"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D8515-35E1-46F5-A77D-2C3016F4BA0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809576A-D7F9-4FBE-8719-ECADB310DED7}" type="datetimeFigureOut">
              <a:rPr lang="en-US" smtClean="0"/>
              <a:pPr/>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D8515-35E1-46F5-A77D-2C3016F4BA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F809576A-D7F9-4FBE-8719-ECADB310DED7}" type="datetimeFigureOut">
              <a:rPr lang="en-US" smtClean="0"/>
              <a:pPr/>
              <a:t>11/9/2020</a:t>
            </a:fld>
            <a:endParaRPr lang="en-US"/>
          </a:p>
        </p:txBody>
      </p:sp>
      <p:sp>
        <p:nvSpPr>
          <p:cNvPr id="27" name="Slide Number Placeholder 26"/>
          <p:cNvSpPr>
            <a:spLocks noGrp="1"/>
          </p:cNvSpPr>
          <p:nvPr>
            <p:ph type="sldNum" sz="quarter" idx="11"/>
          </p:nvPr>
        </p:nvSpPr>
        <p:spPr/>
        <p:txBody>
          <a:bodyPr rtlCol="0"/>
          <a:lstStyle/>
          <a:p>
            <a:fld id="{9E8D8515-35E1-46F5-A77D-2C3016F4BA0E}"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F809576A-D7F9-4FBE-8719-ECADB310DED7}" type="datetimeFigureOut">
              <a:rPr lang="en-US" smtClean="0"/>
              <a:pPr/>
              <a:t>11/9/2020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9E8D8515-35E1-46F5-A77D-2C3016F4BA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09576A-D7F9-4FBE-8719-ECADB310DED7}" type="datetimeFigureOut">
              <a:rPr lang="en-US" smtClean="0"/>
              <a:pPr/>
              <a:t>11/9/2020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8D8515-35E1-46F5-A77D-2C3016F4BA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809576A-D7F9-4FBE-8719-ECADB310DED7}" type="datetimeFigureOut">
              <a:rPr lang="en-US" smtClean="0"/>
              <a:pPr/>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D8515-35E1-46F5-A77D-2C3016F4BA0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809576A-D7F9-4FBE-8719-ECADB310DED7}" type="datetimeFigureOut">
              <a:rPr lang="en-US" smtClean="0"/>
              <a:pPr/>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D8515-35E1-46F5-A77D-2C3016F4BA0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809576A-D7F9-4FBE-8719-ECADB310DED7}" type="datetimeFigureOut">
              <a:rPr lang="en-US" smtClean="0"/>
              <a:pPr/>
              <a:t>11/9/2020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E8D8515-35E1-46F5-A77D-2C3016F4BA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85918" y="571480"/>
            <a:ext cx="6980237" cy="1827215"/>
          </a:xfrm>
        </p:spPr>
        <p:txBody>
          <a:bodyPr>
            <a:normAutofit/>
          </a:bodyPr>
          <a:lstStyle/>
          <a:p>
            <a:pPr eaLnBrk="1" hangingPunct="1">
              <a:defRPr/>
            </a:pPr>
            <a:r>
              <a:rPr lang="en-US" dirty="0" smtClean="0"/>
              <a:t>HUKUM PERADILAN TATA </a:t>
            </a:r>
            <a:r>
              <a:rPr lang="en-US" smtClean="0"/>
              <a:t>USAHA </a:t>
            </a:r>
            <a:r>
              <a:rPr lang="en-US" smtClean="0"/>
              <a:t>NEGARA</a:t>
            </a:r>
            <a:endParaRPr lang="en-US" dirty="0" smtClean="0"/>
          </a:p>
        </p:txBody>
      </p:sp>
      <p:pic>
        <p:nvPicPr>
          <p:cNvPr id="6148" name="Picture 5" descr="AA"/>
          <p:cNvPicPr>
            <a:picLocks noChangeAspect="1" noChangeArrowheads="1"/>
          </p:cNvPicPr>
          <p:nvPr/>
        </p:nvPicPr>
        <p:blipFill>
          <a:blip r:embed="rId3" cstate="print"/>
          <a:srcRect/>
          <a:stretch>
            <a:fillRect/>
          </a:stretch>
        </p:blipFill>
        <p:spPr bwMode="auto">
          <a:xfrm>
            <a:off x="0" y="1557338"/>
            <a:ext cx="1600200" cy="5300662"/>
          </a:xfrm>
          <a:prstGeom prst="rect">
            <a:avLst/>
          </a:prstGeom>
          <a:noFill/>
          <a:ln w="9525">
            <a:noFill/>
            <a:miter lim="800000"/>
            <a:headEnd/>
            <a:tailEnd/>
          </a:ln>
        </p:spPr>
      </p:pic>
      <p:pic>
        <p:nvPicPr>
          <p:cNvPr id="6149" name="Picture 6" descr="UNILA3~1"/>
          <p:cNvPicPr>
            <a:picLocks noChangeAspect="1" noChangeArrowheads="1"/>
          </p:cNvPicPr>
          <p:nvPr/>
        </p:nvPicPr>
        <p:blipFill>
          <a:blip r:embed="rId4" cstate="print"/>
          <a:srcRect/>
          <a:stretch>
            <a:fillRect/>
          </a:stretch>
        </p:blipFill>
        <p:spPr bwMode="auto">
          <a:xfrm>
            <a:off x="0" y="0"/>
            <a:ext cx="1600200" cy="1752600"/>
          </a:xfrm>
          <a:prstGeom prst="rect">
            <a:avLst/>
          </a:prstGeom>
          <a:noFill/>
          <a:ln w="9525">
            <a:noFill/>
            <a:miter lim="800000"/>
            <a:headEnd/>
            <a:tailEnd/>
          </a:ln>
        </p:spPr>
      </p:pic>
      <p:sp>
        <p:nvSpPr>
          <p:cNvPr id="6" name="Subtitle 5"/>
          <p:cNvSpPr>
            <a:spLocks noGrp="1"/>
          </p:cNvSpPr>
          <p:nvPr>
            <p:ph type="subTitle" idx="1"/>
          </p:nvPr>
        </p:nvSpPr>
        <p:spPr/>
        <p:txBody>
          <a:bodyPr/>
          <a:lstStyle/>
          <a:p>
            <a:endParaRPr lang="id-ID"/>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pPr eaLnBrk="1" hangingPunct="1">
              <a:defRPr/>
            </a:pPr>
            <a:r>
              <a:rPr lang="en-US" altLang="en-US" sz="4000" smtClean="0"/>
              <a:t>HAL-HAL YANG HARUS DIPERHATIKAN</a:t>
            </a:r>
          </a:p>
        </p:txBody>
      </p:sp>
      <p:sp>
        <p:nvSpPr>
          <p:cNvPr id="29699" name="Rectangle 3"/>
          <p:cNvSpPr>
            <a:spLocks noGrp="1" noChangeArrowheads="1"/>
          </p:cNvSpPr>
          <p:nvPr>
            <p:ph idx="1"/>
          </p:nvPr>
        </p:nvSpPr>
        <p:spPr/>
        <p:txBody>
          <a:bodyPr>
            <a:normAutofit fontScale="92500" lnSpcReduction="10000"/>
          </a:bodyPr>
          <a:lstStyle/>
          <a:p>
            <a:pPr eaLnBrk="1" hangingPunct="1"/>
            <a:r>
              <a:rPr lang="en-US" altLang="en-US" sz="2800" smtClean="0"/>
              <a:t>Jika permohonan diajukan terpisah dalam surat gugatannya atau sebagai lampiran, maka permohonan tersebut harus memenuhi syarat-syarat formal sebagaimana halnya sebuah surat gugatan</a:t>
            </a:r>
          </a:p>
          <a:p>
            <a:pPr eaLnBrk="1" hangingPunct="1"/>
            <a:r>
              <a:rPr lang="en-US" altLang="en-US" sz="2800" smtClean="0"/>
              <a:t>Permohonan penundaan diajukan, seyogiyanya dikaitkan dengan kompetensi absolut Pengadilan</a:t>
            </a:r>
          </a:p>
          <a:p>
            <a:pPr eaLnBrk="1" hangingPunct="1"/>
            <a:r>
              <a:rPr lang="en-US" altLang="en-US" sz="2800" smtClean="0"/>
              <a:t>Permohonan penundaan tidak terkait dengan kepentingan umum dalam rangka pembangunan</a:t>
            </a:r>
          </a:p>
          <a:p>
            <a:pPr eaLnBrk="1" hangingPunct="1"/>
            <a:r>
              <a:rPr lang="en-US" altLang="en-US" sz="2800" smtClean="0"/>
              <a:t>Permohonan penundaan yang dimaksud belum pernah diputus oleh pengadilan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p:txBody>
          <a:bodyPr>
            <a:normAutofit fontScale="90000"/>
          </a:bodyPr>
          <a:lstStyle/>
          <a:p>
            <a:pPr>
              <a:defRPr/>
            </a:pPr>
            <a:r>
              <a:rPr lang="en-US" altLang="en-US" dirty="0"/>
              <a:t>PENUNDAAN PELAKSANAAN</a:t>
            </a:r>
            <a:br>
              <a:rPr lang="en-US" altLang="en-US" dirty="0"/>
            </a:br>
            <a:r>
              <a:rPr lang="en-US" altLang="en-US" dirty="0"/>
              <a:t>KTUN</a:t>
            </a:r>
            <a:br>
              <a:rPr lang="en-US" altLang="en-US" dirty="0"/>
            </a:br>
            <a:endParaRPr lang="en-US" alt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altLang="en-US" smtClean="0"/>
              <a:t>HAKEKAT MAKNA</a:t>
            </a:r>
          </a:p>
        </p:txBody>
      </p:sp>
      <p:sp>
        <p:nvSpPr>
          <p:cNvPr id="26627" name="Rectangle 3"/>
          <p:cNvSpPr>
            <a:spLocks noGrp="1" noChangeArrowheads="1"/>
          </p:cNvSpPr>
          <p:nvPr>
            <p:ph idx="1"/>
          </p:nvPr>
        </p:nvSpPr>
        <p:spPr/>
        <p:txBody>
          <a:bodyPr/>
          <a:lstStyle/>
          <a:p>
            <a:pPr eaLnBrk="1" hangingPunct="1"/>
            <a:r>
              <a:rPr lang="en-US" altLang="en-US" smtClean="0"/>
              <a:t>Refleksi dari penerapan asas “vermoeden van rechtmatigheid” atau “praesumption iustae causa”</a:t>
            </a:r>
          </a:p>
          <a:p>
            <a:pPr eaLnBrk="1" hangingPunct="1"/>
            <a:r>
              <a:rPr lang="en-US" altLang="en-US" smtClean="0"/>
              <a:t>Dinyatakan secara tegas dalam Pasal 67 ayat (1) UU No. 5/ 1986</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altLang="en-US" smtClean="0"/>
              <a:t>PRINSIP DASAR PENUNDAAN</a:t>
            </a:r>
          </a:p>
        </p:txBody>
      </p:sp>
      <p:sp>
        <p:nvSpPr>
          <p:cNvPr id="27651" name="Rectangle 3"/>
          <p:cNvSpPr>
            <a:spLocks noGrp="1" noChangeArrowheads="1"/>
          </p:cNvSpPr>
          <p:nvPr>
            <p:ph idx="1"/>
          </p:nvPr>
        </p:nvSpPr>
        <p:spPr/>
        <p:txBody>
          <a:bodyPr/>
          <a:lstStyle/>
          <a:p>
            <a:pPr eaLnBrk="1" hangingPunct="1"/>
            <a:r>
              <a:rPr lang="en-US" altLang="en-US" dirty="0" err="1" smtClean="0"/>
              <a:t>Kriteria</a:t>
            </a:r>
            <a:r>
              <a:rPr lang="en-US" altLang="en-US" dirty="0" smtClean="0"/>
              <a:t> </a:t>
            </a:r>
            <a:r>
              <a:rPr lang="en-US" altLang="en-US" dirty="0" err="1" smtClean="0"/>
              <a:t>pengajuan</a:t>
            </a:r>
            <a:r>
              <a:rPr lang="en-US" altLang="en-US" dirty="0" smtClean="0"/>
              <a:t> </a:t>
            </a:r>
            <a:r>
              <a:rPr lang="en-US" altLang="en-US" dirty="0" err="1" smtClean="0"/>
              <a:t>permohonan</a:t>
            </a:r>
            <a:r>
              <a:rPr lang="en-US" altLang="en-US" dirty="0" smtClean="0"/>
              <a:t> </a:t>
            </a:r>
            <a:r>
              <a:rPr lang="en-US" altLang="en-US" dirty="0" err="1" smtClean="0"/>
              <a:t>penundaan</a:t>
            </a:r>
            <a:r>
              <a:rPr lang="en-US" altLang="en-US" dirty="0" smtClean="0"/>
              <a:t> </a:t>
            </a:r>
            <a:r>
              <a:rPr lang="en-US" altLang="en-US" dirty="0" err="1" smtClean="0"/>
              <a:t>pelaksanaan</a:t>
            </a:r>
            <a:r>
              <a:rPr lang="en-US" altLang="en-US" dirty="0" smtClean="0"/>
              <a:t> KTUN </a:t>
            </a:r>
            <a:r>
              <a:rPr lang="en-US" altLang="en-US" dirty="0" err="1" smtClean="0"/>
              <a:t>didasarkan</a:t>
            </a:r>
            <a:r>
              <a:rPr lang="en-US" altLang="en-US" dirty="0" smtClean="0"/>
              <a:t> “</a:t>
            </a:r>
            <a:r>
              <a:rPr lang="en-US" altLang="en-US" dirty="0" err="1" smtClean="0"/>
              <a:t>adanya</a:t>
            </a:r>
            <a:r>
              <a:rPr lang="en-US" altLang="en-US" dirty="0" smtClean="0"/>
              <a:t> </a:t>
            </a:r>
            <a:r>
              <a:rPr lang="en-US" altLang="en-US" dirty="0" err="1" smtClean="0"/>
              <a:t>kepentingan</a:t>
            </a:r>
            <a:r>
              <a:rPr lang="en-US" altLang="en-US" dirty="0" smtClean="0"/>
              <a:t> yang </a:t>
            </a:r>
            <a:r>
              <a:rPr lang="en-US" altLang="en-US" dirty="0" err="1" smtClean="0"/>
              <a:t>sangat</a:t>
            </a:r>
            <a:r>
              <a:rPr lang="en-US" altLang="en-US" dirty="0" smtClean="0"/>
              <a:t> </a:t>
            </a:r>
            <a:r>
              <a:rPr lang="en-US" altLang="en-US" dirty="0" err="1" smtClean="0"/>
              <a:t>mendesak</a:t>
            </a:r>
            <a:r>
              <a:rPr lang="en-US" altLang="en-US" dirty="0" smtClean="0"/>
              <a:t> </a:t>
            </a:r>
            <a:r>
              <a:rPr lang="en-US" altLang="en-US" dirty="0" err="1" smtClean="0"/>
              <a:t>dari</a:t>
            </a:r>
            <a:r>
              <a:rPr lang="en-US" altLang="en-US" dirty="0" smtClean="0"/>
              <a:t> </a:t>
            </a:r>
            <a:r>
              <a:rPr lang="en-US" altLang="en-US" dirty="0" err="1" smtClean="0"/>
              <a:t>penggugat</a:t>
            </a:r>
            <a:r>
              <a:rPr lang="en-US" altLang="en-US" dirty="0" smtClean="0"/>
              <a:t>”</a:t>
            </a:r>
          </a:p>
          <a:p>
            <a:pPr eaLnBrk="1" hangingPunct="1"/>
            <a:r>
              <a:rPr lang="en-US" altLang="en-US" dirty="0" err="1" smtClean="0"/>
              <a:t>Kepentingan</a:t>
            </a:r>
            <a:r>
              <a:rPr lang="en-US" altLang="en-US" dirty="0" smtClean="0"/>
              <a:t> yang </a:t>
            </a:r>
            <a:r>
              <a:rPr lang="en-US" altLang="en-US" dirty="0" err="1" smtClean="0"/>
              <a:t>dimaksud</a:t>
            </a:r>
            <a:r>
              <a:rPr lang="en-US" altLang="en-US" dirty="0" smtClean="0"/>
              <a:t> </a:t>
            </a:r>
            <a:r>
              <a:rPr lang="en-US" altLang="en-US" dirty="0" err="1" smtClean="0"/>
              <a:t>tidak</a:t>
            </a:r>
            <a:r>
              <a:rPr lang="en-US" altLang="en-US" dirty="0" smtClean="0"/>
              <a:t> </a:t>
            </a:r>
            <a:r>
              <a:rPr lang="en-US" altLang="en-US" dirty="0" err="1" smtClean="0"/>
              <a:t>berseberangan</a:t>
            </a:r>
            <a:r>
              <a:rPr lang="en-US" altLang="en-US" dirty="0" smtClean="0"/>
              <a:t> </a:t>
            </a:r>
            <a:r>
              <a:rPr lang="en-US" altLang="en-US" dirty="0" err="1" smtClean="0"/>
              <a:t>dengan</a:t>
            </a:r>
            <a:r>
              <a:rPr lang="en-US" altLang="en-US" dirty="0" smtClean="0"/>
              <a:t> </a:t>
            </a:r>
            <a:r>
              <a:rPr lang="en-US" altLang="en-US" dirty="0" err="1" smtClean="0"/>
              <a:t>Kepentingan</a:t>
            </a:r>
            <a:r>
              <a:rPr lang="en-US" altLang="en-US" dirty="0" smtClean="0"/>
              <a:t> </a:t>
            </a:r>
            <a:r>
              <a:rPr lang="en-US" altLang="en-US" dirty="0" err="1" smtClean="0"/>
              <a:t>Umum</a:t>
            </a:r>
            <a:endParaRPr lang="en-US" altLang="en-US" dirty="0" smtClean="0"/>
          </a:p>
          <a:p>
            <a:pPr eaLnBrk="1" hangingPunct="1"/>
            <a:r>
              <a:rPr lang="en-US" altLang="en-US" dirty="0" err="1" smtClean="0"/>
              <a:t>Tidak</a:t>
            </a:r>
            <a:r>
              <a:rPr lang="en-US" altLang="en-US" dirty="0" smtClean="0"/>
              <a:t> </a:t>
            </a:r>
            <a:r>
              <a:rPr lang="en-US" altLang="en-US" dirty="0" err="1" smtClean="0"/>
              <a:t>terbuka</a:t>
            </a:r>
            <a:r>
              <a:rPr lang="en-US" altLang="en-US" dirty="0" smtClean="0"/>
              <a:t> </a:t>
            </a:r>
            <a:r>
              <a:rPr lang="en-US" altLang="en-US" dirty="0" err="1" smtClean="0"/>
              <a:t>kesempatan</a:t>
            </a:r>
            <a:r>
              <a:rPr lang="en-US" altLang="en-US" dirty="0" smtClean="0"/>
              <a:t> </a:t>
            </a:r>
            <a:r>
              <a:rPr lang="en-US" altLang="en-US" dirty="0" err="1" smtClean="0"/>
              <a:t>bagi</a:t>
            </a:r>
            <a:r>
              <a:rPr lang="en-US" altLang="en-US" dirty="0" smtClean="0"/>
              <a:t> </a:t>
            </a:r>
            <a:r>
              <a:rPr lang="en-US" altLang="en-US" dirty="0" err="1" smtClean="0"/>
              <a:t>Pihak</a:t>
            </a:r>
            <a:r>
              <a:rPr lang="en-US" altLang="en-US" dirty="0" smtClean="0"/>
              <a:t> </a:t>
            </a:r>
            <a:r>
              <a:rPr lang="en-US" altLang="en-US" dirty="0" err="1" smtClean="0"/>
              <a:t>ketiga</a:t>
            </a:r>
            <a:endParaRPr lang="en-US" alt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altLang="en-US" smtClean="0"/>
              <a:t>PROSEDUR PENUNDAAN</a:t>
            </a:r>
          </a:p>
        </p:txBody>
      </p:sp>
      <p:sp>
        <p:nvSpPr>
          <p:cNvPr id="28675" name="Rectangle 3"/>
          <p:cNvSpPr>
            <a:spLocks noGrp="1" noChangeArrowheads="1"/>
          </p:cNvSpPr>
          <p:nvPr>
            <p:ph idx="1"/>
          </p:nvPr>
        </p:nvSpPr>
        <p:spPr/>
        <p:txBody>
          <a:bodyPr/>
          <a:lstStyle/>
          <a:p>
            <a:pPr eaLnBrk="1" hangingPunct="1"/>
            <a:r>
              <a:rPr lang="en-US" altLang="en-US" smtClean="0"/>
              <a:t>Waktu pengajuan permohonan penundaan pelaksanaan KTUN, perhatikan Pasal 67 ayat (3) UU No. 5/ 1986</a:t>
            </a:r>
          </a:p>
          <a:p>
            <a:pPr eaLnBrk="1" hangingPunct="1"/>
            <a:r>
              <a:rPr lang="en-US" altLang="en-US" smtClean="0"/>
              <a:t>Konsekuensi Pasal 67 ayat (3) UU No. 5/ 1986, terbuka alternatif: (1) permohonan diajukan bersamaan dalam surat gugatannya; (2) permohonan diajukan terpisah dari surat gugatannya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rrowheads="1"/>
          </p:cNvSpPr>
          <p:nvPr>
            <p:ph type="title"/>
          </p:nvPr>
        </p:nvSpPr>
        <p:spPr>
          <a:xfrm>
            <a:off x="574675" y="304800"/>
            <a:ext cx="8174038" cy="1216025"/>
          </a:xfrm>
        </p:spPr>
        <p:txBody>
          <a:bodyPr>
            <a:normAutofit fontScale="90000"/>
          </a:bodyPr>
          <a:lstStyle/>
          <a:p>
            <a:pPr eaLnBrk="1" hangingPunct="1">
              <a:defRPr/>
            </a:pPr>
            <a:r>
              <a:rPr lang="en-US" sz="3800" smtClean="0"/>
              <a:t/>
            </a:r>
            <a:br>
              <a:rPr lang="en-US" sz="3800" smtClean="0"/>
            </a:br>
            <a:r>
              <a:rPr lang="en-US" sz="3400" smtClean="0"/>
              <a:t>Penundaan Pelaksanaan KTUN yang digugat</a:t>
            </a:r>
          </a:p>
        </p:txBody>
      </p:sp>
      <p:sp>
        <p:nvSpPr>
          <p:cNvPr id="78851" name="Rectangle 3"/>
          <p:cNvSpPr>
            <a:spLocks noGrp="1" noRot="1" noChangeArrowheads="1"/>
          </p:cNvSpPr>
          <p:nvPr>
            <p:ph idx="1"/>
          </p:nvPr>
        </p:nvSpPr>
        <p:spPr/>
        <p:txBody>
          <a:bodyPr/>
          <a:lstStyle/>
          <a:p>
            <a:pPr eaLnBrk="1" hangingPunct="1">
              <a:buFont typeface="Wingdings" pitchFamily="2" charset="2"/>
              <a:buNone/>
              <a:defRPr/>
            </a:pPr>
            <a:r>
              <a:rPr lang="en-US" smtClean="0"/>
              <a:t>	KTUN selalu dianggap sah menurut hkm selama tdk ada keputusan hakim yg menyatakan sebaliknya, oleh karena itu:</a:t>
            </a:r>
          </a:p>
          <a:p>
            <a:pPr eaLnBrk="1" hangingPunct="1">
              <a:defRPr/>
            </a:pPr>
            <a:r>
              <a:rPr lang="en-US" smtClean="0"/>
              <a:t>Gugatan tdk menunda atau menghalangi dlaksanakannya keputusan Badan atau Pejabat TUN </a:t>
            </a:r>
          </a:p>
          <a:p>
            <a:pPr eaLnBrk="1" hangingPunct="1">
              <a:defRPr/>
            </a:pPr>
            <a:endParaRPr lang="en-US"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Rot="1" noChangeArrowheads="1"/>
          </p:cNvSpPr>
          <p:nvPr>
            <p:ph idx="1"/>
          </p:nvPr>
        </p:nvSpPr>
        <p:spPr/>
        <p:txBody>
          <a:bodyPr/>
          <a:lstStyle/>
          <a:p>
            <a:pPr eaLnBrk="1" hangingPunct="1">
              <a:defRPr/>
            </a:pPr>
            <a:r>
              <a:rPr lang="en-US" smtClean="0"/>
              <a:t>Penggugat dpt mengajukan permohonan agar pelaksanaan KTUN itu ditunda selama pemeriksaan sengketa TUN  sedang berjalan, sampai ada keputusan pengadilan yg memperoleh kekuatan hkm tetap.</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Rot="1" noChangeArrowheads="1"/>
          </p:cNvSpPr>
          <p:nvPr>
            <p:ph idx="1"/>
          </p:nvPr>
        </p:nvSpPr>
        <p:spPr/>
        <p:txBody>
          <a:bodyPr/>
          <a:lstStyle/>
          <a:p>
            <a:pPr eaLnBrk="1" hangingPunct="1">
              <a:lnSpc>
                <a:spcPct val="90000"/>
              </a:lnSpc>
              <a:defRPr/>
            </a:pPr>
            <a:r>
              <a:rPr lang="en-US" smtClean="0"/>
              <a:t>Permohonan dimaksud dpt diajukan sekaligus dlm gugatan dan dpt diputus lbh dahulu dari pokok sengketa. Namun jika permohonan tsb baru diajukan setelah tingkat pembuktian selesai akan sulit diterima krn pd tingkat pemeriksaan itu sdh saatnya untuk menentukan dikabulan atau tdk permohonan penundaan KTUN itu.</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Rot="1" noChangeArrowheads="1"/>
          </p:cNvSpPr>
          <p:nvPr>
            <p:ph idx="1"/>
          </p:nvPr>
        </p:nvSpPr>
        <p:spPr/>
        <p:txBody>
          <a:bodyPr/>
          <a:lstStyle/>
          <a:p>
            <a:pPr eaLnBrk="1" hangingPunct="1">
              <a:defRPr/>
            </a:pPr>
            <a:r>
              <a:rPr lang="en-US" smtClean="0"/>
              <a:t>Untuk mendapat gambaran yg jelas mengenai permasalahanya, ketua pengadilan atau majelis hakim dpt jg memanggil para phk yg bersengketa, sanksi-sanksi, saksi ahli, ahli penerjemah, atau juru bahasa. </a:t>
            </a:r>
          </a:p>
          <a:p>
            <a:pPr eaLnBrk="1" hangingPunct="1">
              <a:defRPr/>
            </a:pPr>
            <a:r>
              <a:rPr lang="en-US" smtClean="0"/>
              <a:t>Para phk dpt juga membawa saksi atau saksi ahli. </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36</TotalTime>
  <Words>307</Words>
  <Application>Microsoft Office PowerPoint</Application>
  <PresentationFormat>On-screen Show (4:3)</PresentationFormat>
  <Paragraphs>29</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Urban</vt:lpstr>
      <vt:lpstr>HUKUM PERADILAN TATA USAHA NEGARA</vt:lpstr>
      <vt:lpstr>PENUNDAAN PELAKSANAAN KTUN </vt:lpstr>
      <vt:lpstr>HAKEKAT MAKNA</vt:lpstr>
      <vt:lpstr>PRINSIP DASAR PENUNDAAN</vt:lpstr>
      <vt:lpstr>PROSEDUR PENUNDAAN</vt:lpstr>
      <vt:lpstr> Penundaan Pelaksanaan KTUN yang digugat</vt:lpstr>
      <vt:lpstr>Slide 7</vt:lpstr>
      <vt:lpstr>Slide 8</vt:lpstr>
      <vt:lpstr>Slide 9</vt:lpstr>
      <vt:lpstr>HAL-HAL YANG HARUS DIPERHATIKAN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USER</cp:lastModifiedBy>
  <cp:revision>4</cp:revision>
  <dcterms:created xsi:type="dcterms:W3CDTF">2020-09-28T00:49:08Z</dcterms:created>
  <dcterms:modified xsi:type="dcterms:W3CDTF">2020-11-09T07:10:08Z</dcterms:modified>
</cp:coreProperties>
</file>