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2" r:id="rId4"/>
    <p:sldId id="283" r:id="rId5"/>
    <p:sldId id="258" r:id="rId6"/>
    <p:sldId id="285" r:id="rId7"/>
    <p:sldId id="598" r:id="rId8"/>
    <p:sldId id="599" r:id="rId9"/>
    <p:sldId id="559" r:id="rId10"/>
    <p:sldId id="600" r:id="rId11"/>
    <p:sldId id="602" r:id="rId12"/>
    <p:sldId id="606" r:id="rId13"/>
    <p:sldId id="603" r:id="rId14"/>
    <p:sldId id="601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aysqEApOSbRaTYvl01drRaze0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52" autoAdjust="0"/>
  </p:normalViewPr>
  <p:slideViewPr>
    <p:cSldViewPr snapToGrid="0">
      <p:cViewPr>
        <p:scale>
          <a:sx n="57" d="100"/>
          <a:sy n="57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6EE9221A-697C-2143-6C09-13084283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49CD19BC-DC83-0D93-7564-024951566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EEA6EF0C-D81E-E543-2C34-378498D17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29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8998C4D-6818-BFC1-CFBC-E7AF4721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E41374A0-284A-9F08-D81B-6F1BA3F10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62E5E581-A423-A46B-2F8D-0AC310DFC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0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F56BD08-09E2-2F9F-3A3B-F147CF48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3A394F93-7029-1870-EB53-F6CC0165B2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9697A42D-B5E2-EBD8-155D-B78E8740D3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38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44AEF89-F479-1772-10C5-3DE5D4CE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FE3EBA21-58A0-444B-6A6F-E4C84AFBD9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B9DD430B-8547-D6BA-1165-690414B1B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16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A6CB338-DA02-2B9E-EDD1-86862419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9EC0842A-F85B-ECE7-9E65-5946263A07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899E293D-460E-D42B-F20C-5E673CB9F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68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8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13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C1F0D541-3C45-FB46-C5D3-7C092CA2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>
            <a:extLst>
              <a:ext uri="{FF2B5EF4-FFF2-40B4-BE49-F238E27FC236}">
                <a16:creationId xmlns:a16="http://schemas.microsoft.com/office/drawing/2014/main" id="{0A5C3701-6F42-6E2D-1881-37E42B49A3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:notes">
            <a:extLst>
              <a:ext uri="{FF2B5EF4-FFF2-40B4-BE49-F238E27FC236}">
                <a16:creationId xmlns:a16="http://schemas.microsoft.com/office/drawing/2014/main" id="{69861FEC-E84D-34B7-0D83-82DCBF2AC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88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5E09-8056-0B45-4115-CD149F4C6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F7E4E-C31E-04A0-D847-EEFC3797C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958C8-756C-A6F5-859F-0B4B777AE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Design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8147F-1A2B-7BFF-8E09-0646B429B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5BFDE-161B-FF1B-F376-86BA041F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E0433-4697-2214-12D6-062E7A8A6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A0073-FB6F-7202-95BC-D03B9FC63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Design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572B-C8F0-4593-4BC1-81C09E505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A8F1-03C2-FA41-97EC-8CF880E2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50C2C-C94E-7A44-E46B-B94C6F453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6AC53-5157-F977-07CF-EFB2783C7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F844-8604-D9FD-F167-BD89695DE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2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23" name="Google Shape;123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24" name="Google Shape;124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40" name="Google Shape;140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41" name="Google Shape;141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423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" name="Google Shape;23;p13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36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965200" y="667658"/>
            <a:ext cx="6528420" cy="223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English Teaching Lesson Plan and Material Development </a:t>
            </a:r>
            <a:r>
              <a:rPr lang="id-ID" sz="36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KBG620314</a:t>
            </a:r>
            <a:r>
              <a:rPr lang="id-ID" sz="3600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1988459" y="3972090"/>
            <a:ext cx="9231084" cy="18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Dr. Muhammad Sukirlan, M.A.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d-ID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Yanuar Dwi Prastyo, S.Pd. I., MA., Ph.D.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Language Education Study Program,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Teacher Training and Education,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d-ID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Universitas Lampung.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Materials Development in Language Teaching by Brian Tomlinson -  9780521157049">
            <a:extLst>
              <a:ext uri="{FF2B5EF4-FFF2-40B4-BE49-F238E27FC236}">
                <a16:creationId xmlns:a16="http://schemas.microsoft.com/office/drawing/2014/main" id="{54888F1A-E9F3-9071-2713-0E2F1DB1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71" y="418213"/>
            <a:ext cx="4119833" cy="61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440ADE2-A7AA-760D-816F-8EF949E1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A7F7653B-15A5-8407-E7F6-5E430566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Objectives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82FDECC3-882E-FF1D-821D-0F2F2A56E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 pairs, share and justify the learning objective you have already created in these context.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Young children (English numbers, time)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Elementary school (things at school, days and months)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Junior high school (introduction, descriptive text)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Senior high school (shopping and bargaining, direction)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University students (asking and giving opinion, how to start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24528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DADB0E74-50D2-CE54-19A3-1CF783B6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319D43CB-7A9E-0602-A86D-6E3B196D5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Indicators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4C77EF38-C58D-4309-CFBF-E88A61AE42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What are learning objectives and learning indicators.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Learning objectives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are broad statements of what students should learn (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the destination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Learning indicators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are specific, measurable, and observable signs that show whether students have achieved the intended learning objectives (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the milestones along the way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Examples: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Objective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: By the end of the lesson students will be able write a clear descriptive text about place.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Indictor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: Students can write a clear descriptive text using correct adjectives and tenses.</a:t>
            </a:r>
          </a:p>
        </p:txBody>
      </p:sp>
    </p:spTree>
    <p:extLst>
      <p:ext uri="{BB962C8B-B14F-4D97-AF65-F5344CB8AC3E}">
        <p14:creationId xmlns:p14="http://schemas.microsoft.com/office/powerpoint/2010/main" val="10446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79FE1CA-8C69-EA44-EE0F-812B6BD6D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73F95047-621C-CEEE-3360-46CE0FDFC2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Indicators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BF6D7D53-FBBF-39FB-7043-8F322A017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Characteristics of good learning indicators.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Specific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state exactly what performance or product is expected.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can mention 10 school items in English with correct pronunciation and spelling. 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Measurable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Use action verbs that can be tested, observed, or assessed.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Avoid vague verbs like understand, learn, know.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Observable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They should describe what students do, not what they “think” or “feel”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Aligned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Must connect directly to the learning objective and course outcomes.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Realistic and Time-Bound</a:t>
            </a:r>
          </a:p>
          <a:p>
            <a:pPr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They should be achievable within the lesson or course timeframe.</a:t>
            </a:r>
          </a:p>
        </p:txBody>
      </p:sp>
    </p:spTree>
    <p:extLst>
      <p:ext uri="{BB962C8B-B14F-4D97-AF65-F5344CB8AC3E}">
        <p14:creationId xmlns:p14="http://schemas.microsoft.com/office/powerpoint/2010/main" val="6456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C29C9F21-8B20-DBE6-63F1-7A4CE51A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8B614F19-6FF8-367F-4F95-3B4D1B5F0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Indicators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54D2D6B8-A719-3D2F-8FE9-6B1750C2D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Steps to create good learning indicators: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Start with the objectives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by the end of the lesson, students will be able to identify information of personal introduction.</a:t>
            </a:r>
            <a:endParaRPr lang="en-US" sz="2800" i="1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Ask: what evidence would prove this objectives has been met?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an introduction with appropriate information provided and vocabulary usage.</a:t>
            </a:r>
            <a:endParaRPr lang="en-US" sz="2800" i="1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Choose measurable verbs (Bloom’s taxonomy)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construct, practice, role-playing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.</a:t>
            </a: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Make it observable and quantifiable (if possible)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accuracy, completeness, appropriacy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.</a:t>
            </a: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Write the indicator 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i="1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students can introduce him/herself in a formal setting by using appropriate information and accurate vocabulary and pronunciation.</a:t>
            </a:r>
            <a:endParaRPr lang="en-US" sz="2800" i="1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0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80761875-4155-487C-E24F-B20E1752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C0527AB6-7818-CC5C-4418-03EF3D559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What Have We Learned Today?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6E2D2730-69EF-F44F-4028-AF9E188FA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1951463"/>
            <a:ext cx="11414760" cy="122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What were the learning objectives? Did you achieve them?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How can you improve your learning </a:t>
            </a:r>
          </a:p>
        </p:txBody>
      </p:sp>
    </p:spTree>
    <p:extLst>
      <p:ext uri="{BB962C8B-B14F-4D97-AF65-F5344CB8AC3E}">
        <p14:creationId xmlns:p14="http://schemas.microsoft.com/office/powerpoint/2010/main" val="20288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id-ID" sz="4400" b="1">
                <a:solidFill>
                  <a:schemeClr val="dk1"/>
                </a:solidFill>
              </a:rPr>
              <a:t>Topics of Discussion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76" name="Google Shape;176;p2"/>
          <p:cNvSpPr txBox="1">
            <a:spLocks noGrp="1"/>
          </p:cNvSpPr>
          <p:nvPr>
            <p:ph type="body" idx="1"/>
          </p:nvPr>
        </p:nvSpPr>
        <p:spPr>
          <a:xfrm>
            <a:off x="39624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dirty="0">
                <a:solidFill>
                  <a:schemeClr val="dk1"/>
                </a:solidFill>
              </a:rPr>
              <a:t>What have we learnt last week?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Rencana Pembelajaran Semester (RPS)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Contract (The do’s and the don’ts)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Journey Plan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Why Lesson Planning?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Components of Lesson Plan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Objectives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dirty="0">
                <a:solidFill>
                  <a:schemeClr val="dk1"/>
                </a:solidFill>
              </a:rPr>
              <a:t>What will we learn today?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Objectives</a:t>
            </a:r>
          </a:p>
          <a:p>
            <a:pPr marL="1028700" lvl="1" indent="-5715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Learning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Why Lesson Planning?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Create a logical sequence for the lesson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Working document (revisable)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Record document (what has been taught)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Ø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Can be used for “covering” 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1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Components of Lesson Plan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Identitas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School, Subject, Learning Materials, Duration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Tujuan  Capaian Pembelajaran dan Tujuan Pembelajaran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Tahapan Kegiatan 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Pendahuluan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, Kegiatan Inti,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Penutup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Wingdings" panose="05000000000000000000" pitchFamily="2" charset="2"/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Penilaian  Prosedur dan Indikator Penilaian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Pengesahan 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Tempat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 dan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tanggal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, Guru,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Kepala</a:t>
            </a:r>
            <a:r>
              <a:rPr lang="en-US" sz="2400" dirty="0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Sekolah</a:t>
            </a: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40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Check-In Questions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88620" y="1683834"/>
            <a:ext cx="11414760" cy="190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How will you check if your learning objectives have been achieved?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A1D3411B-B5CA-99F2-4B54-94067BEC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>
            <a:extLst>
              <a:ext uri="{FF2B5EF4-FFF2-40B4-BE49-F238E27FC236}">
                <a16:creationId xmlns:a16="http://schemas.microsoft.com/office/drawing/2014/main" id="{85537D2F-EB85-B2D9-AF05-F00924159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54743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4400" b="1" dirty="0">
                <a:solidFill>
                  <a:schemeClr val="dk1"/>
                </a:solidFill>
              </a:rPr>
              <a:t>Learning Objectives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182" name="Google Shape;182;p3">
            <a:extLst>
              <a:ext uri="{FF2B5EF4-FFF2-40B4-BE49-F238E27FC236}">
                <a16:creationId xmlns:a16="http://schemas.microsoft.com/office/drawing/2014/main" id="{6E50739E-BB03-A218-C0E7-50B4E2F4F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" y="929640"/>
            <a:ext cx="114147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By the end of the lesson,</a:t>
            </a:r>
          </a:p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will be able to </a:t>
            </a: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create and justify SMART learning objectives</a:t>
            </a: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based on the learning outcomes and students’ characters.</a:t>
            </a:r>
          </a:p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eriod"/>
            </a:pPr>
            <a:r>
              <a:rPr lang="en-US" sz="28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Students will be able to </a:t>
            </a:r>
            <a:r>
              <a:rPr lang="en-US" sz="28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create and justify learning indicators in accordance to the designed learning objectives.</a:t>
            </a:r>
            <a:endParaRPr lang="en-US" sz="28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sz="24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9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ABEF95-9077-68FD-0A8B-C310406D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90;p27">
            <a:extLst>
              <a:ext uri="{FF2B5EF4-FFF2-40B4-BE49-F238E27FC236}">
                <a16:creationId xmlns:a16="http://schemas.microsoft.com/office/drawing/2014/main" id="{8AC4D722-32D2-238C-2935-80C163E80F43}"/>
              </a:ext>
            </a:extLst>
          </p:cNvPr>
          <p:cNvSpPr txBox="1"/>
          <p:nvPr/>
        </p:nvSpPr>
        <p:spPr>
          <a:xfrm>
            <a:off x="114949" y="90507"/>
            <a:ext cx="11111239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2500"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Wingdings" panose="05000000000000000000" pitchFamily="2" charset="2"/>
              </a:rPr>
              <a:t>Lesson Design in </a:t>
            </a:r>
            <a:r>
              <a:rPr lang="en-US" sz="31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Deep Learning (Pembelajaran </a:t>
            </a:r>
            <a:r>
              <a:rPr lang="en-US" sz="3100" b="1" dirty="0" err="1">
                <a:solidFill>
                  <a:srgbClr val="002060"/>
                </a:solidFill>
                <a:ea typeface="Corbel"/>
                <a:cs typeface="Corbel"/>
                <a:sym typeface="Corbel"/>
              </a:rPr>
              <a:t>Mendalam</a:t>
            </a:r>
            <a:endParaRPr sz="3100" b="1" i="1" dirty="0">
              <a:solidFill>
                <a:srgbClr val="002060"/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22674-6040-0DA2-9B73-14B7EF42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6" t="13767" r="4762" b="11587"/>
          <a:stretch>
            <a:fillRect/>
          </a:stretch>
        </p:blipFill>
        <p:spPr>
          <a:xfrm>
            <a:off x="348343" y="853582"/>
            <a:ext cx="10689771" cy="56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DFB374-A21E-D844-1424-14B2E8B5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D9D13F-0B0F-2FB2-D9F6-50A61CF1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43" t="13766" r="4663" b="10952"/>
          <a:stretch>
            <a:fillRect/>
          </a:stretch>
        </p:blipFill>
        <p:spPr>
          <a:xfrm>
            <a:off x="391886" y="917993"/>
            <a:ext cx="10744200" cy="5563510"/>
          </a:xfrm>
          <a:prstGeom prst="rect">
            <a:avLst/>
          </a:prstGeom>
        </p:spPr>
      </p:pic>
      <p:sp>
        <p:nvSpPr>
          <p:cNvPr id="4" name="Google Shape;890;p27">
            <a:extLst>
              <a:ext uri="{FF2B5EF4-FFF2-40B4-BE49-F238E27FC236}">
                <a16:creationId xmlns:a16="http://schemas.microsoft.com/office/drawing/2014/main" id="{2DC39C19-F8DE-45E4-A613-FB6A87E5895B}"/>
              </a:ext>
            </a:extLst>
          </p:cNvPr>
          <p:cNvSpPr txBox="1"/>
          <p:nvPr/>
        </p:nvSpPr>
        <p:spPr>
          <a:xfrm>
            <a:off x="114949" y="90507"/>
            <a:ext cx="11111239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2500"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Wingdings" panose="05000000000000000000" pitchFamily="2" charset="2"/>
              </a:rPr>
              <a:t>Lesson Design in </a:t>
            </a:r>
            <a:r>
              <a:rPr lang="en-US" sz="31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Deep Learning (Pembelajaran </a:t>
            </a:r>
            <a:r>
              <a:rPr lang="en-US" sz="3100" b="1" dirty="0" err="1">
                <a:solidFill>
                  <a:srgbClr val="002060"/>
                </a:solidFill>
                <a:ea typeface="Corbel"/>
                <a:cs typeface="Corbel"/>
                <a:sym typeface="Corbel"/>
              </a:rPr>
              <a:t>Mendalam</a:t>
            </a:r>
            <a:endParaRPr sz="3100" b="1" i="1" dirty="0">
              <a:solidFill>
                <a:srgbClr val="002060"/>
              </a:solidFill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8491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8310B7-2A1B-D2C6-AFB0-8F115703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0;p27">
            <a:extLst>
              <a:ext uri="{FF2B5EF4-FFF2-40B4-BE49-F238E27FC236}">
                <a16:creationId xmlns:a16="http://schemas.microsoft.com/office/drawing/2014/main" id="{A063BBED-9691-00FA-D316-75AF75CAC6DA}"/>
              </a:ext>
            </a:extLst>
          </p:cNvPr>
          <p:cNvSpPr txBox="1"/>
          <p:nvPr/>
        </p:nvSpPr>
        <p:spPr>
          <a:xfrm>
            <a:off x="114949" y="90507"/>
            <a:ext cx="11438268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1825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200" b="1" i="1" dirty="0" err="1">
                <a:solidFill>
                  <a:srgbClr val="0070C0"/>
                </a:solidFill>
                <a:ea typeface="Corbel"/>
                <a:cs typeface="Corbel"/>
                <a:sym typeface="Corbel"/>
              </a:rPr>
              <a:t>Bagaimana</a:t>
            </a:r>
            <a:r>
              <a:rPr lang="en-US" sz="3200" b="1" i="1" dirty="0">
                <a:solidFill>
                  <a:srgbClr val="0070C0"/>
                </a:solidFill>
                <a:ea typeface="Corbel"/>
                <a:cs typeface="Corbel"/>
                <a:sym typeface="Corbel"/>
              </a:rPr>
              <a:t>?:</a:t>
            </a:r>
            <a:r>
              <a:rPr lang="en-US" sz="3200" b="1" i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 </a:t>
            </a:r>
            <a:r>
              <a:rPr lang="en-US" sz="3200" b="1" dirty="0">
                <a:solidFill>
                  <a:srgbClr val="002060"/>
                </a:solidFill>
                <a:ea typeface="Corbel"/>
                <a:cs typeface="Corbel"/>
                <a:sym typeface="Corbel"/>
              </a:rPr>
              <a:t>Membuat Desain Pembelajaran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A004-12EF-BD18-C502-307665A53E08}"/>
              </a:ext>
            </a:extLst>
          </p:cNvPr>
          <p:cNvSpPr txBox="1"/>
          <p:nvPr/>
        </p:nvSpPr>
        <p:spPr>
          <a:xfrm>
            <a:off x="353860" y="917993"/>
            <a:ext cx="115959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/>
              <a:t>Komponen</a:t>
            </a:r>
            <a:r>
              <a:rPr lang="en-US" sz="3200" dirty="0"/>
              <a:t> Learning Desain: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Identitas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Identifikasi: </a:t>
            </a:r>
            <a:r>
              <a:rPr lang="en-US" sz="3200" dirty="0" err="1"/>
              <a:t>Dimensi</a:t>
            </a:r>
            <a:r>
              <a:rPr lang="en-US" sz="3200" dirty="0"/>
              <a:t> Profil Lulusan</a:t>
            </a:r>
          </a:p>
          <a:p>
            <a:pPr marL="514350" indent="-514350">
              <a:buAutoNum type="arabicPeriod"/>
            </a:pPr>
            <a:r>
              <a:rPr lang="en-US" sz="3200" dirty="0"/>
              <a:t>Desain Pembelajaran: Tujuan Pembelajaran dan </a:t>
            </a:r>
            <a:r>
              <a:rPr lang="en-US" sz="3200" dirty="0" err="1"/>
              <a:t>Kerangka</a:t>
            </a:r>
            <a:r>
              <a:rPr lang="en-US" sz="3200" dirty="0"/>
              <a:t> Pembelajaran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Pengalaman</a:t>
            </a:r>
            <a:r>
              <a:rPr lang="en-US" sz="3200" dirty="0"/>
              <a:t> Belajar: </a:t>
            </a:r>
            <a:r>
              <a:rPr lang="en-US" sz="3200" dirty="0" err="1"/>
              <a:t>memahami</a:t>
            </a:r>
            <a:r>
              <a:rPr lang="en-US" sz="3200" dirty="0"/>
              <a:t>, </a:t>
            </a:r>
            <a:r>
              <a:rPr lang="en-US" sz="3200" dirty="0" err="1"/>
              <a:t>mengaplikasi</a:t>
            </a:r>
            <a:r>
              <a:rPr lang="en-US" sz="3200" dirty="0"/>
              <a:t>, </a:t>
            </a:r>
            <a:r>
              <a:rPr lang="en-US" sz="3200" dirty="0" err="1"/>
              <a:t>merefleksi</a:t>
            </a:r>
            <a:r>
              <a:rPr lang="en-US" sz="3200" dirty="0"/>
              <a:t> 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Asesmen</a:t>
            </a:r>
            <a:r>
              <a:rPr lang="en-US" sz="3200" dirty="0"/>
              <a:t> Pembelajaran: </a:t>
            </a:r>
            <a:r>
              <a:rPr lang="en-US" sz="3200" dirty="0" err="1"/>
              <a:t>Asesmen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, </a:t>
            </a:r>
            <a:r>
              <a:rPr lang="en-US" sz="3200" dirty="0" err="1"/>
              <a:t>asesmen</a:t>
            </a:r>
            <a:r>
              <a:rPr lang="en-US" sz="3200" dirty="0"/>
              <a:t> proses, </a:t>
            </a:r>
            <a:r>
              <a:rPr lang="en-US" sz="3200" dirty="0" err="1"/>
              <a:t>asesmen</a:t>
            </a:r>
            <a:r>
              <a:rPr lang="en-US" sz="3200" dirty="0"/>
              <a:t> </a:t>
            </a:r>
            <a:r>
              <a:rPr lang="en-US" sz="3200" dirty="0" err="1"/>
              <a:t>akhir</a:t>
            </a:r>
            <a:r>
              <a:rPr lang="en-US" sz="3200" dirty="0"/>
              <a:t> (assessment as learning: s</a:t>
            </a:r>
            <a:r>
              <a:rPr lang="en-US" sz="3200" i="1" dirty="0"/>
              <a:t>elf- and peer-assessment</a:t>
            </a:r>
            <a:r>
              <a:rPr lang="en-US" sz="3200" dirty="0"/>
              <a:t>; assessment for learning: </a:t>
            </a:r>
            <a:r>
              <a:rPr lang="en-US" sz="3200" i="1" dirty="0"/>
              <a:t>feedback</a:t>
            </a:r>
            <a:r>
              <a:rPr lang="en-US" sz="3200" dirty="0"/>
              <a:t>; assessment of learning: </a:t>
            </a:r>
            <a:r>
              <a:rPr lang="en-US" sz="3200" i="1" dirty="0"/>
              <a:t>results</a:t>
            </a:r>
            <a:r>
              <a:rPr lang="en-US" sz="3200" dirty="0"/>
              <a:t>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9890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717</Words>
  <Application>Microsoft Office PowerPoint</Application>
  <PresentationFormat>Widescreen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Corbel</vt:lpstr>
      <vt:lpstr>Wingdings</vt:lpstr>
      <vt:lpstr>Times New Roman</vt:lpstr>
      <vt:lpstr>Noto Sans Symbols</vt:lpstr>
      <vt:lpstr>Calibri</vt:lpstr>
      <vt:lpstr>Arial</vt:lpstr>
      <vt:lpstr>Wisp</vt:lpstr>
      <vt:lpstr>English Teaching Lesson Plan and Material Development (KBG620314)</vt:lpstr>
      <vt:lpstr>Topics of Discussion</vt:lpstr>
      <vt:lpstr>Why Lesson Planning?</vt:lpstr>
      <vt:lpstr>Components of Lesson Plan</vt:lpstr>
      <vt:lpstr>Check-In Questions</vt:lpstr>
      <vt:lpstr>Learning Objectives</vt:lpstr>
      <vt:lpstr>PowerPoint Presentation</vt:lpstr>
      <vt:lpstr>PowerPoint Presentation</vt:lpstr>
      <vt:lpstr>PowerPoint Presentation</vt:lpstr>
      <vt:lpstr>Learning Objectives</vt:lpstr>
      <vt:lpstr>Learning Indicators</vt:lpstr>
      <vt:lpstr>Learning Indicators</vt:lpstr>
      <vt:lpstr>Learning Indicators</vt:lpstr>
      <vt:lpstr>What Have We Learned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Professional Development (IP401)</dc:title>
  <dc:creator>myUnit</dc:creator>
  <cp:lastModifiedBy>Yanuar Dwi Prastyo</cp:lastModifiedBy>
  <cp:revision>56</cp:revision>
  <dcterms:created xsi:type="dcterms:W3CDTF">2018-03-06T03:51:43Z</dcterms:created>
  <dcterms:modified xsi:type="dcterms:W3CDTF">2025-09-15T23:58:18Z</dcterms:modified>
</cp:coreProperties>
</file>