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16"/>
  </p:notesMasterIdLst>
  <p:handoutMasterIdLst>
    <p:handoutMasterId r:id="rId17"/>
  </p:handoutMasterIdLst>
  <p:sldIdLst>
    <p:sldId id="2822" r:id="rId2"/>
    <p:sldId id="2844" r:id="rId3"/>
    <p:sldId id="2845" r:id="rId4"/>
    <p:sldId id="2846" r:id="rId5"/>
    <p:sldId id="2847" r:id="rId6"/>
    <p:sldId id="2827" r:id="rId7"/>
    <p:sldId id="2848" r:id="rId8"/>
    <p:sldId id="2851" r:id="rId9"/>
    <p:sldId id="2852" r:id="rId10"/>
    <p:sldId id="2853" r:id="rId11"/>
    <p:sldId id="2849" r:id="rId12"/>
    <p:sldId id="2854" r:id="rId13"/>
    <p:sldId id="2850" r:id="rId14"/>
    <p:sldId id="2843" r:id="rId15"/>
  </p:sldIdLst>
  <p:sldSz cx="12858750" cy="7232650"/>
  <p:notesSz cx="6858000" cy="9144000"/>
  <p:custDataLst>
    <p:tags r:id="rId1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09B"/>
    <a:srgbClr val="80705F"/>
    <a:srgbClr val="131E2C"/>
    <a:srgbClr val="806342"/>
    <a:srgbClr val="501622"/>
    <a:srgbClr val="C6AC94"/>
    <a:srgbClr val="CDCDCD"/>
    <a:srgbClr val="E3E3E3"/>
    <a:srgbClr val="B19375"/>
    <a:srgbClr val="62900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47" d="100"/>
          <a:sy n="47" d="100"/>
        </p:scale>
        <p:origin x="-96" y="-258"/>
      </p:cViewPr>
      <p:guideLst>
        <p:guide orient="horz" pos="328"/>
        <p:guide orient="horz" pos="4183"/>
        <p:guide pos="4050"/>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2021/8/29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2021/8/29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 xmlns:p14="http://schemas.microsoft.com/office/powerpoint/2010/main" val="133299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 xmlns:p14="http://schemas.microsoft.com/office/powerpoint/2010/main" val="260997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 xmlns:p14="http://schemas.microsoft.com/office/powerpoint/2010/main" val="53779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 xmlns:p14="http://schemas.microsoft.com/office/powerpoint/2010/main" val="193328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pPr/>
              <a:t>2021/8/29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 xmlns:p14="http://schemas.microsoft.com/office/powerpoint/2010/main" val="749912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2021/8/29</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spTree>
    <p:extLst>
      <p:ext uri="{BB962C8B-B14F-4D97-AF65-F5344CB8AC3E}">
        <p14:creationId xmlns="" xmlns:p14="http://schemas.microsoft.com/office/powerpoint/2010/main"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2.png"/><Relationship Id="rId5" Type="http://schemas.microsoft.com/office/2007/relationships/media" Target="../media/media1.mp3"/><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49"/>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609600" y="3525639"/>
            <a:ext cx="9060135" cy="1661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id-ID" altLang="zh-CN" sz="5400" cap="all" dirty="0" smtClean="0">
                <a:solidFill>
                  <a:schemeClr val="bg1"/>
                </a:solidFill>
                <a:effectLst>
                  <a:outerShdw blurRad="38100" dist="38100" dir="2700000" algn="tl">
                    <a:srgbClr val="000000">
                      <a:alpha val="43137"/>
                    </a:srgbClr>
                  </a:outerShdw>
                </a:effectLst>
                <a:cs typeface="Arial" panose="020B0604020202020204" pitchFamily="34" charset="0"/>
              </a:rPr>
              <a:t>PENGANTAR TATA HUKUM INTERNASIONAL</a:t>
            </a:r>
            <a:endParaRPr lang="zh-CN" altLang="en-US" sz="5400" cap="all"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8" name="矩形 259"/>
          <p:cNvSpPr>
            <a:spLocks noChangeArrowheads="1"/>
          </p:cNvSpPr>
          <p:nvPr/>
        </p:nvSpPr>
        <p:spPr bwMode="auto">
          <a:xfrm>
            <a:off x="452711" y="5344517"/>
            <a:ext cx="2837606" cy="318924"/>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square" lIns="36000" tIns="36000" rIns="36000" bIns="36000" anchor="ctr" anchorCtr="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dirty="0" smtClean="0">
                <a:solidFill>
                  <a:schemeClr val="bg1"/>
                </a:solidFill>
                <a:cs typeface="Arial" panose="020B0604020202020204" pitchFamily="34" charset="0"/>
              </a:rPr>
              <a:t>R</a:t>
            </a:r>
            <a:r>
              <a:rPr lang="id-ID" altLang="zh-CN" sz="1600" dirty="0" smtClean="0">
                <a:solidFill>
                  <a:schemeClr val="bg1"/>
                </a:solidFill>
                <a:cs typeface="Arial" panose="020B0604020202020204" pitchFamily="34" charset="0"/>
              </a:rPr>
              <a:t>IA WIERMA, Ph. D.</a:t>
            </a:r>
            <a:endParaRPr lang="zh-CN" altLang="en-US" sz="1600" dirty="0">
              <a:solidFill>
                <a:schemeClr val="bg1"/>
              </a:solidFill>
              <a:cs typeface="Arial" panose="020B0604020202020204" pitchFamily="34" charset="0"/>
            </a:endParaRPr>
          </a:p>
        </p:txBody>
      </p:sp>
      <p:pic>
        <p:nvPicPr>
          <p:cNvPr id="6" name="Daydream">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6124575" y="-1268158"/>
            <a:ext cx="609600" cy="609600"/>
          </a:xfrm>
          <a:prstGeom prst="rect">
            <a:avLst/>
          </a:prstGeom>
        </p:spPr>
      </p:pic>
    </p:spTree>
    <p:extLst>
      <p:ext uri="{BB962C8B-B14F-4D97-AF65-F5344CB8AC3E}">
        <p14:creationId xmlns="" xmlns:p14="http://schemas.microsoft.com/office/powerpoint/2010/main" val="36777496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Tm="0">
        <p15:prstTrans prst="fracture"/>
      </p:transition>
    </mc:Choice>
    <mc:Fallback>
      <p:transition spd="slow" advTm="0">
        <p:fad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95" y="0"/>
            <a:ext cx="9505056" cy="923330"/>
          </a:xfrm>
          <a:prstGeom prst="rect">
            <a:avLst/>
          </a:prstGeom>
        </p:spPr>
        <p:txBody>
          <a:bodyPr wrap="square">
            <a:spAutoFit/>
          </a:bodyPr>
          <a:lstStyle/>
          <a:p>
            <a:r>
              <a:rPr lang="id-ID" b="1" i="1" dirty="0" smtClean="0"/>
              <a:t>3 </a:t>
            </a:r>
            <a:r>
              <a:rPr lang="id-ID" b="1" i="1" dirty="0" smtClean="0"/>
              <a:t>Mazhab </a:t>
            </a:r>
            <a:r>
              <a:rPr lang="id-ID" b="1" i="1" dirty="0" smtClean="0"/>
              <a:t>Perancis </a:t>
            </a:r>
            <a:r>
              <a:rPr lang="id-ID" dirty="0" smtClean="0"/>
              <a:t>dasar </a:t>
            </a:r>
            <a:r>
              <a:rPr lang="id-ID" dirty="0" smtClean="0"/>
              <a:t>mengikatnya hukum internasional itu, sebagaimana </a:t>
            </a:r>
            <a:r>
              <a:rPr lang="id-ID" dirty="0" smtClean="0"/>
              <a:t>halnya dasar </a:t>
            </a:r>
            <a:r>
              <a:rPr lang="id-ID" dirty="0" smtClean="0"/>
              <a:t>mengikatnya setiap hukum, terdapat dalam kenyataan sosial yaitu </a:t>
            </a:r>
            <a:r>
              <a:rPr lang="id-ID" dirty="0" smtClean="0"/>
              <a:t>pada k</a:t>
            </a:r>
            <a:r>
              <a:rPr lang="fi-FI" dirty="0" smtClean="0"/>
              <a:t>ebutuhan </a:t>
            </a:r>
            <a:r>
              <a:rPr lang="fi-FI" dirty="0" smtClean="0"/>
              <a:t>manusia untuk hidup bermasyarakat.</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427124">
            <a:off x="1350822" y="-256914"/>
            <a:ext cx="858833" cy="448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Rectangle 2"/>
          <p:cNvSpPr/>
          <p:nvPr/>
        </p:nvSpPr>
        <p:spPr>
          <a:xfrm rot="18566590">
            <a:off x="-203462" y="1825809"/>
            <a:ext cx="3786358" cy="461665"/>
          </a:xfrm>
          <a:prstGeom prst="rect">
            <a:avLst/>
          </a:prstGeom>
        </p:spPr>
        <p:txBody>
          <a:bodyPr wrap="none">
            <a:spAutoFit/>
          </a:bodyPr>
          <a:lstStyle/>
          <a:p>
            <a:r>
              <a:rPr lang="sv-SE" sz="2400" b="1" dirty="0" smtClean="0">
                <a:solidFill>
                  <a:schemeClr val="bg1"/>
                </a:solidFill>
              </a:rPr>
              <a:t>Hubungan Antara HI dan HN</a:t>
            </a:r>
            <a:endParaRPr lang="id-ID" sz="2400" b="1" dirty="0">
              <a:solidFill>
                <a:schemeClr val="bg1"/>
              </a:solidFill>
            </a:endParaRPr>
          </a:p>
        </p:txBody>
      </p:sp>
      <p:sp>
        <p:nvSpPr>
          <p:cNvPr id="4" name="Rectangle 3"/>
          <p:cNvSpPr/>
          <p:nvPr/>
        </p:nvSpPr>
        <p:spPr>
          <a:xfrm>
            <a:off x="3909095" y="663997"/>
            <a:ext cx="8424936" cy="2585323"/>
          </a:xfrm>
          <a:prstGeom prst="rect">
            <a:avLst/>
          </a:prstGeom>
        </p:spPr>
        <p:txBody>
          <a:bodyPr wrap="square">
            <a:spAutoFit/>
          </a:bodyPr>
          <a:lstStyle/>
          <a:p>
            <a:r>
              <a:rPr lang="id-ID" b="1" dirty="0" smtClean="0"/>
              <a:t>Aliran Dualisme</a:t>
            </a:r>
            <a:r>
              <a:rPr lang="id-ID" dirty="0" smtClean="0"/>
              <a:t>, menurut aliran atau teori ini bahwa daya ikat hukum internasional bersumber pada kemauan negara, maka hukum internasional dan hukum nasional merupakan dua sistem atau perangkat hukum yang terpisah satu dan yang lainnya (berbeda antara HI dan HN)</a:t>
            </a:r>
          </a:p>
          <a:p>
            <a:r>
              <a:rPr lang="id-ID" b="1" dirty="0" smtClean="0"/>
              <a:t>Faham Monisme</a:t>
            </a:r>
            <a:r>
              <a:rPr lang="id-ID" dirty="0" smtClean="0"/>
              <a:t>, faham monisme didasarkan atas pemikiran kesatuan dari pada seluruh hukum yang mengatur hidup manusia. Dalam rangka pemikiran ini hukum internasional dan hukum nasional merupakan dua bagian yang dari satu kesatuan yang lebih besar yaitu hukum yang mengatur kehidupan manusia</a:t>
            </a:r>
          </a:p>
          <a:p>
            <a:r>
              <a:rPr lang="id-ID" dirty="0" smtClean="0"/>
              <a:t> (HI = HN)</a:t>
            </a:r>
            <a:endParaRPr lang="id-ID" dirty="0"/>
          </a:p>
        </p:txBody>
      </p:sp>
      <p:sp>
        <p:nvSpPr>
          <p:cNvPr id="5" name="Rectangle 4"/>
          <p:cNvSpPr/>
          <p:nvPr/>
        </p:nvSpPr>
        <p:spPr>
          <a:xfrm rot="2427124">
            <a:off x="2523613" y="3009143"/>
            <a:ext cx="858833" cy="448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Rectangle 6"/>
          <p:cNvSpPr/>
          <p:nvPr/>
        </p:nvSpPr>
        <p:spPr>
          <a:xfrm rot="18542753">
            <a:off x="924865" y="4895058"/>
            <a:ext cx="4254691" cy="461665"/>
          </a:xfrm>
          <a:prstGeom prst="rect">
            <a:avLst/>
          </a:prstGeom>
        </p:spPr>
        <p:txBody>
          <a:bodyPr wrap="none">
            <a:spAutoFit/>
          </a:bodyPr>
          <a:lstStyle/>
          <a:p>
            <a:r>
              <a:rPr lang="nl-NL" sz="2400" b="1" dirty="0" smtClean="0">
                <a:solidFill>
                  <a:schemeClr val="bg1"/>
                </a:solidFill>
                <a:latin typeface="Times New Roman" pitchFamily="18" charset="0"/>
                <a:cs typeface="Times New Roman" pitchFamily="18" charset="0"/>
              </a:rPr>
              <a:t>Perbedaan antara HI dan HN</a:t>
            </a:r>
            <a:endParaRPr lang="id-ID" sz="2400" dirty="0">
              <a:solidFill>
                <a:schemeClr val="bg1"/>
              </a:solidFill>
              <a:latin typeface="Times New Roman" pitchFamily="18" charset="0"/>
              <a:cs typeface="Times New Roman" pitchFamily="18" charset="0"/>
            </a:endParaRPr>
          </a:p>
        </p:txBody>
      </p:sp>
      <p:sp>
        <p:nvSpPr>
          <p:cNvPr id="8" name="Rectangle 7"/>
          <p:cNvSpPr/>
          <p:nvPr/>
        </p:nvSpPr>
        <p:spPr>
          <a:xfrm>
            <a:off x="4845199" y="4336405"/>
            <a:ext cx="7272808" cy="1754326"/>
          </a:xfrm>
          <a:prstGeom prst="rect">
            <a:avLst/>
          </a:prstGeom>
        </p:spPr>
        <p:txBody>
          <a:bodyPr wrap="square">
            <a:spAutoFit/>
          </a:bodyPr>
          <a:lstStyle/>
          <a:p>
            <a:r>
              <a:rPr lang="id-ID" dirty="0" smtClean="0"/>
              <a:t>Menurut </a:t>
            </a:r>
            <a:r>
              <a:rPr lang="id-ID" b="1" dirty="0" smtClean="0"/>
              <a:t>Teori Dualisme</a:t>
            </a:r>
            <a:r>
              <a:rPr lang="id-ID" dirty="0" smtClean="0"/>
              <a:t>:</a:t>
            </a:r>
          </a:p>
          <a:p>
            <a:r>
              <a:rPr lang="id-ID" b="1" dirty="0" smtClean="0"/>
              <a:t>Tirepel (1899): </a:t>
            </a:r>
            <a:r>
              <a:rPr lang="id-ID" dirty="0" smtClean="0"/>
              <a:t>perbedaan dari sumbernya (HI bersumber kehendak bersama negara-negara – HN: kehendak negara tersebut, subyek HI: negara, subyek HN: individu dalam negara)</a:t>
            </a:r>
          </a:p>
          <a:p>
            <a:r>
              <a:rPr lang="id-ID" b="1" dirty="0" smtClean="0"/>
              <a:t>Anzilotti (1928): </a:t>
            </a:r>
            <a:r>
              <a:rPr lang="id-ID" dirty="0" smtClean="0"/>
              <a:t>perbedaan dari azas fundamental (HN: ketaatan UU Nasional, HI: pacta sunt servanda)</a:t>
            </a: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687" y="591989"/>
            <a:ext cx="9649072" cy="1200329"/>
          </a:xfrm>
          <a:prstGeom prst="rect">
            <a:avLst/>
          </a:prstGeom>
        </p:spPr>
        <p:txBody>
          <a:bodyPr wrap="square">
            <a:spAutoFit/>
          </a:bodyPr>
          <a:lstStyle/>
          <a:p>
            <a:r>
              <a:rPr lang="id-ID" dirty="0" smtClean="0"/>
              <a:t>Sebagai </a:t>
            </a:r>
            <a:r>
              <a:rPr lang="id-ID" b="1" i="1" dirty="0" smtClean="0"/>
              <a:t>akibatnya dari pandangan ini bahwa antara hukum</a:t>
            </a:r>
          </a:p>
          <a:p>
            <a:r>
              <a:rPr lang="id-ID" dirty="0" smtClean="0"/>
              <a:t>internasional dan hukum nasional mungkin ada hubungan hirarki. Paham ini</a:t>
            </a:r>
          </a:p>
          <a:p>
            <a:r>
              <a:rPr lang="id-ID" dirty="0" smtClean="0"/>
              <a:t>melahirkan 2 (dua) teori, yaitu: (1) monisme dengan primat hukum nasional dan</a:t>
            </a:r>
          </a:p>
          <a:p>
            <a:r>
              <a:rPr lang="id-ID" dirty="0" smtClean="0"/>
              <a:t>(2) monisme dengan primat </a:t>
            </a:r>
            <a:r>
              <a:rPr lang="id-ID" dirty="0" smtClean="0"/>
              <a:t>hukum internasional.</a:t>
            </a:r>
            <a:endParaRPr lang="id-ID" dirty="0"/>
          </a:p>
        </p:txBody>
      </p:sp>
      <p:sp>
        <p:nvSpPr>
          <p:cNvPr id="3" name="Rectangle 2"/>
          <p:cNvSpPr/>
          <p:nvPr/>
        </p:nvSpPr>
        <p:spPr>
          <a:xfrm>
            <a:off x="1028775" y="1888133"/>
            <a:ext cx="10081119" cy="1477328"/>
          </a:xfrm>
          <a:prstGeom prst="rect">
            <a:avLst/>
          </a:prstGeom>
        </p:spPr>
        <p:txBody>
          <a:bodyPr wrap="square">
            <a:spAutoFit/>
          </a:bodyPr>
          <a:lstStyle/>
          <a:p>
            <a:r>
              <a:rPr lang="id-ID" b="1" dirty="0" smtClean="0"/>
              <a:t>a. Monisme dengan Primat Hukum Nasional</a:t>
            </a:r>
          </a:p>
          <a:p>
            <a:r>
              <a:rPr lang="id-ID" dirty="0" smtClean="0"/>
              <a:t>Menurut teori ini hukum internasional adalah lanjutan hukum nasional</a:t>
            </a:r>
          </a:p>
          <a:p>
            <a:r>
              <a:rPr lang="id-ID" dirty="0" smtClean="0"/>
              <a:t>untuk urusan luar negeri (penganutnya dinamakan </a:t>
            </a:r>
            <a:r>
              <a:rPr lang="id-ID" b="1" i="1" dirty="0" smtClean="0"/>
              <a:t>mazhab Bonn yang salah satu</a:t>
            </a:r>
          </a:p>
          <a:p>
            <a:r>
              <a:rPr lang="id-ID" dirty="0" smtClean="0"/>
              <a:t>pelopornya adalah Max Wenzel). Jadi menurut teori ini hukum internasional</a:t>
            </a:r>
          </a:p>
          <a:p>
            <a:r>
              <a:rPr lang="id-ID" dirty="0" smtClean="0"/>
              <a:t>adalah bersumber dari hukum nasional.</a:t>
            </a:r>
            <a:endParaRPr lang="id-ID" dirty="0"/>
          </a:p>
        </p:txBody>
      </p:sp>
      <p:sp>
        <p:nvSpPr>
          <p:cNvPr id="4" name="Rectangle 3"/>
          <p:cNvSpPr/>
          <p:nvPr/>
        </p:nvSpPr>
        <p:spPr>
          <a:xfrm>
            <a:off x="2972991" y="3544317"/>
            <a:ext cx="9073008" cy="1477328"/>
          </a:xfrm>
          <a:prstGeom prst="rect">
            <a:avLst/>
          </a:prstGeom>
        </p:spPr>
        <p:txBody>
          <a:bodyPr wrap="square">
            <a:spAutoFit/>
          </a:bodyPr>
          <a:lstStyle/>
          <a:p>
            <a:r>
              <a:rPr lang="id-ID" b="1" dirty="0" smtClean="0"/>
              <a:t>b. Monisme dengan Primat Hukum Internasional</a:t>
            </a:r>
          </a:p>
          <a:p>
            <a:r>
              <a:rPr lang="id-ID" dirty="0" smtClean="0"/>
              <a:t>Hukum nasional bersumber dari hukum internasional yang secara</a:t>
            </a:r>
          </a:p>
          <a:p>
            <a:r>
              <a:rPr lang="id-ID" dirty="0" smtClean="0"/>
              <a:t>hirarkis lebih tinggi. Hukum nasional tunduk pada hukum internasional dan</a:t>
            </a:r>
          </a:p>
          <a:p>
            <a:r>
              <a:rPr lang="id-ID" dirty="0" smtClean="0"/>
              <a:t>kekuatan mengikatnya berdasarkan suatu pendelegasian wewenang dari </a:t>
            </a:r>
            <a:r>
              <a:rPr lang="id-ID" dirty="0" smtClean="0"/>
              <a:t>hukum </a:t>
            </a:r>
            <a:r>
              <a:rPr lang="id-ID" dirty="0" smtClean="0"/>
              <a:t>internasional. Penganut teori ini disebut dengan Mazhab Vienna.</a:t>
            </a:r>
            <a:endParaRPr lang="id-ID" dirty="0"/>
          </a:p>
        </p:txBody>
      </p:sp>
      <p:sp>
        <p:nvSpPr>
          <p:cNvPr id="5" name="Isosceles Triangle 4"/>
          <p:cNvSpPr/>
          <p:nvPr/>
        </p:nvSpPr>
        <p:spPr>
          <a:xfrm rot="3121414">
            <a:off x="10614239" y="-217358"/>
            <a:ext cx="3447658" cy="1370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Isosceles Triangle 5"/>
          <p:cNvSpPr/>
          <p:nvPr/>
        </p:nvSpPr>
        <p:spPr>
          <a:xfrm rot="12827320">
            <a:off x="-1329646" y="5971447"/>
            <a:ext cx="3447658" cy="13702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847" y="375965"/>
            <a:ext cx="993710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atin typeface="Times New Roman" pitchFamily="18" charset="0"/>
                <a:cs typeface="Times New Roman" pitchFamily="18" charset="0"/>
              </a:rPr>
              <a:t>Primat hukum internasional menurut praktek internasional</a:t>
            </a:r>
            <a:endParaRPr lang="id-ID" sz="2800" dirty="0">
              <a:latin typeface="Times New Roman" pitchFamily="18" charset="0"/>
              <a:cs typeface="Times New Roman" pitchFamily="18" charset="0"/>
            </a:endParaRPr>
          </a:p>
        </p:txBody>
      </p:sp>
      <p:sp>
        <p:nvSpPr>
          <p:cNvPr id="3" name="Rectangle 2"/>
          <p:cNvSpPr/>
          <p:nvPr/>
        </p:nvSpPr>
        <p:spPr>
          <a:xfrm>
            <a:off x="1532831" y="2176165"/>
            <a:ext cx="9865095" cy="2308324"/>
          </a:xfrm>
          <a:prstGeom prst="rect">
            <a:avLst/>
          </a:prstGeom>
        </p:spPr>
        <p:txBody>
          <a:bodyPr wrap="square">
            <a:spAutoFit/>
          </a:bodyPr>
          <a:lstStyle/>
          <a:p>
            <a:r>
              <a:rPr lang="id-ID" sz="2400" dirty="0" smtClean="0">
                <a:latin typeface="Times New Roman" pitchFamily="18" charset="0"/>
                <a:cs typeface="Times New Roman" pitchFamily="18" charset="0"/>
              </a:rPr>
              <a:t>Praktek hukum internasional memberikan cukup bahan atau contoh bagi kesimpuIan bahwa pada masa dan tingkat perkembangan masyarakat internasional dewasa ini hukum internasional cukup memiliki kewibawaan terhadap hukum nasional untuk mengatakan bahwa pada umumnya hukum internasional itu ditaati dan hukum nasional pada hakekatnya tunduk pada hukum internasional.</a:t>
            </a:r>
            <a:endParaRPr lang="id-ID"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49"/>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609601" y="3525639"/>
            <a:ext cx="6400800"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0" b="1" cap="all" dirty="0">
                <a:solidFill>
                  <a:schemeClr val="bg1"/>
                </a:solidFill>
                <a:effectLst>
                  <a:outerShdw blurRad="38100" dist="38100" dir="2700000" algn="tl">
                    <a:srgbClr val="000000">
                      <a:alpha val="43137"/>
                    </a:srgbClr>
                  </a:outerShdw>
                </a:effectLst>
                <a:cs typeface="Arial" panose="020B0604020202020204" pitchFamily="34" charset="0"/>
              </a:rPr>
              <a:t>Thank you</a:t>
            </a:r>
            <a:endParaRPr lang="zh-CN" altLang="en-US" sz="8000" b="1" cap="all"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0" name="矩形 259"/>
          <p:cNvSpPr>
            <a:spLocks noChangeArrowheads="1"/>
          </p:cNvSpPr>
          <p:nvPr/>
        </p:nvSpPr>
        <p:spPr bwMode="auto">
          <a:xfrm>
            <a:off x="609600" y="4593995"/>
            <a:ext cx="798001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for listening, criticism and guidance</a:t>
            </a:r>
            <a:endParaRPr lang="zh-CN" alt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151142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par>
                          <p:cTn id="16" fill="hold">
                            <p:stCondLst>
                              <p:cond delay="13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18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par>
                          <p:cTn id="28" fill="hold">
                            <p:stCondLst>
                              <p:cond delay="42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9"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IP5TKIMC3V.jpg"/>
          <p:cNvPicPr>
            <a:picLocks noChangeAspect="1"/>
          </p:cNvPicPr>
          <p:nvPr/>
        </p:nvPicPr>
        <p:blipFill>
          <a:blip r:embed="rId2" cstate="print"/>
          <a:stretch>
            <a:fillRect/>
          </a:stretch>
        </p:blipFill>
        <p:spPr>
          <a:xfrm rot="16200000">
            <a:off x="-1212725" y="1212725"/>
            <a:ext cx="7270654" cy="4845199"/>
          </a:xfrm>
          <a:prstGeom prst="rect">
            <a:avLst/>
          </a:prstGeom>
        </p:spPr>
      </p:pic>
      <p:sp>
        <p:nvSpPr>
          <p:cNvPr id="3" name="TextBox 2"/>
          <p:cNvSpPr txBox="1"/>
          <p:nvPr/>
        </p:nvSpPr>
        <p:spPr>
          <a:xfrm>
            <a:off x="7005439" y="447973"/>
            <a:ext cx="4111960" cy="461665"/>
          </a:xfrm>
          <a:prstGeom prst="rect">
            <a:avLst/>
          </a:prstGeom>
          <a:noFill/>
        </p:spPr>
        <p:txBody>
          <a:bodyPr wrap="none" rtlCol="0">
            <a:spAutoFit/>
          </a:bodyPr>
          <a:lstStyle/>
          <a:p>
            <a:r>
              <a:rPr lang="id-ID" sz="2400" b="1" dirty="0" smtClean="0"/>
              <a:t>MASYARAKAT INTERNASIONAL</a:t>
            </a:r>
            <a:endParaRPr lang="id-ID" sz="2400" b="1" dirty="0"/>
          </a:p>
        </p:txBody>
      </p:sp>
      <p:sp>
        <p:nvSpPr>
          <p:cNvPr id="4" name="TextBox 3"/>
          <p:cNvSpPr txBox="1"/>
          <p:nvPr/>
        </p:nvSpPr>
        <p:spPr>
          <a:xfrm>
            <a:off x="4785258" y="952029"/>
            <a:ext cx="8073492" cy="369332"/>
          </a:xfrm>
          <a:prstGeom prst="rect">
            <a:avLst/>
          </a:prstGeom>
          <a:noFill/>
        </p:spPr>
        <p:txBody>
          <a:bodyPr wrap="none" rtlCol="0">
            <a:spAutoFit/>
          </a:bodyPr>
          <a:lstStyle/>
          <a:p>
            <a:r>
              <a:rPr lang="id-ID" b="1" dirty="0" smtClean="0"/>
              <a:t>Adanya Masyarakat Internasional Sebagai Landasan Sosiologi Hukum Internasional</a:t>
            </a:r>
            <a:endParaRPr lang="id-ID" dirty="0"/>
          </a:p>
        </p:txBody>
      </p:sp>
      <p:sp>
        <p:nvSpPr>
          <p:cNvPr id="5" name="Rectangle 4"/>
          <p:cNvSpPr/>
          <p:nvPr/>
        </p:nvSpPr>
        <p:spPr>
          <a:xfrm>
            <a:off x="5493271" y="1456085"/>
            <a:ext cx="5911105" cy="400110"/>
          </a:xfrm>
          <a:prstGeom prst="rect">
            <a:avLst/>
          </a:prstGeom>
          <a:solidFill>
            <a:schemeClr val="accent5">
              <a:lumMod val="25000"/>
              <a:lumOff val="75000"/>
            </a:schemeClr>
          </a:solidFill>
        </p:spPr>
        <p:txBody>
          <a:bodyPr wrap="none">
            <a:spAutoFit/>
          </a:bodyPr>
          <a:lstStyle/>
          <a:p>
            <a:r>
              <a:rPr lang="sv-SE" sz="2000" b="1" dirty="0" smtClean="0">
                <a:latin typeface="Times New Roman" pitchFamily="18" charset="0"/>
                <a:cs typeface="Times New Roman" pitchFamily="18" charset="0"/>
              </a:rPr>
              <a:t>Tempat berlakunya HI </a:t>
            </a:r>
            <a:r>
              <a:rPr lang="id-ID" sz="2000" b="1" dirty="0" smtClean="0">
                <a:latin typeface="Times New Roman" pitchFamily="18" charset="0"/>
                <a:cs typeface="Times New Roman" pitchFamily="18" charset="0"/>
              </a:rPr>
              <a:t>=&gt;</a:t>
            </a:r>
            <a:r>
              <a:rPr lang="sv-SE" sz="2000" b="1" dirty="0" smtClean="0">
                <a:latin typeface="Times New Roman" pitchFamily="18" charset="0"/>
                <a:cs typeface="Times New Roman" pitchFamily="18" charset="0"/>
              </a:rPr>
              <a:t> masyarakat internasional</a:t>
            </a:r>
            <a:endParaRPr lang="id-ID" sz="2000" b="1" dirty="0">
              <a:latin typeface="Times New Roman" pitchFamily="18" charset="0"/>
              <a:cs typeface="Times New Roman" pitchFamily="18" charset="0"/>
            </a:endParaRPr>
          </a:p>
        </p:txBody>
      </p:sp>
      <p:sp>
        <p:nvSpPr>
          <p:cNvPr id="6" name="Rectangle 5"/>
          <p:cNvSpPr/>
          <p:nvPr/>
        </p:nvSpPr>
        <p:spPr>
          <a:xfrm>
            <a:off x="4845198" y="1960141"/>
            <a:ext cx="8013551" cy="369332"/>
          </a:xfrm>
          <a:prstGeom prst="rect">
            <a:avLst/>
          </a:prstGeom>
        </p:spPr>
        <p:txBody>
          <a:bodyPr wrap="square">
            <a:spAutoFit/>
          </a:bodyPr>
          <a:lstStyle/>
          <a:p>
            <a:r>
              <a:rPr lang="id-ID" dirty="0" smtClean="0">
                <a:latin typeface="Times New Roman" pitchFamily="18" charset="0"/>
                <a:cs typeface="Times New Roman" pitchFamily="18" charset="0"/>
              </a:rPr>
              <a:t>Menurut Mochtar Kusumaatmaja, landasan sosiologis hukum internasional adalah</a:t>
            </a:r>
            <a:endParaRPr lang="id-ID" dirty="0">
              <a:latin typeface="Times New Roman" pitchFamily="18" charset="0"/>
              <a:cs typeface="Times New Roman" pitchFamily="18" charset="0"/>
            </a:endParaRPr>
          </a:p>
        </p:txBody>
      </p:sp>
      <p:sp>
        <p:nvSpPr>
          <p:cNvPr id="8" name="圆角矩形 3"/>
          <p:cNvSpPr/>
          <p:nvPr/>
        </p:nvSpPr>
        <p:spPr>
          <a:xfrm>
            <a:off x="4845198" y="2536205"/>
            <a:ext cx="8013551" cy="100811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9" name="椭圆 4"/>
          <p:cNvSpPr/>
          <p:nvPr/>
        </p:nvSpPr>
        <p:spPr>
          <a:xfrm>
            <a:off x="5061223" y="2752229"/>
            <a:ext cx="562540" cy="562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09" dirty="0">
                <a:latin typeface="Arial" panose="020B0604020202020204" pitchFamily="34" charset="0"/>
                <a:ea typeface="微软雅黑" panose="020B0503020204020204" pitchFamily="34" charset="-122"/>
                <a:sym typeface="Arial" panose="020B0604020202020204" pitchFamily="34" charset="0"/>
              </a:rPr>
              <a:t>01</a:t>
            </a:r>
            <a:endParaRPr lang="zh-CN" altLang="en-US" sz="1509"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5853311" y="2608213"/>
            <a:ext cx="6429375" cy="923330"/>
          </a:xfrm>
          <a:prstGeom prst="rect">
            <a:avLst/>
          </a:prstGeom>
        </p:spPr>
        <p:txBody>
          <a:bodyPr>
            <a:spAutoFit/>
          </a:bodyPr>
          <a:lstStyle/>
          <a:p>
            <a:r>
              <a:rPr lang="id-ID" dirty="0" smtClean="0"/>
              <a:t>Adanya suatu masyarakat internasional: ditandai dengan adanya sejumlah negara dan kebutuhan negara untuk mengadakan hubungan satu sama lain</a:t>
            </a:r>
            <a:endParaRPr lang="id-ID" dirty="0"/>
          </a:p>
        </p:txBody>
      </p:sp>
      <p:sp>
        <p:nvSpPr>
          <p:cNvPr id="11" name="圆角矩形 27"/>
          <p:cNvSpPr/>
          <p:nvPr/>
        </p:nvSpPr>
        <p:spPr>
          <a:xfrm>
            <a:off x="4845198" y="3832349"/>
            <a:ext cx="8013551" cy="1008112"/>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28"/>
          <p:cNvSpPr/>
          <p:nvPr/>
        </p:nvSpPr>
        <p:spPr>
          <a:xfrm>
            <a:off x="4989215" y="4061897"/>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09" dirty="0">
                <a:latin typeface="Arial" panose="020B0604020202020204" pitchFamily="34" charset="0"/>
                <a:ea typeface="微软雅黑" panose="020B0503020204020204" pitchFamily="34" charset="-122"/>
                <a:sym typeface="Arial" panose="020B0604020202020204" pitchFamily="34" charset="0"/>
              </a:rPr>
              <a:t>02</a:t>
            </a:r>
            <a:endParaRPr lang="zh-CN" altLang="en-US" sz="1509"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5709295" y="3976365"/>
            <a:ext cx="6429375" cy="646331"/>
          </a:xfrm>
          <a:prstGeom prst="rect">
            <a:avLst/>
          </a:prstGeom>
        </p:spPr>
        <p:txBody>
          <a:bodyPr>
            <a:spAutoFit/>
          </a:bodyPr>
          <a:lstStyle/>
          <a:p>
            <a:r>
              <a:rPr lang="id-ID" dirty="0" smtClean="0"/>
              <a:t>Asas hukum yang bersamaan sebagai unsur masyarakat hukum internasional</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111" y="447973"/>
            <a:ext cx="8218917" cy="461665"/>
          </a:xfrm>
          <a:prstGeom prst="rect">
            <a:avLst/>
          </a:prstGeom>
          <a:solidFill>
            <a:schemeClr val="accent6">
              <a:lumMod val="60000"/>
              <a:lumOff val="40000"/>
            </a:schemeClr>
          </a:solidFill>
        </p:spPr>
        <p:txBody>
          <a:bodyPr wrap="none" rtlCol="0">
            <a:spAutoFit/>
          </a:bodyPr>
          <a:lstStyle/>
          <a:p>
            <a:r>
              <a:rPr lang="sv-SE" sz="2400" b="1" dirty="0" smtClean="0">
                <a:latin typeface="Times New Roman" pitchFamily="18" charset="0"/>
                <a:cs typeface="Times New Roman" pitchFamily="18" charset="0"/>
              </a:rPr>
              <a:t>Hubungan antara masyarakat int dan hukum. Internasional:</a:t>
            </a:r>
            <a:endParaRPr lang="id-ID" sz="2400" b="1" dirty="0">
              <a:latin typeface="Times New Roman" pitchFamily="18" charset="0"/>
              <a:cs typeface="Times New Roman" pitchFamily="18" charset="0"/>
            </a:endParaRPr>
          </a:p>
        </p:txBody>
      </p:sp>
      <p:sp>
        <p:nvSpPr>
          <p:cNvPr id="3" name="Rectangle 2"/>
          <p:cNvSpPr/>
          <p:nvPr/>
        </p:nvSpPr>
        <p:spPr>
          <a:xfrm>
            <a:off x="3909095" y="1096045"/>
            <a:ext cx="8687295" cy="2308324"/>
          </a:xfrm>
          <a:prstGeom prst="rect">
            <a:avLst/>
          </a:prstGeom>
        </p:spPr>
        <p:txBody>
          <a:bodyPr wrap="square">
            <a:spAutoFit/>
          </a:bodyPr>
          <a:lstStyle/>
          <a:p>
            <a:r>
              <a:rPr lang="id-ID" sz="2400" b="1" dirty="0" smtClean="0">
                <a:latin typeface="Bodoni MT Black" pitchFamily="18" charset="0"/>
                <a:cs typeface="Aharoni" pitchFamily="2" charset="-79"/>
              </a:rPr>
              <a:t>Ubi Societas Ibi Ius</a:t>
            </a:r>
          </a:p>
          <a:p>
            <a:r>
              <a:rPr lang="id-ID" sz="2000" dirty="0" smtClean="0">
                <a:latin typeface="Times New Roman" pitchFamily="18" charset="0"/>
                <a:cs typeface="Times New Roman" pitchFamily="18" charset="0"/>
              </a:rPr>
              <a:t>apabila benar hk.int itu ada, harus dibuktikan bahwa ada masyarakat internasional tempat Hukum Internasional itu berlaku. </a:t>
            </a:r>
          </a:p>
          <a:p>
            <a:r>
              <a:rPr lang="id-ID" sz="2000" dirty="0" smtClean="0">
                <a:latin typeface="Times New Roman" pitchFamily="18" charset="0"/>
                <a:cs typeface="Times New Roman" pitchFamily="18" charset="0"/>
              </a:rPr>
              <a:t>Latar belakang adanya hubungan antar subyek HI:</a:t>
            </a:r>
          </a:p>
          <a:p>
            <a:pPr marL="457200" indent="-457200">
              <a:buAutoNum type="arabicPeriod"/>
            </a:pPr>
            <a:r>
              <a:rPr lang="id-ID" sz="2000" dirty="0" smtClean="0">
                <a:latin typeface="Times New Roman" pitchFamily="18" charset="0"/>
                <a:cs typeface="Times New Roman" pitchFamily="18" charset="0"/>
              </a:rPr>
              <a:t>Kenyataan fisik: perbedaan  negara yang satu dengan negara yg lain.</a:t>
            </a:r>
          </a:p>
          <a:p>
            <a:pPr marL="457200" indent="-457200">
              <a:buAutoNum type="arabicPeriod"/>
            </a:pPr>
            <a:r>
              <a:rPr lang="id-ID" sz="2000" dirty="0" smtClean="0">
                <a:latin typeface="Times New Roman" pitchFamily="18" charset="0"/>
                <a:cs typeface="Times New Roman" pitchFamily="18" charset="0"/>
              </a:rPr>
              <a:t>Fakta pengikat non materiil: adanya asas-asas/prinsip-prinsip hukum yang sama yang berlaku di seluruh dunia tanpa kecuali (hukum umum)</a:t>
            </a:r>
            <a:endParaRPr lang="id-ID" sz="2000" dirty="0">
              <a:latin typeface="Times New Roman" pitchFamily="18" charset="0"/>
              <a:cs typeface="Times New Roman" pitchFamily="18" charset="0"/>
            </a:endParaRPr>
          </a:p>
        </p:txBody>
      </p:sp>
      <p:sp>
        <p:nvSpPr>
          <p:cNvPr id="4" name="Rectangle 3"/>
          <p:cNvSpPr/>
          <p:nvPr/>
        </p:nvSpPr>
        <p:spPr>
          <a:xfrm>
            <a:off x="3909095" y="3472309"/>
            <a:ext cx="6090963" cy="461665"/>
          </a:xfrm>
          <a:prstGeom prst="rect">
            <a:avLst/>
          </a:prstGeom>
          <a:solidFill>
            <a:schemeClr val="accent6">
              <a:lumMod val="60000"/>
              <a:lumOff val="40000"/>
            </a:schemeClr>
          </a:solidFill>
        </p:spPr>
        <p:txBody>
          <a:bodyPr wrap="none">
            <a:spAutoFit/>
          </a:bodyPr>
          <a:lstStyle/>
          <a:p>
            <a:r>
              <a:rPr lang="id-ID" sz="2400" b="1" dirty="0" smtClean="0">
                <a:latin typeface="Times New Roman" pitchFamily="18" charset="0"/>
                <a:cs typeface="Times New Roman" pitchFamily="18" charset="0"/>
              </a:rPr>
              <a:t>Hubungan antar subyek HI, dibagi 2: 1. Hub</a:t>
            </a:r>
            <a:endParaRPr lang="id-ID" sz="2400" b="1" dirty="0">
              <a:latin typeface="Times New Roman" pitchFamily="18" charset="0"/>
              <a:cs typeface="Times New Roman" pitchFamily="18" charset="0"/>
            </a:endParaRPr>
          </a:p>
        </p:txBody>
      </p:sp>
      <p:sp>
        <p:nvSpPr>
          <p:cNvPr id="5" name="Rectangle 4"/>
          <p:cNvSpPr/>
          <p:nvPr/>
        </p:nvSpPr>
        <p:spPr>
          <a:xfrm>
            <a:off x="3981103" y="3976365"/>
            <a:ext cx="8379986" cy="2585323"/>
          </a:xfrm>
          <a:prstGeom prst="rect">
            <a:avLst/>
          </a:prstGeom>
        </p:spPr>
        <p:txBody>
          <a:bodyPr wrap="none">
            <a:spAutoFit/>
          </a:bodyPr>
          <a:lstStyle/>
          <a:p>
            <a:r>
              <a:rPr lang="id-ID" dirty="0" smtClean="0"/>
              <a:t>Hubungan antar subyek HI, dibagi 2: </a:t>
            </a:r>
          </a:p>
          <a:p>
            <a:pPr marL="342900" indent="-342900">
              <a:buAutoNum type="arabicPeriod"/>
            </a:pPr>
            <a:r>
              <a:rPr lang="id-ID" dirty="0" smtClean="0"/>
              <a:t>Hub. resmi/hubungan tidak langsung. - Disebut hubungan tidak langsung,</a:t>
            </a:r>
          </a:p>
          <a:p>
            <a:pPr marL="342900" indent="-342900"/>
            <a:r>
              <a:rPr lang="id-ID" dirty="0" smtClean="0"/>
              <a:t>	 karena orang-orangnya tidak bertindak atas nama sendiri tapi atas nama negaranya</a:t>
            </a:r>
          </a:p>
          <a:p>
            <a:pPr marL="342900" indent="-342900"/>
            <a:r>
              <a:rPr lang="id-ID" dirty="0" smtClean="0"/>
              <a:t> 	 Hubungan ini umumnya dilakukan dalam bidang politik, meliputi: </a:t>
            </a:r>
          </a:p>
          <a:p>
            <a:pPr marL="342900" indent="-342900"/>
            <a:r>
              <a:rPr lang="id-ID" dirty="0" smtClean="0"/>
              <a:t>	* hub. antar pejabat negara dengan pejabat neg. </a:t>
            </a:r>
          </a:p>
          <a:p>
            <a:pPr marL="342900" indent="-342900"/>
            <a:r>
              <a:rPr lang="id-ID" dirty="0" smtClean="0"/>
              <a:t>	* hub. antar pejabat negara dengan pejabat organ internasional.</a:t>
            </a:r>
          </a:p>
          <a:p>
            <a:pPr marL="342900" indent="-342900"/>
            <a:r>
              <a:rPr lang="id-ID" dirty="0" smtClean="0"/>
              <a:t>2. 	Hub. langsung / hubungan perorangan.</a:t>
            </a:r>
          </a:p>
          <a:p>
            <a:pPr marL="342900" indent="-342900"/>
            <a:r>
              <a:rPr lang="id-ID" dirty="0" smtClean="0"/>
              <a:t>	 Umumnya mencakup hubungan perdagangan, hubungan kemanusiaan, </a:t>
            </a:r>
          </a:p>
          <a:p>
            <a:pPr marL="342900" indent="-342900"/>
            <a:r>
              <a:rPr lang="id-ID" dirty="0" smtClean="0"/>
              <a:t>	hubungan kebudayaan dsb. </a:t>
            </a:r>
            <a:endParaRPr lang="id-ID" dirty="0"/>
          </a:p>
        </p:txBody>
      </p:sp>
      <p:pic>
        <p:nvPicPr>
          <p:cNvPr id="6" name="Picture 5" descr="gettyimages-530809730.jpg"/>
          <p:cNvPicPr>
            <a:picLocks noChangeAspect="1"/>
          </p:cNvPicPr>
          <p:nvPr/>
        </p:nvPicPr>
        <p:blipFill>
          <a:blip r:embed="rId2" cstate="print"/>
          <a:stretch>
            <a:fillRect/>
          </a:stretch>
        </p:blipFill>
        <p:spPr>
          <a:xfrm rot="16200000" flipH="1">
            <a:off x="-1661775" y="1661780"/>
            <a:ext cx="7232648" cy="39090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760341"/>
            <a:ext cx="8285858"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sv-SE" sz="2800" b="1" dirty="0" smtClean="0"/>
              <a:t>Masyarakat Internasional Dalam Peralihan (Transition)</a:t>
            </a:r>
            <a:endParaRPr lang="id-ID" sz="2800" b="1" dirty="0"/>
          </a:p>
        </p:txBody>
      </p:sp>
      <p:sp>
        <p:nvSpPr>
          <p:cNvPr id="3" name="Rectangle 2"/>
          <p:cNvSpPr/>
          <p:nvPr/>
        </p:nvSpPr>
        <p:spPr>
          <a:xfrm>
            <a:off x="0" y="4696445"/>
            <a:ext cx="9217024"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d-ID" sz="2800" dirty="0" smtClean="0">
                <a:latin typeface="Times New Roman" pitchFamily="18" charset="0"/>
                <a:cs typeface="Times New Roman" pitchFamily="18" charset="0"/>
              </a:rPr>
              <a:t>Masyarakat Internasional dalam peralihan Terjadi perubahan2 dalam:</a:t>
            </a:r>
          </a:p>
          <a:p>
            <a:r>
              <a:rPr lang="id-ID" sz="2800" dirty="0" smtClean="0">
                <a:latin typeface="Times New Roman" pitchFamily="18" charset="0"/>
                <a:cs typeface="Times New Roman" pitchFamily="18" charset="0"/>
              </a:rPr>
              <a:t> a. Peta bumi politik </a:t>
            </a:r>
          </a:p>
          <a:p>
            <a:r>
              <a:rPr lang="id-ID" sz="2800" dirty="0" smtClean="0">
                <a:latin typeface="Times New Roman" pitchFamily="18" charset="0"/>
                <a:cs typeface="Times New Roman" pitchFamily="18" charset="0"/>
              </a:rPr>
              <a:t>b. Kemajuan teknologi </a:t>
            </a:r>
          </a:p>
          <a:p>
            <a:r>
              <a:rPr lang="id-ID" sz="2800" dirty="0" smtClean="0">
                <a:latin typeface="Times New Roman" pitchFamily="18" charset="0"/>
                <a:cs typeface="Times New Roman" pitchFamily="18" charset="0"/>
              </a:rPr>
              <a:t>c. Perubahan struktur organisasi masyarakat internasional.</a:t>
            </a:r>
            <a:endParaRPr lang="id-ID" sz="2800" dirty="0">
              <a:latin typeface="Times New Roman" pitchFamily="18" charset="0"/>
              <a:cs typeface="Times New Roman" pitchFamily="18" charset="0"/>
            </a:endParaRPr>
          </a:p>
        </p:txBody>
      </p:sp>
      <p:sp>
        <p:nvSpPr>
          <p:cNvPr id="4" name="TextBox 3"/>
          <p:cNvSpPr txBox="1"/>
          <p:nvPr/>
        </p:nvSpPr>
        <p:spPr>
          <a:xfrm>
            <a:off x="0" y="375965"/>
            <a:ext cx="10496784"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d-ID" sz="2400" b="1" dirty="0" smtClean="0">
                <a:latin typeface="Times New Roman" pitchFamily="18" charset="0"/>
                <a:cs typeface="Times New Roman" pitchFamily="18" charset="0"/>
              </a:rPr>
              <a:t>Indikator adanya masyarakat Int:</a:t>
            </a:r>
          </a:p>
          <a:p>
            <a:r>
              <a:rPr lang="id-ID" sz="2400" dirty="0" smtClean="0">
                <a:latin typeface="Times New Roman" pitchFamily="18" charset="0"/>
                <a:cs typeface="Times New Roman" pitchFamily="18" charset="0"/>
              </a:rPr>
              <a:t>Adanya sejumlah negara</a:t>
            </a:r>
          </a:p>
          <a:p>
            <a:r>
              <a:rPr lang="id-ID" sz="2400" dirty="0" smtClean="0">
                <a:latin typeface="Times New Roman" pitchFamily="18" charset="0"/>
                <a:cs typeface="Times New Roman" pitchFamily="18" charset="0"/>
              </a:rPr>
              <a:t>Adanya hubungan yang tetap antara anggota masyarakat Int.</a:t>
            </a:r>
          </a:p>
          <a:p>
            <a:r>
              <a:rPr lang="id-ID" sz="2400" dirty="0" smtClean="0">
                <a:latin typeface="Times New Roman" pitchFamily="18" charset="0"/>
                <a:cs typeface="Times New Roman" pitchFamily="18" charset="0"/>
              </a:rPr>
              <a:t>Saling membutuhkan antara bangsa-bangsa/</a:t>
            </a:r>
          </a:p>
          <a:p>
            <a:r>
              <a:rPr lang="id-ID" sz="2400" dirty="0" smtClean="0">
                <a:latin typeface="Times New Roman" pitchFamily="18" charset="0"/>
                <a:cs typeface="Times New Roman" pitchFamily="18" charset="0"/>
              </a:rPr>
              <a:t>adanya kepentingan bersama Dlm masy Int.</a:t>
            </a:r>
          </a:p>
          <a:p>
            <a:r>
              <a:rPr lang="id-ID" sz="2400" dirty="0" smtClean="0">
                <a:latin typeface="Times New Roman" pitchFamily="18" charset="0"/>
                <a:cs typeface="Times New Roman" pitchFamily="18" charset="0"/>
              </a:rPr>
              <a:t> semua negara merdeka &amp;berdaulat mempunyai hak dan kewajiban ygsama dlm HI.</a:t>
            </a:r>
            <a:endParaRPr lang="id-ID"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858750" cy="1096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imes New Roman" pitchFamily="18" charset="0"/>
                <a:cs typeface="Times New Roman" pitchFamily="18" charset="0"/>
              </a:rPr>
              <a:t>PENGANTAR HUKUM INTERNASIONAL: ISTILAH DAN PENGERTIAN</a:t>
            </a:r>
            <a:endParaRPr lang="id-ID" sz="2000" dirty="0">
              <a:latin typeface="Times New Roman" pitchFamily="18" charset="0"/>
              <a:cs typeface="Times New Roman" pitchFamily="18" charset="0"/>
            </a:endParaRPr>
          </a:p>
        </p:txBody>
      </p:sp>
      <p:sp>
        <p:nvSpPr>
          <p:cNvPr id="3" name="Rectangle 2"/>
          <p:cNvSpPr/>
          <p:nvPr/>
        </p:nvSpPr>
        <p:spPr>
          <a:xfrm>
            <a:off x="6429375" y="1096045"/>
            <a:ext cx="6429375" cy="1477328"/>
          </a:xfrm>
          <a:prstGeom prst="rect">
            <a:avLst/>
          </a:prstGeom>
          <a:solidFill>
            <a:schemeClr val="accent5">
              <a:lumMod val="25000"/>
              <a:lumOff val="75000"/>
            </a:schemeClr>
          </a:solidFill>
        </p:spPr>
        <p:txBody>
          <a:bodyPr>
            <a:spAutoFit/>
          </a:bodyPr>
          <a:lstStyle/>
          <a:p>
            <a:r>
              <a:rPr lang="id-ID" b="1" dirty="0" smtClean="0"/>
              <a:t>Hukum Internasional :</a:t>
            </a:r>
            <a:r>
              <a:rPr lang="id-ID" dirty="0" smtClean="0"/>
              <a:t/>
            </a:r>
            <a:br>
              <a:rPr lang="id-ID" dirty="0" smtClean="0"/>
            </a:br>
            <a:r>
              <a:rPr lang="id-ID" dirty="0" smtClean="0"/>
              <a:t>“kseseluruhan kaedah-2 dan asas-2 yang mengatur hubungan ataupersoalan yang melintasi batas negara antara negara dengannegara, negara dengan subyek hukum lain bukan negara atausubyek hukum bukan negara satu sama lain”</a:t>
            </a:r>
            <a:endParaRPr lang="id-ID" dirty="0"/>
          </a:p>
        </p:txBody>
      </p:sp>
      <p:sp>
        <p:nvSpPr>
          <p:cNvPr id="4" name="Rectangle 3"/>
          <p:cNvSpPr/>
          <p:nvPr/>
        </p:nvSpPr>
        <p:spPr>
          <a:xfrm>
            <a:off x="0" y="2532137"/>
            <a:ext cx="7200800" cy="2308324"/>
          </a:xfrm>
          <a:prstGeom prst="rect">
            <a:avLst/>
          </a:prstGeom>
          <a:solidFill>
            <a:schemeClr val="accent4">
              <a:lumMod val="60000"/>
              <a:lumOff val="40000"/>
            </a:schemeClr>
          </a:solidFill>
        </p:spPr>
        <p:txBody>
          <a:bodyPr wrap="square">
            <a:spAutoFit/>
          </a:bodyPr>
          <a:lstStyle/>
          <a:p>
            <a:r>
              <a:rPr lang="id-ID" b="1" dirty="0" smtClean="0"/>
              <a:t>PENGERTIAN HUKUM INTERNASIONAL PUBLIK :</a:t>
            </a:r>
            <a:r>
              <a:rPr lang="id-ID" dirty="0" smtClean="0"/>
              <a:t/>
            </a:r>
            <a:br>
              <a:rPr lang="id-ID" dirty="0" smtClean="0"/>
            </a:br>
            <a:r>
              <a:rPr lang="id-ID" dirty="0" smtClean="0"/>
              <a:t>“keseluruhan kaidah-2 dan asas-2 yang mengatur hubungan atau persoalan yang melintasi batas-2 negara yang bukan bersifat perdata”.</a:t>
            </a:r>
          </a:p>
          <a:p>
            <a:r>
              <a:rPr lang="id-ID" b="1" dirty="0" smtClean="0"/>
              <a:t>PENGERTIAN HUKUM INTERNASIONAL PRIVAT :</a:t>
            </a:r>
          </a:p>
          <a:p>
            <a:r>
              <a:rPr lang="id-ID" dirty="0" smtClean="0"/>
              <a:t>“keseluruhan kaidah-2 dan asas-2 yang mengatur hubungan atau persoalan-2 yang melintasi batas-2 negara yang bersifat perdata”.HUKUM ANTAR BANGSA :“menunjukkan pada kebiasaan dan aturan (hukum) yang berlaku dalam hubungan raja-2 pada jaman dahulu”</a:t>
            </a:r>
            <a:endParaRPr lang="id-ID" dirty="0"/>
          </a:p>
        </p:txBody>
      </p:sp>
      <p:sp>
        <p:nvSpPr>
          <p:cNvPr id="6" name="TextBox 5"/>
          <p:cNvSpPr txBox="1"/>
          <p:nvPr/>
        </p:nvSpPr>
        <p:spPr>
          <a:xfrm rot="10800000" flipV="1">
            <a:off x="5225902" y="4647327"/>
            <a:ext cx="7632848" cy="2585323"/>
          </a:xfrm>
          <a:prstGeom prst="rect">
            <a:avLst/>
          </a:prstGeom>
          <a:solidFill>
            <a:schemeClr val="accent1">
              <a:lumMod val="10000"/>
              <a:lumOff val="90000"/>
            </a:schemeClr>
          </a:solidFill>
        </p:spPr>
        <p:txBody>
          <a:bodyPr wrap="square" rtlCol="0">
            <a:spAutoFit/>
          </a:bodyPr>
          <a:lstStyle/>
          <a:p>
            <a:r>
              <a:rPr lang="id-ID" b="1" dirty="0" smtClean="0"/>
              <a:t>HUKUM ANTAR NEGARA </a:t>
            </a:r>
            <a:r>
              <a:rPr lang="id-ID" dirty="0" smtClean="0"/>
              <a:t>: “Menunjukkan kompleksitas kaidah-2 dan asas-2 hukum yang mengatur hubungan antar anggota masyarakat bangsa-2 atau negara yang kita kenal dengan munculnya negara dalam bentuknya yang modern (nation state)”</a:t>
            </a:r>
          </a:p>
          <a:p>
            <a:r>
              <a:rPr lang="id-ID" b="1" dirty="0" smtClean="0"/>
              <a:t>HUKUM DUNIA </a:t>
            </a:r>
            <a:r>
              <a:rPr lang="id-ID" dirty="0" smtClean="0"/>
              <a:t>:“Berpangkal pada pemikiran analogi Hukum Tata Negara, hukum dunia merupakan semacam negara federasi dunia yang meliputi semua negara didunia ini. Negara dunia secara hirarki berdiri diatas negara-2 nasional.”tertib hukum dunia menurut konsep ini merupakan suatu tertib hukum sub ordinasi (hirarkis)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8521836" y="2425700"/>
            <a:ext cx="2532062" cy="498598"/>
          </a:xfrm>
          <a:prstGeom prst="rect">
            <a:avLst/>
          </a:prstGeom>
        </p:spPr>
        <p:txBody>
          <a:bodyPr wrap="square" lIns="0" tIns="0" rIns="0" bIns="0">
            <a:spAutoFit/>
          </a:bodyPr>
          <a:lstStyle/>
          <a:p>
            <a:r>
              <a:rPr lang="id-ID" sz="1800" dirty="0" smtClean="0"/>
              <a:t>•Hukum transnasional (transnational law) </a:t>
            </a:r>
          </a:p>
        </p:txBody>
      </p:sp>
      <p:sp>
        <p:nvSpPr>
          <p:cNvPr id="74" name="Text Placeholder 9"/>
          <p:cNvSpPr>
            <a:spLocks noGrp="1"/>
          </p:cNvSpPr>
          <p:nvPr>
            <p:ph type="body" sz="quarter" idx="4294967295"/>
          </p:nvPr>
        </p:nvSpPr>
        <p:spPr>
          <a:xfrm>
            <a:off x="8521836" y="3492500"/>
            <a:ext cx="2532062" cy="498598"/>
          </a:xfrm>
          <a:prstGeom prst="rect">
            <a:avLst/>
          </a:prstGeom>
        </p:spPr>
        <p:txBody>
          <a:bodyPr wrap="square" lIns="0" tIns="0" rIns="0" bIns="0">
            <a:spAutoFit/>
          </a:bodyPr>
          <a:lstStyle/>
          <a:p>
            <a:r>
              <a:rPr lang="id-ID" sz="1800" dirty="0" smtClean="0"/>
              <a:t>•</a:t>
            </a:r>
            <a:r>
              <a:rPr lang="id-ID" sz="1800" b="1" dirty="0" smtClean="0"/>
              <a:t>Hukum antar negara (inter states law)</a:t>
            </a:r>
          </a:p>
        </p:txBody>
      </p:sp>
      <p:sp>
        <p:nvSpPr>
          <p:cNvPr id="75" name="Text Placeholder 9"/>
          <p:cNvSpPr>
            <a:spLocks noGrp="1"/>
          </p:cNvSpPr>
          <p:nvPr>
            <p:ph type="body" sz="quarter" idx="4294967295"/>
          </p:nvPr>
        </p:nvSpPr>
        <p:spPr>
          <a:xfrm>
            <a:off x="8521836" y="4545013"/>
            <a:ext cx="2532062" cy="498598"/>
          </a:xfrm>
          <a:prstGeom prst="rect">
            <a:avLst/>
          </a:prstGeom>
        </p:spPr>
        <p:txBody>
          <a:bodyPr wrap="square" lIns="0" tIns="0" rIns="0" bIns="0">
            <a:spAutoFit/>
          </a:bodyPr>
          <a:lstStyle/>
          <a:p>
            <a:r>
              <a:rPr lang="en-US" sz="1800" dirty="0" smtClean="0"/>
              <a:t>•</a:t>
            </a:r>
            <a:r>
              <a:rPr lang="en-US" sz="1800" dirty="0" err="1" smtClean="0"/>
              <a:t>Hukum</a:t>
            </a:r>
            <a:r>
              <a:rPr lang="en-US" sz="1800" dirty="0" smtClean="0"/>
              <a:t> </a:t>
            </a:r>
            <a:r>
              <a:rPr lang="en-US" sz="1800" dirty="0" err="1" smtClean="0"/>
              <a:t>antar</a:t>
            </a:r>
            <a:r>
              <a:rPr lang="en-US" sz="1800" dirty="0" smtClean="0"/>
              <a:t> </a:t>
            </a:r>
            <a:r>
              <a:rPr lang="en-US" sz="1800" dirty="0" err="1" smtClean="0"/>
              <a:t>bangsa</a:t>
            </a:r>
            <a:r>
              <a:rPr lang="en-US" sz="1800" dirty="0" smtClean="0"/>
              <a:t> (the law among nations)</a:t>
            </a:r>
          </a:p>
        </p:txBody>
      </p:sp>
      <p:sp>
        <p:nvSpPr>
          <p:cNvPr id="76" name="Text Placeholder 9"/>
          <p:cNvSpPr>
            <a:spLocks noGrp="1"/>
          </p:cNvSpPr>
          <p:nvPr>
            <p:ph type="body" sz="quarter" idx="4294967295"/>
          </p:nvPr>
        </p:nvSpPr>
        <p:spPr>
          <a:xfrm>
            <a:off x="8521836" y="5599113"/>
            <a:ext cx="2532062" cy="498598"/>
          </a:xfrm>
          <a:prstGeom prst="rect">
            <a:avLst/>
          </a:prstGeom>
        </p:spPr>
        <p:txBody>
          <a:bodyPr wrap="square" lIns="0" tIns="0" rIns="0" bIns="0">
            <a:spAutoFit/>
          </a:bodyPr>
          <a:lstStyle/>
          <a:p>
            <a:r>
              <a:rPr lang="en-US" sz="1800" dirty="0" smtClean="0"/>
              <a:t>•</a:t>
            </a:r>
            <a:r>
              <a:rPr lang="en-US" sz="1800" b="1" dirty="0" err="1" smtClean="0"/>
              <a:t>Hukum</a:t>
            </a:r>
            <a:r>
              <a:rPr lang="en-US" sz="1800" b="1" dirty="0" smtClean="0"/>
              <a:t> </a:t>
            </a:r>
            <a:r>
              <a:rPr lang="en-US" sz="1800" b="1" dirty="0" err="1" smtClean="0"/>
              <a:t>bangsa-bangsa</a:t>
            </a:r>
            <a:r>
              <a:rPr lang="en-US" sz="1800" b="1" dirty="0" smtClean="0"/>
              <a:t> (the law of nations)</a:t>
            </a:r>
          </a:p>
        </p:txBody>
      </p:sp>
      <p:grpSp>
        <p:nvGrpSpPr>
          <p:cNvPr id="4" name="Group 3"/>
          <p:cNvGrpSpPr/>
          <p:nvPr/>
        </p:nvGrpSpPr>
        <p:grpSpPr>
          <a:xfrm>
            <a:off x="3900574" y="2146942"/>
            <a:ext cx="4346894" cy="1933608"/>
            <a:chOff x="3031241" y="2222477"/>
            <a:chExt cx="4121726" cy="1833447"/>
          </a:xfrm>
        </p:grpSpPr>
        <p:grpSp>
          <p:nvGrpSpPr>
            <p:cNvPr id="15" name="Group 14"/>
            <p:cNvGrpSpPr/>
            <p:nvPr/>
          </p:nvGrpSpPr>
          <p:grpSpPr>
            <a:xfrm flipH="1">
              <a:off x="3031241" y="2222477"/>
              <a:ext cx="4121726" cy="1833447"/>
              <a:chOff x="3876268" y="1741695"/>
              <a:chExt cx="4404882" cy="1959402"/>
            </a:xfrm>
          </p:grpSpPr>
          <p:grpSp>
            <p:nvGrpSpPr>
              <p:cNvPr id="3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a:spLocks/>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900574" y="3212499"/>
            <a:ext cx="4346894" cy="1033861"/>
            <a:chOff x="3031241" y="3232838"/>
            <a:chExt cx="4121726" cy="980307"/>
          </a:xfrm>
        </p:grpSpPr>
        <p:grpSp>
          <p:nvGrpSpPr>
            <p:cNvPr id="14" name="Group 13"/>
            <p:cNvGrpSpPr/>
            <p:nvPr/>
          </p:nvGrpSpPr>
          <p:grpSpPr>
            <a:xfrm flipH="1">
              <a:off x="3031241" y="3232838"/>
              <a:ext cx="4121726" cy="980307"/>
              <a:chOff x="3876268" y="2821466"/>
              <a:chExt cx="4404882" cy="1047652"/>
            </a:xfrm>
          </p:grpSpPr>
          <p:grpSp>
            <p:nvGrpSpPr>
              <p:cNvPr id="42"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a:spLocks/>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a:spLocks/>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3900574" y="4258550"/>
            <a:ext cx="4346894" cy="1039160"/>
            <a:chOff x="3031241" y="4224704"/>
            <a:chExt cx="4121726" cy="985332"/>
          </a:xfrm>
        </p:grpSpPr>
        <p:grpSp>
          <p:nvGrpSpPr>
            <p:cNvPr id="13" name="Group 12"/>
            <p:cNvGrpSpPr/>
            <p:nvPr/>
          </p:nvGrpSpPr>
          <p:grpSpPr>
            <a:xfrm flipH="1">
              <a:off x="3031241" y="4224704"/>
              <a:ext cx="4121726" cy="985332"/>
              <a:chOff x="3876268" y="3881472"/>
              <a:chExt cx="4404882" cy="1053023"/>
            </a:xfrm>
          </p:grpSpPr>
          <p:grpSp>
            <p:nvGrpSpPr>
              <p:cNvPr id="52"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a:spLocks/>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900574" y="4429233"/>
            <a:ext cx="4346894" cy="1928732"/>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60"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a:spLocks/>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67"/>
          <p:cNvGrpSpPr/>
          <p:nvPr/>
        </p:nvGrpSpPr>
        <p:grpSpPr>
          <a:xfrm>
            <a:off x="1447635" y="2900986"/>
            <a:ext cx="2524202" cy="2534762"/>
            <a:chOff x="705364" y="2937461"/>
            <a:chExt cx="2393449" cy="2403462"/>
          </a:xfrm>
        </p:grpSpPr>
        <p:sp>
          <p:nvSpPr>
            <p:cNvPr id="25" name="Freeform 5"/>
            <p:cNvSpPr>
              <a:spLocks/>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a:spLocks/>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a:spLocks/>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a:spLocks/>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a:extLst/>
          </p:spPr>
          <p:txBody>
            <a:bodyPr vert="horz" wrap="square" lIns="0" tIns="0" rIns="0" bIns="0" numCol="1" anchor="ctr" anchorCtr="0" compatLnSpc="1">
              <a:prstTxWarp prst="textNoShape">
                <a:avLst/>
              </a:prstTxWarp>
            </a:bodyPr>
            <a:lstStyle/>
            <a:p>
              <a:pPr algn="just">
                <a:lnSpc>
                  <a:spcPct val="120000"/>
                </a:lnSpc>
                <a:spcBef>
                  <a:spcPts val="0"/>
                </a:spcBef>
                <a:spcAft>
                  <a:spcPts val="0"/>
                </a:spcAft>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TextBox 8"/>
          <p:cNvSpPr txBox="1"/>
          <p:nvPr/>
        </p:nvSpPr>
        <p:spPr>
          <a:xfrm>
            <a:off x="812800" y="-2212"/>
            <a:ext cx="2311176" cy="861774"/>
          </a:xfrm>
          <a:prstGeom prst="rect">
            <a:avLst/>
          </a:prstGeom>
          <a:noFill/>
        </p:spPr>
        <p:txBody>
          <a:bodyPr wrap="square" lIns="0" tIns="0" rIns="0" bIns="0" rtlCol="0" anchor="ctr">
            <a:spAutoFit/>
          </a:bodyPr>
          <a:lstStyle/>
          <a:p>
            <a:r>
              <a:rPr lang="id-ID" sz="2800" b="1" dirty="0" smtClean="0"/>
              <a:t>Istilah Hukum Internasional</a:t>
            </a:r>
          </a:p>
        </p:txBody>
      </p:sp>
      <p:sp>
        <p:nvSpPr>
          <p:cNvPr id="55" name="TextBox 8"/>
          <p:cNvSpPr txBox="1"/>
          <p:nvPr/>
        </p:nvSpPr>
        <p:spPr>
          <a:xfrm>
            <a:off x="812800" y="671952"/>
            <a:ext cx="2311176" cy="169277"/>
          </a:xfrm>
          <a:prstGeom prst="rect">
            <a:avLst/>
          </a:prstGeom>
          <a:noFill/>
        </p:spPr>
        <p:txBody>
          <a:bodyPr wrap="square" lIns="0" tIns="0" rIns="0" bIns="0" rtlCol="0" anchor="ctr">
            <a:spAutoFit/>
          </a:bodyPr>
          <a:lstStyle/>
          <a:p>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 xmlns:p14="http://schemas.microsoft.com/office/powerpoint/2010/main" val="2945253821"/>
      </p:ext>
    </p:extLst>
  </p:cSld>
  <p:clrMapOvr>
    <a:masterClrMapping/>
  </p:clrMapOvr>
  <mc:AlternateContent xmlns:mc="http://schemas.openxmlformats.org/markup-compatibility/2006">
    <mc:Choice xmlns=""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16807" cy="723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p:cNvSpPr/>
          <p:nvPr/>
        </p:nvSpPr>
        <p:spPr>
          <a:xfrm rot="16200000">
            <a:off x="-2493286" y="3294339"/>
            <a:ext cx="6405343" cy="461665"/>
          </a:xfrm>
          <a:prstGeom prst="rect">
            <a:avLst/>
          </a:prstGeom>
        </p:spPr>
        <p:txBody>
          <a:bodyPr wrap="none">
            <a:spAutoFit/>
          </a:bodyPr>
          <a:lstStyle/>
          <a:p>
            <a:r>
              <a:rPr lang="id-ID" sz="2400" b="1" dirty="0" smtClean="0">
                <a:solidFill>
                  <a:schemeClr val="bg1"/>
                </a:solidFill>
              </a:rPr>
              <a:t>BENTUK PERWUJUDAN HUKUM INTERNASIONAL</a:t>
            </a:r>
            <a:endParaRPr lang="id-ID" sz="2400" dirty="0">
              <a:solidFill>
                <a:schemeClr val="bg1"/>
              </a:solidFill>
            </a:endParaRPr>
          </a:p>
        </p:txBody>
      </p:sp>
      <p:sp>
        <p:nvSpPr>
          <p:cNvPr id="5" name="Rectangle 4"/>
          <p:cNvSpPr/>
          <p:nvPr/>
        </p:nvSpPr>
        <p:spPr>
          <a:xfrm>
            <a:off x="1388815" y="0"/>
            <a:ext cx="9649072" cy="1888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latin typeface="Times New Roman" pitchFamily="18" charset="0"/>
                <a:cs typeface="Times New Roman" pitchFamily="18" charset="0"/>
              </a:rPr>
              <a:t>HUKUM INTERNASIONAL UMUM</a:t>
            </a:r>
            <a:r>
              <a:rPr lang="id-ID" dirty="0" smtClean="0">
                <a:latin typeface="Times New Roman" pitchFamily="18" charset="0"/>
                <a:cs typeface="Times New Roman" pitchFamily="18" charset="0"/>
              </a:rPr>
              <a:t>: kseseluruhan kaedah-2 dan asas-2 yang mengatur hubungan atau persoalan yang melintasi batas negara antara negara dengan negara, negara dengan subyek hukum lain bukan negara atau subyek hukum bukan negara satu sama lain”</a:t>
            </a:r>
          </a:p>
          <a:p>
            <a:pPr algn="ctr"/>
            <a:r>
              <a:rPr lang="id-ID" dirty="0" smtClean="0">
                <a:latin typeface="Times New Roman" pitchFamily="18" charset="0"/>
                <a:cs typeface="Times New Roman" pitchFamily="18" charset="0"/>
              </a:rPr>
              <a:t>ex : PBB</a:t>
            </a:r>
            <a:endParaRPr lang="id-ID" dirty="0">
              <a:latin typeface="Times New Roman" pitchFamily="18" charset="0"/>
              <a:cs typeface="Times New Roman" pitchFamily="18" charset="0"/>
            </a:endParaRPr>
          </a:p>
        </p:txBody>
      </p:sp>
      <p:sp>
        <p:nvSpPr>
          <p:cNvPr id="6" name="Rectangle 5"/>
          <p:cNvSpPr/>
          <p:nvPr/>
        </p:nvSpPr>
        <p:spPr>
          <a:xfrm>
            <a:off x="1388815" y="2248173"/>
            <a:ext cx="957706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latin typeface="Times New Roman" pitchFamily="18" charset="0"/>
                <a:cs typeface="Times New Roman" pitchFamily="18" charset="0"/>
              </a:rPr>
              <a:t>HUKUM INTERNASIONAL REGIONAL: hukum yang hanya berlaku dalam ruang lingkup yang lebih terbatas</a:t>
            </a:r>
            <a:r>
              <a:rPr lang="id-ID" dirty="0" smtClean="0">
                <a:latin typeface="Times New Roman" pitchFamily="18" charset="0"/>
                <a:cs typeface="Times New Roman" pitchFamily="18" charset="0"/>
              </a:rPr>
              <a:t>, yakni hanya berlaku di dalam suatu region atau kawasan tertentu.)</a:t>
            </a:r>
          </a:p>
          <a:p>
            <a:pPr algn="ctr"/>
            <a:r>
              <a:rPr lang="id-ID" dirty="0" smtClean="0">
                <a:latin typeface="Times New Roman" pitchFamily="18" charset="0"/>
                <a:cs typeface="Times New Roman" pitchFamily="18" charset="0"/>
              </a:rPr>
              <a:t>ex : ASEAN</a:t>
            </a:r>
            <a:endParaRPr lang="id-ID" dirty="0">
              <a:latin typeface="Times New Roman" pitchFamily="18" charset="0"/>
              <a:cs typeface="Times New Roman" pitchFamily="18" charset="0"/>
            </a:endParaRPr>
          </a:p>
        </p:txBody>
      </p:sp>
      <p:sp>
        <p:nvSpPr>
          <p:cNvPr id="7" name="Rectangle 6"/>
          <p:cNvSpPr/>
          <p:nvPr/>
        </p:nvSpPr>
        <p:spPr>
          <a:xfrm>
            <a:off x="1388815" y="4912469"/>
            <a:ext cx="964907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latin typeface="Times New Roman" pitchFamily="18" charset="0"/>
                <a:cs typeface="Times New Roman" pitchFamily="18" charset="0"/>
              </a:rPr>
              <a:t>HUKUM INTERNASIONAL KHUSUS:hukum internasional</a:t>
            </a:r>
            <a:r>
              <a:rPr lang="id-ID" dirty="0" smtClean="0">
                <a:latin typeface="Times New Roman" pitchFamily="18" charset="0"/>
                <a:cs typeface="Times New Roman" pitchFamily="18" charset="0"/>
              </a:rPr>
              <a:t> dalam bentuk kaidah yang </a:t>
            </a:r>
            <a:r>
              <a:rPr lang="id-ID" b="1" dirty="0" smtClean="0">
                <a:latin typeface="Times New Roman" pitchFamily="18" charset="0"/>
                <a:cs typeface="Times New Roman" pitchFamily="18" charset="0"/>
              </a:rPr>
              <a:t>khusus</a:t>
            </a:r>
            <a:r>
              <a:rPr lang="id-ID" dirty="0" smtClean="0">
                <a:latin typeface="Times New Roman" pitchFamily="18" charset="0"/>
                <a:cs typeface="Times New Roman" pitchFamily="18" charset="0"/>
              </a:rPr>
              <a:t> berlaku bagi negara-negara tertentu seperti Konvensi Eropa mengenai Hak Asasi Manusia (HAM) sebagai cerminan keadaan, kebutuhan, taraf perkembangan dan tingkat intergritas yang berbeda-beda dari bagian masyarakat yang berlainan.</a:t>
            </a:r>
            <a:endParaRPr lang="id-ID"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983" y="591989"/>
            <a:ext cx="5738750" cy="369332"/>
          </a:xfrm>
          <a:prstGeom prst="rect">
            <a:avLst/>
          </a:prstGeom>
        </p:spPr>
        <p:txBody>
          <a:bodyPr wrap="none">
            <a:spAutoFit/>
          </a:bodyPr>
          <a:lstStyle/>
          <a:p>
            <a:r>
              <a:rPr lang="sv-SE" b="1" dirty="0" smtClean="0"/>
              <a:t>Teori-teori Dasar Kekuatan Mengikat Hukum Internasional</a:t>
            </a:r>
            <a:endParaRPr lang="id-ID" dirty="0"/>
          </a:p>
        </p:txBody>
      </p:sp>
      <p:sp>
        <p:nvSpPr>
          <p:cNvPr id="3" name="Rectangle 2"/>
          <p:cNvSpPr/>
          <p:nvPr/>
        </p:nvSpPr>
        <p:spPr>
          <a:xfrm>
            <a:off x="668735" y="1456085"/>
            <a:ext cx="8568952" cy="1754326"/>
          </a:xfrm>
          <a:prstGeom prst="rect">
            <a:avLst/>
          </a:prstGeom>
        </p:spPr>
        <p:txBody>
          <a:bodyPr wrap="square">
            <a:spAutoFit/>
          </a:bodyPr>
          <a:lstStyle/>
          <a:p>
            <a:r>
              <a:rPr lang="id-ID" dirty="0" smtClean="0"/>
              <a:t>1. Menurut </a:t>
            </a:r>
            <a:r>
              <a:rPr lang="id-ID" dirty="0" smtClean="0"/>
              <a:t>Mazhab Hukum Alam, hukum internasional mengikat karena </a:t>
            </a:r>
            <a:r>
              <a:rPr lang="id-ID" dirty="0" smtClean="0"/>
              <a:t>ia adalah </a:t>
            </a:r>
            <a:r>
              <a:rPr lang="id-ID" dirty="0" smtClean="0"/>
              <a:t>bagian dari “hukum alam” yang diterapkan dalam kehidupan </a:t>
            </a:r>
            <a:r>
              <a:rPr lang="id-ID" dirty="0" smtClean="0"/>
              <a:t>bangsa-</a:t>
            </a:r>
            <a:r>
              <a:rPr lang="sv-SE" dirty="0" smtClean="0"/>
              <a:t>bangsa. Negara-negara tunduk atau terikat kepada hukum internasional dalam</a:t>
            </a:r>
          </a:p>
          <a:p>
            <a:r>
              <a:rPr lang="id-ID" dirty="0" smtClean="0"/>
              <a:t>hubungan antar mereka karena hukum internasional itu merupakan bagian dari</a:t>
            </a:r>
          </a:p>
          <a:p>
            <a:r>
              <a:rPr lang="id-ID" dirty="0" smtClean="0"/>
              <a:t>hukum yang lebih tinggi, yaitu “hukum alam”. Tokoh-tokoh dari mazhab ini, </a:t>
            </a:r>
            <a:r>
              <a:rPr lang="id-ID" dirty="0" smtClean="0"/>
              <a:t>antara lain</a:t>
            </a:r>
            <a:r>
              <a:rPr lang="id-ID" dirty="0" smtClean="0"/>
              <a:t>, Hugo Grotius (Hugo de Groot), Emmeric Vattel, dll.</a:t>
            </a:r>
            <a:endParaRPr lang="id-ID" dirty="0"/>
          </a:p>
        </p:txBody>
      </p:sp>
      <p:sp>
        <p:nvSpPr>
          <p:cNvPr id="4" name="Rectangle 3"/>
          <p:cNvSpPr/>
          <p:nvPr/>
        </p:nvSpPr>
        <p:spPr>
          <a:xfrm>
            <a:off x="2828975" y="3328293"/>
            <a:ext cx="8712968" cy="1477328"/>
          </a:xfrm>
          <a:prstGeom prst="rect">
            <a:avLst/>
          </a:prstGeom>
        </p:spPr>
        <p:txBody>
          <a:bodyPr wrap="square">
            <a:spAutoFit/>
          </a:bodyPr>
          <a:lstStyle/>
          <a:p>
            <a:r>
              <a:rPr lang="id-ID" dirty="0" smtClean="0"/>
              <a:t>2. Ada </a:t>
            </a:r>
            <a:r>
              <a:rPr lang="id-ID" dirty="0" smtClean="0"/>
              <a:t>beberapa mazhab yang termasuk ke dalam kelompok Mazhab Hukum</a:t>
            </a:r>
          </a:p>
          <a:p>
            <a:r>
              <a:rPr lang="id-ID" dirty="0" smtClean="0"/>
              <a:t>Positif, yaitu:</a:t>
            </a:r>
          </a:p>
          <a:p>
            <a:r>
              <a:rPr lang="id-ID" dirty="0" smtClean="0"/>
              <a:t>a. Mazhab atau Teori Kehendak Negara atau Teori Kedaulatan Negara;</a:t>
            </a:r>
          </a:p>
          <a:p>
            <a:r>
              <a:rPr lang="id-ID" dirty="0" smtClean="0"/>
              <a:t>b. Mazhab atau Teori Kehendak Bersama Negara-negara;</a:t>
            </a:r>
          </a:p>
          <a:p>
            <a:r>
              <a:rPr lang="en-US" dirty="0" smtClean="0"/>
              <a:t>c. </a:t>
            </a:r>
            <a:r>
              <a:rPr lang="en-US" dirty="0" err="1" smtClean="0"/>
              <a:t>Mazhab</a:t>
            </a:r>
            <a:r>
              <a:rPr lang="en-US" dirty="0" smtClean="0"/>
              <a:t> </a:t>
            </a:r>
            <a:r>
              <a:rPr lang="en-US" dirty="0" err="1" smtClean="0"/>
              <a:t>Wina</a:t>
            </a:r>
            <a:r>
              <a:rPr lang="en-US" dirty="0" smtClean="0"/>
              <a:t> (</a:t>
            </a:r>
            <a:r>
              <a:rPr lang="en-US" i="1" dirty="0" smtClean="0"/>
              <a:t>Vienna School of Thought).</a:t>
            </a:r>
            <a:endParaRPr lang="id-ID" dirty="0"/>
          </a:p>
        </p:txBody>
      </p:sp>
      <p:sp>
        <p:nvSpPr>
          <p:cNvPr id="5" name="Rectangle 4"/>
          <p:cNvSpPr/>
          <p:nvPr/>
        </p:nvSpPr>
        <p:spPr>
          <a:xfrm>
            <a:off x="1316807" y="5056486"/>
            <a:ext cx="12025336" cy="2031325"/>
          </a:xfrm>
          <a:prstGeom prst="rect">
            <a:avLst/>
          </a:prstGeom>
        </p:spPr>
        <p:txBody>
          <a:bodyPr wrap="square">
            <a:spAutoFit/>
          </a:bodyPr>
          <a:lstStyle/>
          <a:p>
            <a:r>
              <a:rPr lang="id-ID" b="1" i="1" dirty="0" smtClean="0"/>
              <a:t>a. Mazhab/Teori Kehendak Negara.</a:t>
            </a:r>
          </a:p>
          <a:p>
            <a:r>
              <a:rPr lang="it-IT" dirty="0" smtClean="0"/>
              <a:t>Mazhab ini bertolak dari teori kedaulatan negara. Secara umum inti dari</a:t>
            </a:r>
          </a:p>
          <a:p>
            <a:r>
              <a:rPr lang="sv-SE" dirty="0" smtClean="0"/>
              <a:t>mazhab ini adalah sebagai berikut: oleh karena negara adalah pemegang</a:t>
            </a:r>
          </a:p>
          <a:p>
            <a:r>
              <a:rPr lang="id-ID" dirty="0" smtClean="0"/>
              <a:t>kedaulatan, maka negara adalah juga sumber dari segala hukum. Hukum</a:t>
            </a:r>
          </a:p>
          <a:p>
            <a:r>
              <a:rPr lang="id-ID" dirty="0" smtClean="0"/>
              <a:t>internasional itu mengikat negara-negara karena negara-negara itu atas kehendak</a:t>
            </a:r>
          </a:p>
          <a:p>
            <a:r>
              <a:rPr lang="id-ID" dirty="0" smtClean="0"/>
              <a:t>atau kemauannya sendirilah tunduk atau mengikatkan diri kepada hukum</a:t>
            </a:r>
          </a:p>
          <a:p>
            <a:r>
              <a:rPr lang="id-ID" dirty="0" smtClean="0"/>
              <a:t>internasional.</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703" y="447973"/>
            <a:ext cx="12118007" cy="1754326"/>
          </a:xfrm>
          <a:prstGeom prst="rect">
            <a:avLst/>
          </a:prstGeom>
        </p:spPr>
        <p:txBody>
          <a:bodyPr wrap="square">
            <a:spAutoFit/>
          </a:bodyPr>
          <a:lstStyle/>
          <a:p>
            <a:r>
              <a:rPr lang="id-ID" b="1" i="1" dirty="0" smtClean="0"/>
              <a:t>b. Mazhab atau Teori Kehendak Bersama Negara-negara.</a:t>
            </a:r>
          </a:p>
          <a:p>
            <a:r>
              <a:rPr lang="id-ID" dirty="0" smtClean="0"/>
              <a:t>Mazhab ini berusaha untuk menutup kelemahan Mazhab/Teori </a:t>
            </a:r>
            <a:r>
              <a:rPr lang="id-ID" dirty="0" smtClean="0"/>
              <a:t>KehendakNegara </a:t>
            </a:r>
            <a:r>
              <a:rPr lang="id-ID" dirty="0" smtClean="0"/>
              <a:t>sebagaimana telah dikemukan di atas. Menurut mazhab ini, </a:t>
            </a:r>
            <a:r>
              <a:rPr lang="id-ID" dirty="0" smtClean="0"/>
              <a:t>hukum internasional </a:t>
            </a:r>
            <a:r>
              <a:rPr lang="id-ID" dirty="0" smtClean="0"/>
              <a:t>itu mengikat bukan karena kehendak negara-negara secara sendirisendiri</a:t>
            </a:r>
          </a:p>
          <a:p>
            <a:r>
              <a:rPr lang="nn-NO" dirty="0" smtClean="0"/>
              <a:t>melainkan karena kehendak bersama negara-negara itu di mana </a:t>
            </a:r>
            <a:r>
              <a:rPr lang="nn-NO" dirty="0" smtClean="0"/>
              <a:t>kehendak</a:t>
            </a:r>
            <a:r>
              <a:rPr lang="id-ID" dirty="0" smtClean="0"/>
              <a:t> </a:t>
            </a:r>
            <a:r>
              <a:rPr lang="nn-NO" dirty="0" smtClean="0"/>
              <a:t>bersama </a:t>
            </a:r>
            <a:r>
              <a:rPr lang="nn-NO" dirty="0" smtClean="0"/>
              <a:t>ini lebih tinggi derajatnya dibandingkan dengan kehendak negara </a:t>
            </a:r>
            <a:r>
              <a:rPr lang="nn-NO" dirty="0" smtClean="0"/>
              <a:t>secara</a:t>
            </a:r>
            <a:r>
              <a:rPr lang="id-ID" dirty="0" smtClean="0"/>
              <a:t> sendiri-sendiri</a:t>
            </a:r>
            <a:r>
              <a:rPr lang="id-ID" dirty="0" smtClean="0"/>
              <a:t>. Dikatakan pula oleh mazhab ini bahwa, berbeda halnya dengan</a:t>
            </a:r>
          </a:p>
          <a:p>
            <a:r>
              <a:rPr lang="it-IT" dirty="0" smtClean="0"/>
              <a:t>kehendak negara secara sendiri-sendiri, kehendak bersama ini tidak </a:t>
            </a:r>
            <a:r>
              <a:rPr lang="it-IT" dirty="0" smtClean="0"/>
              <a:t>perlu</a:t>
            </a:r>
            <a:r>
              <a:rPr lang="id-ID" dirty="0" smtClean="0"/>
              <a:t> dinyatakan </a:t>
            </a:r>
            <a:r>
              <a:rPr lang="id-ID" dirty="0" smtClean="0"/>
              <a:t>secara tegas atau spesifik.</a:t>
            </a:r>
            <a:endParaRPr lang="id-ID" dirty="0"/>
          </a:p>
        </p:txBody>
      </p:sp>
      <p:sp>
        <p:nvSpPr>
          <p:cNvPr id="3" name="Rectangle 2"/>
          <p:cNvSpPr/>
          <p:nvPr/>
        </p:nvSpPr>
        <p:spPr>
          <a:xfrm>
            <a:off x="812751" y="2600663"/>
            <a:ext cx="10873207" cy="2308324"/>
          </a:xfrm>
          <a:prstGeom prst="rect">
            <a:avLst/>
          </a:prstGeom>
        </p:spPr>
        <p:txBody>
          <a:bodyPr wrap="square">
            <a:spAutoFit/>
          </a:bodyPr>
          <a:lstStyle/>
          <a:p>
            <a:r>
              <a:rPr lang="id-ID" b="1" i="1" dirty="0" smtClean="0"/>
              <a:t>c. Mazhab Wina</a:t>
            </a:r>
          </a:p>
          <a:p>
            <a:r>
              <a:rPr lang="id-ID" dirty="0" smtClean="0"/>
              <a:t>Menurut </a:t>
            </a:r>
            <a:r>
              <a:rPr lang="id-ID" dirty="0" smtClean="0"/>
              <a:t>Kelsen, ada dan mengikatnya kaidah hukum internasional</a:t>
            </a:r>
          </a:p>
          <a:p>
            <a:r>
              <a:rPr lang="id-ID" dirty="0" smtClean="0"/>
              <a:t>didasarkan oleh ada dan mengikatnya kaidah hukum lain yang lebih tinggi. </a:t>
            </a:r>
            <a:r>
              <a:rPr lang="id-ID" dirty="0" smtClean="0"/>
              <a:t>Ada dan </a:t>
            </a:r>
            <a:r>
              <a:rPr lang="id-ID" dirty="0" smtClean="0"/>
              <a:t>mengikatnya kaidah hukum yang lebih tinggi itu didasarkan oleh ada </a:t>
            </a:r>
            <a:r>
              <a:rPr lang="id-ID" dirty="0" smtClean="0"/>
              <a:t>dan mengikatnya </a:t>
            </a:r>
            <a:r>
              <a:rPr lang="id-ID" dirty="0" smtClean="0"/>
              <a:t>kaidah hukum yang lebih tinggi lagi. Demikian seterusnya </a:t>
            </a:r>
            <a:r>
              <a:rPr lang="id-ID" dirty="0" smtClean="0"/>
              <a:t>hingga sampai </a:t>
            </a:r>
            <a:r>
              <a:rPr lang="id-ID" dirty="0" smtClean="0"/>
              <a:t>pada suatu puncak piramida kaidah-kaidah hukum yang </a:t>
            </a:r>
            <a:r>
              <a:rPr lang="id-ID" dirty="0" smtClean="0"/>
              <a:t>dinamakan kaidah </a:t>
            </a:r>
            <a:r>
              <a:rPr lang="id-ID" dirty="0" smtClean="0"/>
              <a:t>dasar (</a:t>
            </a:r>
            <a:r>
              <a:rPr lang="id-ID" i="1" dirty="0" smtClean="0"/>
              <a:t>grundnorm) yang tidak lagi dapat dijelaskan secara </a:t>
            </a:r>
            <a:r>
              <a:rPr lang="id-ID" i="1" dirty="0" smtClean="0"/>
              <a:t>hukum </a:t>
            </a:r>
            <a:r>
              <a:rPr lang="id-ID" dirty="0" smtClean="0"/>
              <a:t>melainkan </a:t>
            </a:r>
            <a:r>
              <a:rPr lang="id-ID" dirty="0" smtClean="0"/>
              <a:t>harus diterima adanya sebagai hipotesa asal (</a:t>
            </a:r>
            <a:r>
              <a:rPr lang="id-ID" i="1" dirty="0" smtClean="0"/>
              <a:t>ursprungshypothese</a:t>
            </a:r>
            <a:r>
              <a:rPr lang="id-ID" i="1" dirty="0" smtClean="0"/>
              <a:t>). </a:t>
            </a:r>
            <a:r>
              <a:rPr lang="id-ID" dirty="0" smtClean="0"/>
              <a:t>Menurut </a:t>
            </a:r>
            <a:r>
              <a:rPr lang="id-ID" dirty="0" smtClean="0"/>
              <a:t>Kelsen, kaidah dasar dari hukum internasional itu adalah prinsip </a:t>
            </a:r>
            <a:r>
              <a:rPr lang="id-ID" dirty="0" smtClean="0"/>
              <a:t>atau asas </a:t>
            </a:r>
            <a:r>
              <a:rPr lang="id-ID" i="1" dirty="0" smtClean="0"/>
              <a:t>pacta sunt servanda.</a:t>
            </a:r>
            <a:endParaRPr lang="id-ID"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296"/>
</p:tagLst>
</file>

<file path=ppt/theme/theme1.xml><?xml version="1.0" encoding="utf-8"?>
<a:theme xmlns:a="http://schemas.openxmlformats.org/drawingml/2006/main" name="自定义设计方案">
  <a:themeElements>
    <a:clrScheme name="自定义 206">
      <a:dk1>
        <a:sysClr val="windowText" lastClr="000000"/>
      </a:dk1>
      <a:lt1>
        <a:sysClr val="window" lastClr="FFFFFF"/>
      </a:lt1>
      <a:dk2>
        <a:srgbClr val="B4A09B"/>
      </a:dk2>
      <a:lt2>
        <a:srgbClr val="E7E6E6"/>
      </a:lt2>
      <a:accent1>
        <a:srgbClr val="131E2C"/>
      </a:accent1>
      <a:accent2>
        <a:srgbClr val="B4A09B"/>
      </a:accent2>
      <a:accent3>
        <a:srgbClr val="131E2C"/>
      </a:accent3>
      <a:accent4>
        <a:srgbClr val="B4A09B"/>
      </a:accent4>
      <a:accent5>
        <a:srgbClr val="131E2C"/>
      </a:accent5>
      <a:accent6>
        <a:srgbClr val="B4A09B"/>
      </a:accent6>
      <a:hlink>
        <a:srgbClr val="131E2C"/>
      </a:hlink>
      <a:folHlink>
        <a:srgbClr val="B4A09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1256</Words>
  <Application>Microsoft Office PowerPoint</Application>
  <PresentationFormat>Custom</PresentationFormat>
  <Paragraphs>108</Paragraphs>
  <Slides>14</Slides>
  <Notes>3</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自定义设计方案</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bt296</dc:title>
  <dc:creator/>
  <cp:lastModifiedBy/>
  <cp:revision>1</cp:revision>
  <dcterms:created xsi:type="dcterms:W3CDTF">2016-12-17T10:02:33Z</dcterms:created>
  <dcterms:modified xsi:type="dcterms:W3CDTF">2021-08-29T06:54:30Z</dcterms:modified>
</cp:coreProperties>
</file>