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31"/>
  </p:notesMasterIdLst>
  <p:sldIdLst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16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FC584E-B7EB-4C15-B732-C3E05BF5B1E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687D58-04C0-4668-BE8D-BB05E4EFA17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687D58-04C0-4668-BE8D-BB05E4EFA17E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448" y="195486"/>
            <a:ext cx="1301512" cy="321849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800600" y="1428750"/>
            <a:ext cx="319029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Pancasila Menjadi</a:t>
            </a:r>
            <a:endParaRPr kumimoji="0" lang="id-ID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Ideologi Negara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03447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400" dirty="0" smtClean="0"/>
              <a:t>B. Menanya Alasan Diperlukannya Kajian</a:t>
            </a:r>
            <a:br>
              <a:rPr lang="fi-FI" sz="2400" dirty="0" smtClean="0"/>
            </a:br>
            <a:r>
              <a:rPr lang="en-US" sz="2400" dirty="0" err="1" smtClean="0"/>
              <a:t>Pancasila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Ideologi</a:t>
            </a:r>
            <a:r>
              <a:rPr lang="en-US" sz="2400" dirty="0" smtClean="0"/>
              <a:t> Negara</a:t>
            </a:r>
            <a:endParaRPr lang="en-US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05880" y="1123951"/>
            <a:ext cx="8496944" cy="3680048"/>
          </a:xfrm>
        </p:spPr>
        <p:txBody>
          <a:bodyPr/>
          <a:lstStyle/>
          <a:p>
            <a:r>
              <a:rPr lang="en-US" b="1" dirty="0" smtClean="0"/>
              <a:t>1. </a:t>
            </a:r>
            <a:r>
              <a:rPr lang="en-US" b="1" dirty="0" err="1" smtClean="0"/>
              <a:t>Warga</a:t>
            </a:r>
            <a:r>
              <a:rPr lang="en-US" b="1" dirty="0" smtClean="0"/>
              <a:t> Negara </a:t>
            </a:r>
            <a:r>
              <a:rPr lang="en-US" b="1" dirty="0" err="1" smtClean="0"/>
              <a:t>Memahami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Melaksanakan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endParaRPr lang="en-US" b="1" dirty="0" smtClean="0"/>
          </a:p>
          <a:p>
            <a:r>
              <a:rPr lang="en-US" b="1" dirty="0" err="1" smtClean="0"/>
              <a:t>Ideologi</a:t>
            </a:r>
            <a:r>
              <a:rPr lang="en-US" b="1" dirty="0" smtClean="0"/>
              <a:t> Negara.</a:t>
            </a:r>
          </a:p>
          <a:p>
            <a:endParaRPr lang="en-US" b="1" dirty="0" smtClean="0"/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perlu</a:t>
            </a:r>
            <a:endParaRPr lang="en-US" dirty="0" smtClean="0"/>
          </a:p>
          <a:p>
            <a:r>
              <a:rPr lang="en-US" dirty="0" err="1" smtClean="0"/>
              <a:t>diidentifikasikan</a:t>
            </a:r>
            <a:r>
              <a:rPr lang="en-US" dirty="0" smtClean="0"/>
              <a:t> </a:t>
            </a:r>
            <a:r>
              <a:rPr lang="en-US" dirty="0" err="1" smtClean="0"/>
              <a:t>unsur-unsur</a:t>
            </a:r>
            <a:r>
              <a:rPr lang="en-US" dirty="0" smtClean="0"/>
              <a:t> yang </a:t>
            </a:r>
            <a:r>
              <a:rPr lang="en-US" dirty="0" err="1" smtClean="0"/>
              <a:t>memengaruhi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endParaRPr lang="en-US" dirty="0" smtClean="0"/>
          </a:p>
          <a:p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a.Unsur</a:t>
            </a:r>
            <a:r>
              <a:rPr lang="en-US" dirty="0" smtClean="0"/>
              <a:t> </a:t>
            </a:r>
            <a:r>
              <a:rPr lang="en-US" dirty="0" err="1" smtClean="0"/>
              <a:t>ateisme</a:t>
            </a:r>
            <a:r>
              <a:rPr lang="en-US" dirty="0" smtClean="0"/>
              <a:t> yang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Marxisme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komunisme</a:t>
            </a:r>
            <a:r>
              <a:rPr lang="en-US" dirty="0" smtClean="0"/>
              <a:t> </a:t>
            </a:r>
            <a:r>
              <a:rPr lang="sv-SE" dirty="0" smtClean="0"/>
              <a:t>bertentangan </a:t>
            </a:r>
            <a:r>
              <a:rPr lang="sv-SE" dirty="0" smtClean="0"/>
              <a:t>dengan </a:t>
            </a:r>
            <a:endParaRPr lang="sv-SE" dirty="0" smtClean="0"/>
          </a:p>
          <a:p>
            <a:r>
              <a:rPr lang="sv-SE" dirty="0" smtClean="0"/>
              <a:t>sila </a:t>
            </a:r>
            <a:r>
              <a:rPr lang="sv-SE" dirty="0" smtClean="0"/>
              <a:t>Ketuhanan Yang Maha Esa.</a:t>
            </a:r>
          </a:p>
          <a:p>
            <a:r>
              <a:rPr lang="en-US" dirty="0" smtClean="0"/>
              <a:t>b. </a:t>
            </a:r>
            <a:r>
              <a:rPr lang="en-US" dirty="0" err="1" smtClean="0"/>
              <a:t>Unsur</a:t>
            </a:r>
            <a:r>
              <a:rPr lang="en-US" dirty="0" smtClean="0"/>
              <a:t> </a:t>
            </a:r>
            <a:r>
              <a:rPr lang="en-US" dirty="0" err="1" smtClean="0"/>
              <a:t>individualisme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liberalisme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gotong</a:t>
            </a:r>
            <a:r>
              <a:rPr lang="en-US" dirty="0" smtClean="0"/>
              <a:t> </a:t>
            </a:r>
            <a:r>
              <a:rPr lang="en-US" dirty="0" err="1" smtClean="0"/>
              <a:t>royong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sila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 Indonesia.</a:t>
            </a:r>
          </a:p>
          <a:p>
            <a:r>
              <a:rPr lang="en-US" dirty="0" err="1" smtClean="0"/>
              <a:t>c.Kapitalisme</a:t>
            </a:r>
            <a:r>
              <a:rPr lang="en-US" dirty="0" smtClean="0"/>
              <a:t> yang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kebebasan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menguasai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perekonomian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kerakyatan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 smtClean="0"/>
              <a:t>2. </a:t>
            </a:r>
            <a:r>
              <a:rPr lang="en-US" sz="1800" dirty="0" err="1" smtClean="0"/>
              <a:t>Penyelenggara</a:t>
            </a:r>
            <a:r>
              <a:rPr lang="en-US" sz="1800" dirty="0" smtClean="0"/>
              <a:t> Negara </a:t>
            </a:r>
            <a:r>
              <a:rPr lang="en-US" sz="1800" dirty="0" err="1" smtClean="0"/>
              <a:t>Memahami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Melaksanakan</a:t>
            </a:r>
            <a:r>
              <a:rPr lang="en-US" sz="1800" dirty="0" smtClean="0"/>
              <a:t> </a:t>
            </a:r>
            <a:r>
              <a:rPr lang="en-US" sz="1800" dirty="0" err="1" smtClean="0"/>
              <a:t>Pancasila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err="1" smtClean="0"/>
              <a:t>sebagai</a:t>
            </a:r>
            <a:r>
              <a:rPr lang="en-US" sz="1800" dirty="0" smtClean="0"/>
              <a:t> </a:t>
            </a:r>
            <a:r>
              <a:rPr lang="en-US" sz="1800" dirty="0" err="1" smtClean="0"/>
              <a:t>Ideologi</a:t>
            </a:r>
            <a:r>
              <a:rPr lang="en-US" sz="1800" dirty="0" smtClean="0"/>
              <a:t> Negara</a:t>
            </a: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676400" y="1047750"/>
            <a:ext cx="7226424" cy="3886199"/>
          </a:xfrm>
        </p:spPr>
        <p:txBody>
          <a:bodyPr/>
          <a:lstStyle/>
          <a:p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diketahui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, </a:t>
            </a:r>
            <a:r>
              <a:rPr lang="en-US" dirty="0" err="1" smtClean="0"/>
              <a:t>penyelenggara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 smtClean="0"/>
          </a:p>
          <a:p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kunci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yang </a:t>
            </a:r>
            <a:r>
              <a:rPr lang="en-US" dirty="0" err="1" smtClean="0"/>
              <a:t>bersih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berwibawa</a:t>
            </a:r>
            <a:endParaRPr lang="en-US" dirty="0" smtClean="0"/>
          </a:p>
          <a:p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aparatur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konsisten</a:t>
            </a:r>
            <a:r>
              <a:rPr lang="en-US" dirty="0" smtClean="0"/>
              <a:t>. </a:t>
            </a:r>
            <a:r>
              <a:rPr lang="en-US" dirty="0" err="1" smtClean="0"/>
              <a:t>Magnis</a:t>
            </a:r>
            <a:r>
              <a:rPr lang="en-US" dirty="0" smtClean="0"/>
              <a:t> </a:t>
            </a:r>
            <a:r>
              <a:rPr lang="en-US" dirty="0" err="1" smtClean="0"/>
              <a:t>Suseno</a:t>
            </a:r>
            <a:r>
              <a:rPr lang="en-US" dirty="0" smtClean="0"/>
              <a:t> </a:t>
            </a:r>
            <a:r>
              <a:rPr lang="en-US" dirty="0" err="1" smtClean="0"/>
              <a:t>menegaskan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endParaRPr lang="en-US" dirty="0" smtClean="0"/>
          </a:p>
          <a:p>
            <a:r>
              <a:rPr lang="en-US" dirty="0" err="1" smtClean="0"/>
              <a:t>pelaksanakan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penyelenggara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endParaRPr lang="en-US" dirty="0" smtClean="0"/>
          </a:p>
          <a:p>
            <a:r>
              <a:rPr lang="en-US" dirty="0" err="1" smtClean="0"/>
              <a:t>orientasi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konstitusional</a:t>
            </a:r>
            <a:r>
              <a:rPr lang="en-US" dirty="0" smtClean="0"/>
              <a:t>. </a:t>
            </a:r>
            <a:r>
              <a:rPr lang="en-US" dirty="0" err="1" smtClean="0"/>
              <a:t>Artinya</a:t>
            </a:r>
            <a:r>
              <a:rPr lang="en-US" dirty="0" smtClean="0"/>
              <a:t>,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dijabarkan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endParaRPr lang="en-US" dirty="0" smtClean="0"/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unsur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endParaRPr lang="en-US" dirty="0" smtClean="0"/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kedudukan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orientasi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konstitusional</a:t>
            </a:r>
            <a:r>
              <a:rPr lang="en-US" dirty="0" smtClean="0"/>
              <a:t>.</a:t>
            </a:r>
          </a:p>
          <a:p>
            <a:r>
              <a:rPr lang="en-US" dirty="0" smtClean="0"/>
              <a:t>a. </a:t>
            </a:r>
            <a:r>
              <a:rPr lang="en-US" dirty="0" err="1" smtClean="0"/>
              <a:t>Kesediaan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menghargai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kekhasan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kesepakatan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bersama-sama</a:t>
            </a:r>
            <a:r>
              <a:rPr lang="en-US" dirty="0" smtClean="0"/>
              <a:t> </a:t>
            </a:r>
            <a:r>
              <a:rPr lang="en-US" dirty="0" err="1" smtClean="0"/>
              <a:t>membangun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 smtClean="0"/>
          </a:p>
          <a:p>
            <a:r>
              <a:rPr lang="en-US" dirty="0" smtClean="0"/>
              <a:t>Indonesia,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diskriminasi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menutup</a:t>
            </a:r>
            <a:r>
              <a:rPr lang="en-US" dirty="0" smtClean="0"/>
              <a:t> </a:t>
            </a:r>
            <a:r>
              <a:rPr lang="en-US" dirty="0" err="1" smtClean="0"/>
              <a:t>pintu</a:t>
            </a:r>
            <a:endParaRPr lang="en-US" dirty="0" smtClean="0"/>
          </a:p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eksklusif</a:t>
            </a:r>
            <a:r>
              <a:rPr lang="en-US" dirty="0" smtClean="0"/>
              <a:t> yang </a:t>
            </a:r>
            <a:r>
              <a:rPr lang="en-US" dirty="0" err="1" smtClean="0"/>
              <a:t>mau</a:t>
            </a:r>
            <a:r>
              <a:rPr lang="en-US" dirty="0" smtClean="0"/>
              <a:t> </a:t>
            </a:r>
            <a:r>
              <a:rPr lang="en-US" dirty="0" err="1" smtClean="0"/>
              <a:t>menyeragamkan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 smtClean="0"/>
          </a:p>
          <a:p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gagasannya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600200" y="361950"/>
            <a:ext cx="7302624" cy="4781550"/>
          </a:xfrm>
        </p:spPr>
        <p:txBody>
          <a:bodyPr/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Aktualisasi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lima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sila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sila-sila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dilaksanakan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28600" indent="-228600">
              <a:buAutoNum type="arabicParenBoth"/>
            </a:pPr>
            <a:r>
              <a:rPr lang="fi-FI" sz="1200" dirty="0" smtClean="0">
                <a:latin typeface="Times New Roman" pitchFamily="18" charset="0"/>
                <a:cs typeface="Times New Roman" pitchFamily="18" charset="0"/>
              </a:rPr>
              <a:t>Sila </a:t>
            </a:r>
            <a:r>
              <a:rPr lang="fi-FI" sz="1200" dirty="0" smtClean="0">
                <a:latin typeface="Times New Roman" pitchFamily="18" charset="0"/>
                <a:cs typeface="Times New Roman" pitchFamily="18" charset="0"/>
              </a:rPr>
              <a:t>Ketuhanan Yang Maha Esa dirumuskan untuk menjamin </a:t>
            </a:r>
            <a:r>
              <a:rPr lang="fi-FI" sz="1200" dirty="0" smtClean="0">
                <a:latin typeface="Times New Roman" pitchFamily="18" charset="0"/>
                <a:cs typeface="Times New Roman" pitchFamily="18" charset="0"/>
              </a:rPr>
              <a:t>tidak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diskriminasi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agama</a:t>
            </a:r>
          </a:p>
          <a:p>
            <a:pPr marL="228600" indent="-228600"/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n-NO" sz="1200" dirty="0" smtClean="0">
                <a:latin typeface="Times New Roman" pitchFamily="18" charset="0"/>
                <a:cs typeface="Times New Roman" pitchFamily="18" charset="0"/>
              </a:rPr>
              <a:t>menjamin </a:t>
            </a:r>
            <a:r>
              <a:rPr lang="nn-NO" sz="1200" dirty="0" smtClean="0">
                <a:latin typeface="Times New Roman" pitchFamily="18" charset="0"/>
                <a:cs typeface="Times New Roman" pitchFamily="18" charset="0"/>
              </a:rPr>
              <a:t>kebebasan beragama dan pluralisme ekspresi keagamaan.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(2)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Sila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Kemanusiaan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Adil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Beradab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operasional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i-FI" sz="1200" dirty="0" smtClean="0">
                <a:latin typeface="Times New Roman" pitchFamily="18" charset="0"/>
                <a:cs typeface="Times New Roman" pitchFamily="18" charset="0"/>
              </a:rPr>
              <a:t>jaminan </a:t>
            </a:r>
            <a:r>
              <a:rPr lang="fi-FI" sz="1200" dirty="0" smtClean="0">
                <a:latin typeface="Times New Roman" pitchFamily="18" charset="0"/>
                <a:cs typeface="Times New Roman" pitchFamily="18" charset="0"/>
              </a:rPr>
              <a:t>pelaksanaan hak-hak asasi </a:t>
            </a:r>
            <a:r>
              <a:rPr lang="fi-FI" sz="1200" dirty="0" smtClean="0">
                <a:latin typeface="Times New Roman" pitchFamily="18" charset="0"/>
                <a:cs typeface="Times New Roman" pitchFamily="18" charset="0"/>
              </a:rPr>
              <a:t> manusia </a:t>
            </a:r>
            <a:r>
              <a:rPr lang="fi-FI" sz="1200" dirty="0" smtClean="0">
                <a:latin typeface="Times New Roman" pitchFamily="18" charset="0"/>
                <a:cs typeface="Times New Roman" pitchFamily="18" charset="0"/>
              </a:rPr>
              <a:t>karena hal itu </a:t>
            </a:r>
            <a:r>
              <a:rPr lang="fi-FI" sz="1200" dirty="0" smtClean="0">
                <a:latin typeface="Times New Roman" pitchFamily="18" charset="0"/>
                <a:cs typeface="Times New Roman" pitchFamily="18" charset="0"/>
              </a:rPr>
              <a:t>merupakan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tolok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ukur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keberadaban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solidaritas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(3)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Sila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menegaskan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rasa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cinta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Indonesia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menutup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menolak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luar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Indonesia,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membangun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hubungan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timbal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sz="1200" dirty="0" smtClean="0">
                <a:latin typeface="Times New Roman" pitchFamily="18" charset="0"/>
                <a:cs typeface="Times New Roman" pitchFamily="18" charset="0"/>
              </a:rPr>
              <a:t>balik  </a:t>
            </a:r>
          </a:p>
          <a:p>
            <a:r>
              <a:rPr lang="sv-SE" sz="1200" dirty="0" smtClean="0">
                <a:latin typeface="Times New Roman" pitchFamily="18" charset="0"/>
                <a:cs typeface="Times New Roman" pitchFamily="18" charset="0"/>
              </a:rPr>
              <a:t>atas </a:t>
            </a:r>
            <a:r>
              <a:rPr lang="sv-SE" sz="1200" dirty="0" smtClean="0">
                <a:latin typeface="Times New Roman" pitchFamily="18" charset="0"/>
                <a:cs typeface="Times New Roman" pitchFamily="18" charset="0"/>
              </a:rPr>
              <a:t>dasar kesamaan kedudukan dan tekad untuk </a:t>
            </a:r>
            <a:r>
              <a:rPr lang="sv-SE" sz="1200" dirty="0" smtClean="0">
                <a:latin typeface="Times New Roman" pitchFamily="18" charset="0"/>
                <a:cs typeface="Times New Roman" pitchFamily="18" charset="0"/>
              </a:rPr>
              <a:t>menjalin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kerjasama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menjamin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kesejahteraan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martabat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Indonesia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i-FI" sz="1200" dirty="0" smtClean="0">
                <a:latin typeface="Times New Roman" pitchFamily="18" charset="0"/>
                <a:cs typeface="Times New Roman" pitchFamily="18" charset="0"/>
              </a:rPr>
              <a:t>(4) Sila Kerakyatan yang Dipimpin oleh Hikmat Kebijaksanaan </a:t>
            </a:r>
            <a:r>
              <a:rPr lang="fi-FI" sz="1200" dirty="0" smtClean="0">
                <a:latin typeface="Times New Roman" pitchFamily="18" charset="0"/>
                <a:cs typeface="Times New Roman" pitchFamily="18" charset="0"/>
              </a:rPr>
              <a:t>dalam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Permusyawaratan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Perwakilan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berarti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komitmen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demokrasi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wajib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disukseskan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(5)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Sila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Rakyat Indonesia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berarti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pengentasan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kemiskinan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diskriminasi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minoritas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kelompok-kelompok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lemah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dihapus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bumi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Indonesia </a:t>
            </a:r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1200" dirty="0" err="1" smtClean="0">
                <a:latin typeface="Times New Roman" pitchFamily="18" charset="0"/>
                <a:cs typeface="Times New Roman" pitchFamily="18" charset="0"/>
              </a:rPr>
              <a:t>Magnis</a:t>
            </a:r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200" dirty="0" err="1" smtClean="0">
                <a:latin typeface="Times New Roman" pitchFamily="18" charset="0"/>
                <a:cs typeface="Times New Roman" pitchFamily="18" charset="0"/>
              </a:rPr>
              <a:t>Suseno</a:t>
            </a:r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, 2011: 118--121).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1800" dirty="0" smtClean="0"/>
              <a:t>C. Menggali Sumber Historis, Sosiologis, Politis</a:t>
            </a:r>
            <a:br>
              <a:rPr lang="nb-NO" sz="1800" dirty="0" smtClean="0"/>
            </a:br>
            <a:r>
              <a:rPr lang="en-US" sz="1800" dirty="0" err="1" smtClean="0"/>
              <a:t>tentang</a:t>
            </a:r>
            <a:r>
              <a:rPr lang="en-US" sz="1800" dirty="0" smtClean="0"/>
              <a:t> </a:t>
            </a:r>
            <a:r>
              <a:rPr lang="en-US" sz="1800" dirty="0" err="1" smtClean="0"/>
              <a:t>Pancasila</a:t>
            </a:r>
            <a:r>
              <a:rPr lang="en-US" sz="1800" dirty="0" smtClean="0"/>
              <a:t> </a:t>
            </a:r>
            <a:r>
              <a:rPr lang="en-US" sz="1800" dirty="0" err="1" smtClean="0"/>
              <a:t>sebagai</a:t>
            </a:r>
            <a:r>
              <a:rPr lang="en-US" sz="1800" dirty="0" smtClean="0"/>
              <a:t> </a:t>
            </a:r>
            <a:r>
              <a:rPr lang="en-US" sz="1800" dirty="0" err="1" smtClean="0"/>
              <a:t>Ideologi</a:t>
            </a:r>
            <a:r>
              <a:rPr lang="en-US" sz="1800" dirty="0" smtClean="0"/>
              <a:t> Negara</a:t>
            </a: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676400" y="895351"/>
            <a:ext cx="7226424" cy="3764632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en-US" b="1" dirty="0" err="1" smtClean="0"/>
              <a:t>Sumber</a:t>
            </a:r>
            <a:r>
              <a:rPr lang="en-US" b="1" dirty="0" smtClean="0"/>
              <a:t> </a:t>
            </a:r>
            <a:r>
              <a:rPr lang="en-US" b="1" dirty="0" err="1" smtClean="0"/>
              <a:t>historis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Ideologi</a:t>
            </a:r>
            <a:r>
              <a:rPr lang="en-US" b="1" dirty="0" smtClean="0"/>
              <a:t> Negara</a:t>
            </a:r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ditelusuri</a:t>
            </a:r>
            <a:r>
              <a:rPr lang="en-US" dirty="0" smtClean="0"/>
              <a:t> </a:t>
            </a:r>
            <a:r>
              <a:rPr lang="en-US" dirty="0" err="1" smtClean="0"/>
              <a:t>kedudukan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endParaRPr lang="en-US" dirty="0" smtClean="0"/>
          </a:p>
          <a:p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penyelenggara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yang </a:t>
            </a:r>
            <a:r>
              <a:rPr lang="en-US" dirty="0" err="1" smtClean="0"/>
              <a:t>berkuasa</a:t>
            </a:r>
            <a:r>
              <a:rPr lang="en-US" dirty="0" smtClean="0"/>
              <a:t> </a:t>
            </a:r>
            <a:r>
              <a:rPr lang="en-US" dirty="0" err="1" smtClean="0"/>
              <a:t>sepanjang</a:t>
            </a:r>
            <a:r>
              <a:rPr lang="en-US" dirty="0" smtClean="0"/>
              <a:t> </a:t>
            </a:r>
            <a:r>
              <a:rPr lang="en-US" dirty="0" err="1" smtClean="0"/>
              <a:t>sejarah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Indonesia:</a:t>
            </a:r>
          </a:p>
          <a:p>
            <a:r>
              <a:rPr lang="en-US" dirty="0" smtClean="0"/>
              <a:t>a.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endParaRPr lang="en-US" dirty="0" smtClean="0"/>
          </a:p>
          <a:p>
            <a:r>
              <a:rPr lang="en-US" dirty="0" err="1" smtClean="0"/>
              <a:t>Soekarno</a:t>
            </a:r>
            <a:endParaRPr lang="en-US" dirty="0" smtClean="0"/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 </a:t>
            </a:r>
            <a:r>
              <a:rPr lang="en-US" dirty="0" err="1" smtClean="0"/>
              <a:t>Soekarno</a:t>
            </a:r>
            <a:r>
              <a:rPr lang="en-US" dirty="0" smtClean="0"/>
              <a:t>,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ditegaskan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endParaRPr lang="en-US" dirty="0" smtClean="0"/>
          </a:p>
          <a:p>
            <a:r>
              <a:rPr lang="sv-SE" dirty="0" smtClean="0"/>
              <a:t>pemersatu bangsa. Penegasan ini dikumandangkan oleh Soekarno dalam</a:t>
            </a:r>
          </a:p>
          <a:p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pidato</a:t>
            </a:r>
            <a:r>
              <a:rPr lang="en-US" dirty="0" smtClean="0"/>
              <a:t> </a:t>
            </a:r>
            <a:r>
              <a:rPr lang="en-US" dirty="0" err="1" smtClean="0"/>
              <a:t>politiknya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kurun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1945--1960.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seiring</a:t>
            </a:r>
            <a:endParaRPr lang="en-US" dirty="0" smtClean="0"/>
          </a:p>
          <a:p>
            <a:r>
              <a:rPr lang="pl-PL" dirty="0" smtClean="0"/>
              <a:t>dengan perjalanan waktu, pada kurun waktu 1960--1965, Soekarno lebih</a:t>
            </a:r>
          </a:p>
          <a:p>
            <a:r>
              <a:rPr lang="en-US" dirty="0" err="1" smtClean="0"/>
              <a:t>mementingkan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Nasakom</a:t>
            </a:r>
            <a:r>
              <a:rPr lang="en-US" dirty="0" smtClean="0"/>
              <a:t> (</a:t>
            </a:r>
            <a:r>
              <a:rPr lang="en-US" dirty="0" err="1" smtClean="0"/>
              <a:t>Nasionalisme</a:t>
            </a:r>
            <a:r>
              <a:rPr lang="en-US" dirty="0" smtClean="0"/>
              <a:t>, Agama,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Komunisme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landasan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05000" y="1047750"/>
            <a:ext cx="6997824" cy="3809999"/>
          </a:xfrm>
        </p:spPr>
        <p:txBody>
          <a:bodyPr/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ideologi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pemerintahan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presiden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Soeharto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pemerintahan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presiden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Soeharto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dijadikan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i-FI" sz="1200" dirty="0" smtClean="0">
                <a:latin typeface="Times New Roman" pitchFamily="18" charset="0"/>
                <a:cs typeface="Times New Roman" pitchFamily="18" charset="0"/>
              </a:rPr>
              <a:t>asas tunggal bagi Organisasi Politik dan Organisasi Kemasyarakatan.</a:t>
            </a: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Periode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diawali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keluarnya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TAP MPR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No.II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/1978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pemasyarakatan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 TAP MPR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landasan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i-FI" sz="1200" dirty="0" smtClean="0">
                <a:latin typeface="Times New Roman" pitchFamily="18" charset="0"/>
                <a:cs typeface="Times New Roman" pitchFamily="18" charset="0"/>
              </a:rPr>
              <a:t>Dilaksanakannya penataran P-4 bagi semua lapisan masyarakat.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ideologi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pemerintahan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presiden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Habibie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Presiden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Habibie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menggantikan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presiden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Soeharto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mundur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21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Mei 1998,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desakan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pihak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Habibie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menghapus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penataran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P-4.</a:t>
            </a: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sekarang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resonansi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kurang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bergema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pemerintahan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Habibie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disibukkan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politis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negeri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luar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negeri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 Di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samping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bertanggungjawab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sosialisasi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dibubarkan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Keppres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" sz="1200" dirty="0" smtClean="0">
                <a:latin typeface="Times New Roman" pitchFamily="18" charset="0"/>
                <a:cs typeface="Times New Roman" pitchFamily="18" charset="0"/>
              </a:rPr>
              <a:t>No. 27 </a:t>
            </a:r>
            <a:r>
              <a:rPr lang="es-ES" sz="12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s-ES" sz="1200" dirty="0" smtClean="0">
                <a:latin typeface="Times New Roman" pitchFamily="18" charset="0"/>
                <a:cs typeface="Times New Roman" pitchFamily="18" charset="0"/>
              </a:rPr>
              <a:t> 1999 </a:t>
            </a:r>
            <a:r>
              <a:rPr lang="es-ES" sz="1200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s-E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200" dirty="0" err="1" smtClean="0">
                <a:latin typeface="Times New Roman" pitchFamily="18" charset="0"/>
                <a:cs typeface="Times New Roman" pitchFamily="18" charset="0"/>
              </a:rPr>
              <a:t>pencabutan</a:t>
            </a:r>
            <a:r>
              <a:rPr lang="es-E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200" dirty="0" err="1" smtClean="0">
                <a:latin typeface="Times New Roman" pitchFamily="18" charset="0"/>
                <a:cs typeface="Times New Roman" pitchFamily="18" charset="0"/>
              </a:rPr>
              <a:t>Keppres</a:t>
            </a:r>
            <a:r>
              <a:rPr lang="es-ES" sz="1200" dirty="0" smtClean="0">
                <a:latin typeface="Times New Roman" pitchFamily="18" charset="0"/>
                <a:cs typeface="Times New Roman" pitchFamily="18" charset="0"/>
              </a:rPr>
              <a:t> No. 10 </a:t>
            </a:r>
            <a:r>
              <a:rPr lang="es-ES" sz="12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s-ES" sz="1200" dirty="0" smtClean="0">
                <a:latin typeface="Times New Roman" pitchFamily="18" charset="0"/>
                <a:cs typeface="Times New Roman" pitchFamily="18" charset="0"/>
              </a:rPr>
              <a:t> 1979 </a:t>
            </a:r>
            <a:r>
              <a:rPr lang="es-ES" sz="1200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endParaRPr lang="es-E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i-FI" sz="1200" dirty="0" smtClean="0">
                <a:latin typeface="Times New Roman" pitchFamily="18" charset="0"/>
                <a:cs typeface="Times New Roman" pitchFamily="18" charset="0"/>
              </a:rPr>
              <a:t>Badan Pembinaan Pendidikan Pelaksanaan Pedoman Penghayatan dan</a:t>
            </a: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Pengamalan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(BP-7).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971551"/>
            <a:ext cx="6912768" cy="3688432"/>
          </a:xfrm>
        </p:spPr>
        <p:txBody>
          <a:bodyPr/>
          <a:lstStyle/>
          <a:p>
            <a:r>
              <a:rPr lang="it-IT" dirty="0" smtClean="0"/>
              <a:t>d. Pancasila sebagai Ideologi dalam masa pemerintahan presiden</a:t>
            </a:r>
          </a:p>
          <a:p>
            <a:r>
              <a:rPr lang="en-US" dirty="0" smtClean="0"/>
              <a:t>Abdurrahman Wahid.</a:t>
            </a:r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 Abdurrahman Wahid </a:t>
            </a:r>
            <a:r>
              <a:rPr lang="en-US" dirty="0" err="1" smtClean="0"/>
              <a:t>muncul</a:t>
            </a:r>
            <a:r>
              <a:rPr lang="en-US" dirty="0" smtClean="0"/>
              <a:t> </a:t>
            </a:r>
            <a:r>
              <a:rPr lang="en-US" dirty="0" err="1" smtClean="0"/>
              <a:t>wacana</a:t>
            </a:r>
            <a:endParaRPr lang="en-US" dirty="0" smtClean="0"/>
          </a:p>
          <a:p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penghapusan</a:t>
            </a:r>
            <a:r>
              <a:rPr lang="en-US" dirty="0" smtClean="0"/>
              <a:t> TAP NO.XXV/MPRS/1966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pelarangan</a:t>
            </a:r>
            <a:r>
              <a:rPr lang="en-US" dirty="0" smtClean="0"/>
              <a:t> PKI</a:t>
            </a:r>
          </a:p>
          <a:p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penyebarluasan</a:t>
            </a:r>
            <a:r>
              <a:rPr lang="en-US" dirty="0" smtClean="0"/>
              <a:t> </a:t>
            </a:r>
            <a:r>
              <a:rPr lang="en-US" dirty="0" err="1" smtClean="0"/>
              <a:t>ajaran</a:t>
            </a:r>
            <a:r>
              <a:rPr lang="en-US" dirty="0" smtClean="0"/>
              <a:t> </a:t>
            </a:r>
            <a:r>
              <a:rPr lang="en-US" dirty="0" err="1" smtClean="0"/>
              <a:t>komunisme</a:t>
            </a:r>
            <a:r>
              <a:rPr lang="en-US" dirty="0" smtClean="0"/>
              <a:t>. Di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dominan</a:t>
            </a:r>
            <a:endParaRPr lang="en-US" dirty="0" smtClean="0"/>
          </a:p>
          <a:p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kebebasan</a:t>
            </a:r>
            <a:r>
              <a:rPr lang="en-US" dirty="0" smtClean="0"/>
              <a:t> </a:t>
            </a:r>
            <a:r>
              <a:rPr lang="en-US" dirty="0" err="1" smtClean="0"/>
              <a:t>berpendapat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perhatian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endParaRPr lang="en-US" dirty="0" smtClean="0"/>
          </a:p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cenderung</a:t>
            </a:r>
            <a:r>
              <a:rPr lang="en-US" dirty="0" smtClean="0"/>
              <a:t> </a:t>
            </a:r>
            <a:r>
              <a:rPr lang="en-US" dirty="0" err="1" smtClean="0"/>
              <a:t>melemah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e.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 Megawati.</a:t>
            </a:r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kehilangan</a:t>
            </a:r>
            <a:endParaRPr lang="en-US" dirty="0" smtClean="0"/>
          </a:p>
          <a:p>
            <a:r>
              <a:rPr lang="sv-SE" dirty="0" smtClean="0"/>
              <a:t>formalitasnya dengan disahkannya Undang-Undang SISDIKNAS No. 20</a:t>
            </a:r>
          </a:p>
          <a:p>
            <a:r>
              <a:rPr lang="en-US" dirty="0" err="1" smtClean="0"/>
              <a:t>tahun</a:t>
            </a:r>
            <a:r>
              <a:rPr lang="en-US" dirty="0" smtClean="0"/>
              <a:t> 2003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mencantumkan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mata</a:t>
            </a:r>
            <a:endParaRPr lang="en-US" dirty="0" smtClean="0"/>
          </a:p>
          <a:p>
            <a:r>
              <a:rPr lang="en-US" dirty="0" err="1" smtClean="0"/>
              <a:t>pelajaran</a:t>
            </a:r>
            <a:r>
              <a:rPr lang="en-US" dirty="0" smtClean="0"/>
              <a:t>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Sekolah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perguruan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 smtClean="0"/>
              <a:t>f.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 </a:t>
            </a:r>
            <a:r>
              <a:rPr lang="en-US" dirty="0" err="1" smtClean="0"/>
              <a:t>Susilo</a:t>
            </a:r>
            <a:endParaRPr lang="en-US" dirty="0" smtClean="0"/>
          </a:p>
          <a:p>
            <a:r>
              <a:rPr lang="en-US" dirty="0" err="1" smtClean="0"/>
              <a:t>Bambang</a:t>
            </a:r>
            <a:r>
              <a:rPr lang="en-US" dirty="0" smtClean="0"/>
              <a:t> </a:t>
            </a:r>
            <a:r>
              <a:rPr lang="en-US" dirty="0" err="1" smtClean="0"/>
              <a:t>Yudhoyono</a:t>
            </a:r>
            <a:r>
              <a:rPr lang="en-US" dirty="0" smtClean="0"/>
              <a:t> (SBY)</a:t>
            </a:r>
          </a:p>
          <a:p>
            <a:r>
              <a:rPr lang="en-US" dirty="0" err="1" smtClean="0"/>
              <a:t>Pemerintahan</a:t>
            </a:r>
            <a:r>
              <a:rPr lang="en-US" dirty="0" smtClean="0"/>
              <a:t> SBY yang </a:t>
            </a:r>
            <a:r>
              <a:rPr lang="en-US" dirty="0" err="1" smtClean="0"/>
              <a:t>berlangsung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dikatakan</a:t>
            </a:r>
            <a:endParaRPr lang="en-US" dirty="0" smtClean="0"/>
          </a:p>
          <a:p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terlalu</a:t>
            </a:r>
            <a:r>
              <a:rPr lang="en-US" dirty="0" smtClean="0"/>
              <a:t> </a:t>
            </a:r>
            <a:r>
              <a:rPr lang="en-US" dirty="0" err="1" smtClean="0"/>
              <a:t>memperhatikan</a:t>
            </a:r>
            <a:r>
              <a:rPr lang="en-US" dirty="0" smtClean="0"/>
              <a:t> </a:t>
            </a:r>
            <a:r>
              <a:rPr lang="en-US" dirty="0" err="1" smtClean="0"/>
              <a:t>pentingnya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endParaRPr lang="en-US" dirty="0" smtClean="0"/>
          </a:p>
          <a:p>
            <a:r>
              <a:rPr lang="sv-SE" dirty="0" smtClean="0"/>
              <a:t>negara. Hal ini dapat dilihat dari belum adanya upaya untuk membentuk</a:t>
            </a:r>
          </a:p>
          <a:p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yang </a:t>
            </a:r>
            <a:r>
              <a:rPr lang="en-US" dirty="0" err="1" smtClean="0"/>
              <a:t>berwenang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menjaga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mengawal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endParaRPr lang="en-US" dirty="0" smtClean="0"/>
          </a:p>
          <a:p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diamanatkan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endParaRPr lang="en-US" dirty="0" smtClean="0"/>
          </a:p>
          <a:p>
            <a:r>
              <a:rPr lang="en-US" dirty="0" err="1" smtClean="0"/>
              <a:t>Keppres</a:t>
            </a:r>
            <a:r>
              <a:rPr lang="en-US" dirty="0" smtClean="0"/>
              <a:t> No. 27 </a:t>
            </a:r>
            <a:r>
              <a:rPr lang="en-US" dirty="0" err="1" smtClean="0"/>
              <a:t>tahun</a:t>
            </a:r>
            <a:r>
              <a:rPr lang="en-US" dirty="0" smtClean="0"/>
              <a:t> 1999. </a:t>
            </a:r>
            <a:r>
              <a:rPr lang="en-US" dirty="0" err="1" smtClean="0"/>
              <a:t>Suasana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ditandai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endParaRPr lang="en-US" dirty="0" smtClean="0"/>
          </a:p>
          <a:p>
            <a:r>
              <a:rPr lang="en-US" dirty="0" err="1" smtClean="0"/>
              <a:t>pertarungan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memperebutkan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meraih</a:t>
            </a:r>
            <a:r>
              <a:rPr lang="en-US" dirty="0" smtClean="0"/>
              <a:t> </a:t>
            </a:r>
            <a:r>
              <a:rPr lang="en-US" dirty="0" err="1" smtClean="0"/>
              <a:t>suara</a:t>
            </a:r>
            <a:endParaRPr lang="en-US" dirty="0" smtClean="0"/>
          </a:p>
          <a:p>
            <a:r>
              <a:rPr lang="en-US" dirty="0" err="1" smtClean="0"/>
              <a:t>sebanyak-banyaknya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pemilu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2. </a:t>
            </a:r>
            <a:r>
              <a:rPr lang="en-US" sz="2000" dirty="0" err="1" smtClean="0"/>
              <a:t>Sumber</a:t>
            </a:r>
            <a:r>
              <a:rPr lang="en-US" sz="2000" dirty="0" smtClean="0"/>
              <a:t> </a:t>
            </a:r>
            <a:r>
              <a:rPr lang="en-US" sz="2000" dirty="0" err="1" smtClean="0"/>
              <a:t>Sosiologis</a:t>
            </a:r>
            <a:r>
              <a:rPr lang="en-US" sz="2000" dirty="0" smtClean="0"/>
              <a:t> </a:t>
            </a:r>
            <a:r>
              <a:rPr lang="en-US" sz="2000" dirty="0" err="1" smtClean="0"/>
              <a:t>Pancasila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Ideologi</a:t>
            </a:r>
            <a:r>
              <a:rPr lang="en-US" sz="2000" dirty="0" smtClean="0"/>
              <a:t> Negara</a:t>
            </a: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895350"/>
            <a:ext cx="6912768" cy="3764633"/>
          </a:xfrm>
        </p:spPr>
        <p:txBody>
          <a:bodyPr/>
          <a:lstStyle/>
          <a:p>
            <a:r>
              <a:rPr lang="it-IT" dirty="0" smtClean="0"/>
              <a:t>Pancasila sebagai ideologi negara berakar</a:t>
            </a:r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. </a:t>
            </a:r>
            <a:r>
              <a:rPr lang="en-US" dirty="0" err="1" smtClean="0"/>
              <a:t>Unsur-unsur</a:t>
            </a:r>
            <a:r>
              <a:rPr lang="en-US" dirty="0" smtClean="0"/>
              <a:t> </a:t>
            </a:r>
            <a:r>
              <a:rPr lang="en-US" dirty="0" err="1" smtClean="0"/>
              <a:t>sosiologis</a:t>
            </a:r>
            <a:r>
              <a:rPr lang="en-US" dirty="0" smtClean="0"/>
              <a:t> yang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Pancasilasebagai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 </a:t>
            </a:r>
            <a:r>
              <a:rPr lang="en-US" dirty="0" err="1" smtClean="0"/>
              <a:t>hal-hal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a. </a:t>
            </a:r>
            <a:r>
              <a:rPr lang="en-US" dirty="0" err="1" smtClean="0"/>
              <a:t>Sila</a:t>
            </a:r>
            <a:r>
              <a:rPr lang="en-US" dirty="0" smtClean="0"/>
              <a:t> </a:t>
            </a:r>
            <a:r>
              <a:rPr lang="en-US" dirty="0" err="1" smtClean="0"/>
              <a:t>Ketuhanan</a:t>
            </a:r>
            <a:r>
              <a:rPr lang="en-US" dirty="0" smtClean="0"/>
              <a:t> Yang </a:t>
            </a:r>
            <a:r>
              <a:rPr lang="en-US" dirty="0" err="1" smtClean="0"/>
              <a:t>Maha</a:t>
            </a:r>
            <a:r>
              <a:rPr lang="en-US" dirty="0" smtClean="0"/>
              <a:t> </a:t>
            </a:r>
            <a:r>
              <a:rPr lang="en-US" dirty="0" err="1" smtClean="0"/>
              <a:t>Esa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ditemukan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endParaRPr lang="en-US" dirty="0" smtClean="0"/>
          </a:p>
          <a:p>
            <a:r>
              <a:rPr lang="en-US" dirty="0" err="1" smtClean="0"/>
              <a:t>beragama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Indonesia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kepercayaan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endParaRPr lang="en-US" dirty="0" smtClean="0"/>
          </a:p>
          <a:p>
            <a:r>
              <a:rPr lang="en-US" dirty="0" err="1" smtClean="0"/>
              <a:t>keyakinan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gaib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b. </a:t>
            </a:r>
            <a:r>
              <a:rPr lang="en-US" dirty="0" err="1" smtClean="0"/>
              <a:t>Sila</a:t>
            </a:r>
            <a:r>
              <a:rPr lang="en-US" dirty="0" smtClean="0"/>
              <a:t> </a:t>
            </a:r>
            <a:r>
              <a:rPr lang="en-US" dirty="0" err="1" smtClean="0"/>
              <a:t>Kemanusiaan</a:t>
            </a:r>
            <a:r>
              <a:rPr lang="en-US" dirty="0" smtClean="0"/>
              <a:t> Yang </a:t>
            </a:r>
            <a:r>
              <a:rPr lang="en-US" dirty="0" err="1" smtClean="0"/>
              <a:t>Adil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Beradab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ditemukan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endParaRPr lang="en-US" dirty="0" smtClean="0"/>
          </a:p>
          <a:p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menghargai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menghormati</a:t>
            </a:r>
            <a:r>
              <a:rPr lang="en-US" dirty="0" smtClean="0"/>
              <a:t> </a:t>
            </a:r>
            <a:r>
              <a:rPr lang="en-US" dirty="0" err="1" smtClean="0"/>
              <a:t>hak-hak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lain,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bersikap</a:t>
            </a:r>
            <a:endParaRPr lang="en-US" dirty="0" smtClean="0"/>
          </a:p>
          <a:p>
            <a:r>
              <a:rPr lang="en-US" dirty="0" err="1" smtClean="0"/>
              <a:t>sewenang-wenang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c. </a:t>
            </a:r>
            <a:r>
              <a:rPr lang="en-US" dirty="0" err="1" smtClean="0"/>
              <a:t>Sila</a:t>
            </a:r>
            <a:r>
              <a:rPr lang="en-US" dirty="0" smtClean="0"/>
              <a:t> </a:t>
            </a:r>
            <a:r>
              <a:rPr lang="en-US" dirty="0" err="1" smtClean="0"/>
              <a:t>Persatuan</a:t>
            </a:r>
            <a:r>
              <a:rPr lang="en-US" dirty="0" smtClean="0"/>
              <a:t> Indonesia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ditemukan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solidaritas</a:t>
            </a:r>
            <a:r>
              <a:rPr lang="en-US" dirty="0" smtClean="0"/>
              <a:t>, rasa</a:t>
            </a:r>
          </a:p>
          <a:p>
            <a:r>
              <a:rPr lang="en-US" dirty="0" err="1" smtClean="0"/>
              <a:t>setia</a:t>
            </a:r>
            <a:r>
              <a:rPr lang="en-US" dirty="0" smtClean="0"/>
              <a:t> </a:t>
            </a:r>
            <a:r>
              <a:rPr lang="en-US" dirty="0" err="1" smtClean="0"/>
              <a:t>kawan</a:t>
            </a:r>
            <a:r>
              <a:rPr lang="en-US" dirty="0" smtClean="0"/>
              <a:t>, rasa </a:t>
            </a:r>
            <a:r>
              <a:rPr lang="en-US" dirty="0" err="1" smtClean="0"/>
              <a:t>cinta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 air yang </a:t>
            </a:r>
            <a:r>
              <a:rPr lang="en-US" dirty="0" err="1" smtClean="0"/>
              <a:t>berwujud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mencintai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endParaRPr lang="en-US" dirty="0" smtClean="0"/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590550"/>
            <a:ext cx="6912768" cy="4069433"/>
          </a:xfrm>
        </p:spPr>
        <p:txBody>
          <a:bodyPr/>
          <a:lstStyle/>
          <a:p>
            <a:r>
              <a:rPr lang="fi-FI" dirty="0" smtClean="0"/>
              <a:t>d. Sila Kerakyatan yang Dipimpin oleh Hikmat Kebijaksanaan dalam</a:t>
            </a:r>
          </a:p>
          <a:p>
            <a:r>
              <a:rPr lang="en-US" dirty="0" err="1" smtClean="0"/>
              <a:t>Permusyawaratan</a:t>
            </a:r>
            <a:r>
              <a:rPr lang="en-US" dirty="0" smtClean="0"/>
              <a:t>/</a:t>
            </a:r>
            <a:r>
              <a:rPr lang="en-US" dirty="0" err="1" smtClean="0"/>
              <a:t>Perwakilan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ditemukan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menghargai</a:t>
            </a:r>
            <a:endParaRPr lang="en-US" dirty="0" smtClean="0"/>
          </a:p>
          <a:p>
            <a:r>
              <a:rPr lang="sv-SE" dirty="0" smtClean="0"/>
              <a:t>pendapat orang lain, semangat musyawarah dalam mengambil keputusan</a:t>
            </a:r>
            <a:r>
              <a:rPr lang="sv-SE" dirty="0" smtClean="0"/>
              <a:t>.</a:t>
            </a:r>
          </a:p>
          <a:p>
            <a:endParaRPr lang="sv-SE" dirty="0" smtClean="0"/>
          </a:p>
          <a:p>
            <a:r>
              <a:rPr lang="en-US" dirty="0" smtClean="0"/>
              <a:t>e. </a:t>
            </a:r>
            <a:r>
              <a:rPr lang="en-US" dirty="0" err="1" smtClean="0"/>
              <a:t>Sila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Rakyat Indonesia </a:t>
            </a:r>
            <a:r>
              <a:rPr lang="en-US" dirty="0" err="1" smtClean="0"/>
              <a:t>tercermin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endParaRPr lang="en-US" dirty="0" smtClean="0"/>
          </a:p>
          <a:p>
            <a:r>
              <a:rPr lang="en-US" dirty="0" err="1" smtClean="0"/>
              <a:t>suka</a:t>
            </a:r>
            <a:r>
              <a:rPr lang="en-US" dirty="0" smtClean="0"/>
              <a:t> </a:t>
            </a:r>
            <a:r>
              <a:rPr lang="en-US" dirty="0" err="1" smtClean="0"/>
              <a:t>menolong</a:t>
            </a:r>
            <a:r>
              <a:rPr lang="en-US" dirty="0" smtClean="0"/>
              <a:t>, </a:t>
            </a:r>
            <a:r>
              <a:rPr lang="en-US" dirty="0" err="1" smtClean="0"/>
              <a:t>menjalankan</a:t>
            </a:r>
            <a:r>
              <a:rPr lang="en-US" dirty="0" smtClean="0"/>
              <a:t> </a:t>
            </a:r>
            <a:r>
              <a:rPr lang="en-US" dirty="0" err="1" smtClean="0"/>
              <a:t>gaya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sederhana</a:t>
            </a:r>
            <a:r>
              <a:rPr lang="en-US" dirty="0" smtClean="0"/>
              <a:t>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menyolok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endParaRPr lang="en-US" dirty="0" smtClean="0"/>
          </a:p>
          <a:p>
            <a:r>
              <a:rPr lang="en-US" dirty="0" err="1" smtClean="0"/>
              <a:t>berlebihan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3. </a:t>
            </a:r>
            <a:r>
              <a:rPr lang="en-US" sz="2000" dirty="0" err="1" smtClean="0"/>
              <a:t>Sumber</a:t>
            </a:r>
            <a:r>
              <a:rPr lang="en-US" sz="2000" dirty="0" smtClean="0"/>
              <a:t> </a:t>
            </a:r>
            <a:r>
              <a:rPr lang="en-US" sz="2000" dirty="0" err="1" smtClean="0"/>
              <a:t>Politis</a:t>
            </a:r>
            <a:r>
              <a:rPr lang="en-US" sz="2000" dirty="0" smtClean="0"/>
              <a:t> </a:t>
            </a:r>
            <a:r>
              <a:rPr lang="en-US" sz="2000" dirty="0" err="1" smtClean="0"/>
              <a:t>Pancasila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Ideologi</a:t>
            </a:r>
            <a:r>
              <a:rPr lang="en-US" sz="2000" dirty="0" smtClean="0"/>
              <a:t> Negara</a:t>
            </a: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676400" y="1123951"/>
            <a:ext cx="7226424" cy="3536032"/>
          </a:xfrm>
        </p:spPr>
        <p:txBody>
          <a:bodyPr/>
          <a:lstStyle/>
          <a:p>
            <a:r>
              <a:rPr lang="en-US" dirty="0" err="1" smtClean="0"/>
              <a:t>mahasiswa</a:t>
            </a:r>
            <a:r>
              <a:rPr lang="en-US" dirty="0" smtClean="0"/>
              <a:t> </a:t>
            </a:r>
            <a:r>
              <a:rPr lang="en-US" dirty="0" err="1" smtClean="0"/>
              <a:t>diajak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endParaRPr lang="en-US" dirty="0" smtClean="0"/>
          </a:p>
          <a:p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Indonesia. </a:t>
            </a:r>
            <a:r>
              <a:rPr lang="en-US" dirty="0" err="1" smtClean="0"/>
              <a:t>Unsur-unsur</a:t>
            </a:r>
            <a:r>
              <a:rPr lang="en-US" dirty="0" smtClean="0"/>
              <a:t> </a:t>
            </a:r>
            <a:r>
              <a:rPr lang="en-US" dirty="0" err="1" smtClean="0"/>
              <a:t>politis</a:t>
            </a:r>
            <a:r>
              <a:rPr lang="en-US" dirty="0" smtClean="0"/>
              <a:t> yang</a:t>
            </a:r>
          </a:p>
          <a:p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 </a:t>
            </a:r>
            <a:r>
              <a:rPr lang="en-US" dirty="0" err="1" smtClean="0"/>
              <a:t>hal-hal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a. </a:t>
            </a:r>
            <a:r>
              <a:rPr lang="en-US" dirty="0" err="1" smtClean="0"/>
              <a:t>Sila</a:t>
            </a:r>
            <a:r>
              <a:rPr lang="en-US" dirty="0" smtClean="0"/>
              <a:t> </a:t>
            </a:r>
            <a:r>
              <a:rPr lang="en-US" dirty="0" err="1" smtClean="0"/>
              <a:t>Ketuhanan</a:t>
            </a:r>
            <a:r>
              <a:rPr lang="en-US" dirty="0" smtClean="0"/>
              <a:t> Yang </a:t>
            </a:r>
            <a:r>
              <a:rPr lang="en-US" dirty="0" err="1" smtClean="0"/>
              <a:t>Maha</a:t>
            </a:r>
            <a:r>
              <a:rPr lang="en-US" dirty="0" smtClean="0"/>
              <a:t> </a:t>
            </a:r>
            <a:r>
              <a:rPr lang="en-US" dirty="0" err="1" smtClean="0"/>
              <a:t>Esa</a:t>
            </a:r>
            <a:r>
              <a:rPr lang="en-US" dirty="0" smtClean="0"/>
              <a:t> </a:t>
            </a:r>
            <a:r>
              <a:rPr lang="en-US" dirty="0" err="1" smtClean="0"/>
              <a:t>diwujudkan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semangat</a:t>
            </a:r>
            <a:endParaRPr lang="en-US" dirty="0" smtClean="0"/>
          </a:p>
          <a:p>
            <a:r>
              <a:rPr lang="en-US" dirty="0" err="1" smtClean="0"/>
              <a:t>toleransi</a:t>
            </a:r>
            <a:r>
              <a:rPr lang="en-US" dirty="0" smtClean="0"/>
              <a:t> </a:t>
            </a:r>
            <a:r>
              <a:rPr lang="en-US" dirty="0" err="1" smtClean="0"/>
              <a:t>antarumat</a:t>
            </a:r>
            <a:r>
              <a:rPr lang="en-US" dirty="0" smtClean="0"/>
              <a:t> </a:t>
            </a:r>
            <a:r>
              <a:rPr lang="en-US" dirty="0" err="1" smtClean="0"/>
              <a:t>beragama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b. </a:t>
            </a:r>
            <a:r>
              <a:rPr lang="en-US" dirty="0" err="1" smtClean="0"/>
              <a:t>Sila</a:t>
            </a:r>
            <a:r>
              <a:rPr lang="en-US" dirty="0" smtClean="0"/>
              <a:t> </a:t>
            </a:r>
            <a:r>
              <a:rPr lang="en-US" dirty="0" err="1" smtClean="0"/>
              <a:t>Kemanusiaan</a:t>
            </a:r>
            <a:r>
              <a:rPr lang="en-US" dirty="0" smtClean="0"/>
              <a:t> Yang </a:t>
            </a:r>
            <a:r>
              <a:rPr lang="en-US" dirty="0" err="1" smtClean="0"/>
              <a:t>Adil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Beradab</a:t>
            </a:r>
            <a:r>
              <a:rPr lang="en-US" dirty="0" smtClean="0"/>
              <a:t> </a:t>
            </a:r>
            <a:r>
              <a:rPr lang="en-US" dirty="0" err="1" smtClean="0"/>
              <a:t>diwujudkan</a:t>
            </a:r>
            <a:r>
              <a:rPr lang="en-US" dirty="0" smtClean="0"/>
              <a:t> </a:t>
            </a:r>
            <a:r>
              <a:rPr lang="en-US" dirty="0" err="1" smtClean="0"/>
              <a:t>penghargaan</a:t>
            </a:r>
            <a:endParaRPr lang="en-US" dirty="0" smtClean="0"/>
          </a:p>
          <a:p>
            <a:r>
              <a:rPr lang="fi-FI" dirty="0" smtClean="0"/>
              <a:t>terhadap pelaksanaan Hak Asasi Manusia (HAM) di Indonesia</a:t>
            </a:r>
            <a:r>
              <a:rPr lang="fi-FI" dirty="0" smtClean="0"/>
              <a:t>.</a:t>
            </a:r>
          </a:p>
          <a:p>
            <a:endParaRPr lang="fi-FI" dirty="0" smtClean="0"/>
          </a:p>
          <a:p>
            <a:r>
              <a:rPr lang="it-IT" dirty="0" smtClean="0"/>
              <a:t>c. Sila Persatuan Indonesia diwujudkan dalam mendahulukan kepentingan</a:t>
            </a:r>
          </a:p>
          <a:p>
            <a:r>
              <a:rPr lang="en-US" dirty="0" err="1" smtClean="0"/>
              <a:t>bangsa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golongan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partai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Konsep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Ideologi</a:t>
            </a:r>
            <a:r>
              <a:rPr lang="en-US" b="1" dirty="0" smtClean="0"/>
              <a:t> Negara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Istilah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i="1" dirty="0" smtClean="0"/>
              <a:t>idea, yang </a:t>
            </a:r>
            <a:r>
              <a:rPr lang="en-US" i="1" dirty="0" err="1" smtClean="0"/>
              <a:t>artinya</a:t>
            </a:r>
            <a:r>
              <a:rPr lang="en-US" i="1" dirty="0" smtClean="0"/>
              <a:t> </a:t>
            </a:r>
            <a:r>
              <a:rPr lang="en-US" i="1" dirty="0" err="1" smtClean="0"/>
              <a:t>gagasan</a:t>
            </a:r>
            <a:r>
              <a:rPr lang="en-US" i="1" dirty="0" smtClean="0"/>
              <a:t>, </a:t>
            </a:r>
            <a:r>
              <a:rPr lang="en-US" i="1" dirty="0" err="1" smtClean="0"/>
              <a:t>konsep</a:t>
            </a:r>
            <a:r>
              <a:rPr lang="en-US" i="1" dirty="0" smtClean="0"/>
              <a:t>, </a:t>
            </a:r>
            <a:r>
              <a:rPr lang="en-US" i="1" dirty="0" err="1" smtClean="0"/>
              <a:t>pengertian</a:t>
            </a:r>
            <a:r>
              <a:rPr lang="en-US" i="1" dirty="0" smtClean="0"/>
              <a:t> </a:t>
            </a:r>
            <a:r>
              <a:rPr lang="en-US" i="1" dirty="0" err="1" smtClean="0"/>
              <a:t>dasar</a:t>
            </a:r>
            <a:r>
              <a:rPr lang="en-US" i="1" dirty="0" smtClean="0"/>
              <a:t>, </a:t>
            </a:r>
            <a:r>
              <a:rPr lang="en-US" i="1" dirty="0" err="1" smtClean="0"/>
              <a:t>cita-cita</a:t>
            </a:r>
            <a:r>
              <a:rPr lang="en-US" i="1" dirty="0" smtClean="0"/>
              <a:t>;</a:t>
            </a:r>
          </a:p>
          <a:p>
            <a:pPr algn="just"/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i="1" dirty="0" smtClean="0"/>
              <a:t>logos yang </a:t>
            </a:r>
            <a:r>
              <a:rPr lang="en-US" i="1" dirty="0" err="1" smtClean="0"/>
              <a:t>berarti</a:t>
            </a:r>
            <a:r>
              <a:rPr lang="en-US" i="1" dirty="0" smtClean="0"/>
              <a:t> </a:t>
            </a:r>
            <a:r>
              <a:rPr lang="en-US" i="1" dirty="0" err="1" smtClean="0"/>
              <a:t>ilmu</a:t>
            </a:r>
            <a:r>
              <a:rPr lang="en-US" i="1" dirty="0" smtClean="0"/>
              <a:t>. </a:t>
            </a:r>
            <a:r>
              <a:rPr lang="en-US" i="1" dirty="0" err="1" smtClean="0"/>
              <a:t>Ideologi</a:t>
            </a:r>
            <a:r>
              <a:rPr lang="en-US" i="1" dirty="0" smtClean="0"/>
              <a:t> </a:t>
            </a:r>
            <a:r>
              <a:rPr lang="en-US" i="1" dirty="0" err="1" smtClean="0"/>
              <a:t>secara</a:t>
            </a:r>
            <a:r>
              <a:rPr lang="en-US" i="1" dirty="0" smtClean="0"/>
              <a:t> </a:t>
            </a:r>
            <a:r>
              <a:rPr lang="en-US" i="1" dirty="0" err="1" smtClean="0"/>
              <a:t>etimologis</a:t>
            </a:r>
            <a:r>
              <a:rPr lang="en-US" i="1" dirty="0" smtClean="0"/>
              <a:t>, </a:t>
            </a:r>
            <a:r>
              <a:rPr lang="en-US" i="1" dirty="0" err="1" smtClean="0"/>
              <a:t>artinya</a:t>
            </a:r>
            <a:r>
              <a:rPr lang="en-US" i="1" dirty="0" smtClean="0"/>
              <a:t> </a:t>
            </a:r>
            <a:r>
              <a:rPr lang="en-US" i="1" dirty="0" err="1" smtClean="0"/>
              <a:t>ilmu</a:t>
            </a:r>
            <a:r>
              <a:rPr lang="en-US" i="1" dirty="0" smtClean="0"/>
              <a:t> </a:t>
            </a:r>
            <a:r>
              <a:rPr lang="en-US" i="1" dirty="0" err="1" smtClean="0"/>
              <a:t>tentang</a:t>
            </a:r>
            <a:r>
              <a:rPr lang="en-US" i="1" dirty="0" smtClean="0"/>
              <a:t> </a:t>
            </a:r>
            <a:r>
              <a:rPr lang="en-US" dirty="0" err="1" smtClean="0"/>
              <a:t>ide-ide</a:t>
            </a:r>
            <a:r>
              <a:rPr lang="en-US" dirty="0" smtClean="0"/>
              <a:t> </a:t>
            </a:r>
            <a:r>
              <a:rPr lang="en-US" dirty="0" smtClean="0"/>
              <a:t>(</a:t>
            </a:r>
            <a:r>
              <a:rPr lang="en-US" i="1" dirty="0" smtClean="0"/>
              <a:t>the science of ideas), </a:t>
            </a:r>
            <a:r>
              <a:rPr lang="en-US" i="1" dirty="0" err="1" smtClean="0"/>
              <a:t>atau</a:t>
            </a:r>
            <a:r>
              <a:rPr lang="en-US" i="1" dirty="0" smtClean="0"/>
              <a:t> </a:t>
            </a:r>
            <a:r>
              <a:rPr lang="en-US" i="1" dirty="0" err="1" smtClean="0"/>
              <a:t>ajaran</a:t>
            </a:r>
            <a:r>
              <a:rPr lang="en-US" i="1" dirty="0" smtClean="0"/>
              <a:t> </a:t>
            </a:r>
            <a:r>
              <a:rPr lang="en-US" i="1" dirty="0" err="1" smtClean="0"/>
              <a:t>tentang</a:t>
            </a:r>
            <a:r>
              <a:rPr lang="en-US" i="1" dirty="0" smtClean="0"/>
              <a:t> </a:t>
            </a:r>
            <a:r>
              <a:rPr lang="en-US" i="1" dirty="0" err="1" smtClean="0"/>
              <a:t>pengertian</a:t>
            </a:r>
            <a:r>
              <a:rPr lang="en-US" i="1" dirty="0" smtClean="0"/>
              <a:t> </a:t>
            </a:r>
            <a:r>
              <a:rPr lang="en-US" i="1" dirty="0" err="1" smtClean="0"/>
              <a:t>dasar</a:t>
            </a:r>
            <a:r>
              <a:rPr lang="en-US" i="1" dirty="0" smtClean="0"/>
              <a:t> (</a:t>
            </a:r>
            <a:r>
              <a:rPr lang="en-US" i="1" dirty="0" err="1" smtClean="0"/>
              <a:t>Kaelan</a:t>
            </a:r>
            <a:r>
              <a:rPr lang="en-US" i="1" dirty="0" smtClean="0"/>
              <a:t>, </a:t>
            </a:r>
            <a:r>
              <a:rPr lang="en-US" dirty="0" smtClean="0"/>
              <a:t>2013</a:t>
            </a:r>
            <a:r>
              <a:rPr lang="en-US" dirty="0" smtClean="0"/>
              <a:t>: 60--61</a:t>
            </a:r>
            <a:r>
              <a:rPr lang="en-US" dirty="0" smtClean="0"/>
              <a:t>). </a:t>
            </a:r>
            <a:r>
              <a:rPr lang="sv-SE" dirty="0" smtClean="0"/>
              <a:t>Dalam </a:t>
            </a:r>
            <a:r>
              <a:rPr lang="sv-SE" dirty="0" smtClean="0"/>
              <a:t>Kamus Besar Bahasa Indonesia, ideologi didefinisikan </a:t>
            </a:r>
            <a:r>
              <a:rPr lang="sv-SE" dirty="0" smtClean="0"/>
              <a:t>sebagai  </a:t>
            </a:r>
            <a:r>
              <a:rPr lang="en-US" dirty="0" err="1" smtClean="0"/>
              <a:t>kumpulan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bersistem</a:t>
            </a:r>
            <a:r>
              <a:rPr lang="en-US" dirty="0" smtClean="0"/>
              <a:t> yang </a:t>
            </a:r>
            <a:r>
              <a:rPr lang="en-US" dirty="0" err="1" smtClean="0"/>
              <a:t>dijadikan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endParaRPr lang="en-US" dirty="0" smtClean="0"/>
          </a:p>
          <a:p>
            <a:pPr algn="just"/>
            <a:r>
              <a:rPr lang="en-US" dirty="0" err="1" smtClean="0"/>
              <a:t>pendapat</a:t>
            </a:r>
            <a:r>
              <a:rPr lang="en-US" dirty="0" smtClean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kelangsungan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.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diartikan</a:t>
            </a:r>
            <a:r>
              <a:rPr lang="en-US" dirty="0" smtClean="0"/>
              <a:t> </a:t>
            </a:r>
            <a:endParaRPr lang="en-US" dirty="0" smtClean="0"/>
          </a:p>
          <a:p>
            <a:pPr algn="just"/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 </a:t>
            </a:r>
            <a:r>
              <a:rPr lang="en-US" dirty="0" err="1" smtClean="0"/>
              <a:t>berpikir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golongan</a:t>
            </a:r>
            <a:r>
              <a:rPr lang="en-US" dirty="0" smtClean="0"/>
              <a:t>.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diartikan</a:t>
            </a:r>
            <a:r>
              <a:rPr lang="en-US" dirty="0" smtClean="0"/>
              <a:t> </a:t>
            </a:r>
            <a:r>
              <a:rPr lang="en-US" dirty="0" err="1" smtClean="0"/>
              <a:t>paham</a:t>
            </a:r>
            <a:r>
              <a:rPr lang="en-US" dirty="0" smtClean="0"/>
              <a:t>, </a:t>
            </a:r>
            <a:r>
              <a:rPr lang="en-US" dirty="0" err="1" smtClean="0"/>
              <a:t>teori</a:t>
            </a:r>
            <a:r>
              <a:rPr lang="en-US" dirty="0" smtClean="0"/>
              <a:t>,</a:t>
            </a:r>
          </a:p>
          <a:p>
            <a:pPr algn="just"/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yang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program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(</a:t>
            </a:r>
            <a:r>
              <a:rPr lang="en-US" dirty="0" err="1" smtClean="0"/>
              <a:t>Kamus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 Indonesia</a:t>
            </a:r>
            <a:r>
              <a:rPr lang="en-US" dirty="0" smtClean="0"/>
              <a:t>, 2008: 517).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905944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fi-FI" dirty="0" smtClean="0"/>
              <a:t>d. Sila Kerakyatan yang Dipimpin oleh Hikmat Kebijaksanaan dalam</a:t>
            </a:r>
          </a:p>
          <a:p>
            <a:r>
              <a:rPr lang="en-US" dirty="0" err="1" smtClean="0"/>
              <a:t>Permusyawaratan</a:t>
            </a:r>
            <a:r>
              <a:rPr lang="en-US" dirty="0" smtClean="0"/>
              <a:t>/</a:t>
            </a:r>
            <a:r>
              <a:rPr lang="en-US" dirty="0" err="1" smtClean="0"/>
              <a:t>Perwakilan</a:t>
            </a:r>
            <a:r>
              <a:rPr lang="en-US" dirty="0" smtClean="0"/>
              <a:t> </a:t>
            </a:r>
            <a:r>
              <a:rPr lang="en-US" dirty="0" err="1" smtClean="0"/>
              <a:t>diwujudkan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mendahulukan</a:t>
            </a:r>
            <a:endParaRPr lang="en-US" dirty="0" smtClean="0"/>
          </a:p>
          <a:p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musyawarah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voting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e. </a:t>
            </a:r>
            <a:r>
              <a:rPr lang="en-US" dirty="0" err="1" smtClean="0"/>
              <a:t>Sila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Rakyat Indonesia </a:t>
            </a:r>
            <a:r>
              <a:rPr lang="en-US" dirty="0" err="1" smtClean="0"/>
              <a:t>diwujudkan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endParaRPr lang="en-US" dirty="0" smtClean="0"/>
          </a:p>
          <a:p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menyalahgunakan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(</a:t>
            </a:r>
            <a:r>
              <a:rPr lang="en-US" i="1" dirty="0" smtClean="0"/>
              <a:t>abuse of power) </a:t>
            </a:r>
            <a:r>
              <a:rPr lang="en-US" i="1" dirty="0" err="1" smtClean="0"/>
              <a:t>untuk</a:t>
            </a:r>
            <a:endParaRPr lang="en-US" i="1" dirty="0" smtClean="0"/>
          </a:p>
          <a:p>
            <a:r>
              <a:rPr lang="en-US" dirty="0" err="1" smtClean="0"/>
              <a:t>memperkaya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penyalahgunaan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itulah</a:t>
            </a:r>
            <a:endParaRPr lang="en-US" dirty="0" smtClean="0"/>
          </a:p>
          <a:p>
            <a:r>
              <a:rPr lang="en-US" dirty="0" smtClean="0"/>
              <a:t>yang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pemicu</a:t>
            </a:r>
            <a:r>
              <a:rPr lang="en-US" dirty="0" smtClean="0"/>
              <a:t> </a:t>
            </a:r>
            <a:r>
              <a:rPr lang="en-US" dirty="0" err="1" smtClean="0"/>
              <a:t>terjadinya</a:t>
            </a:r>
            <a:r>
              <a:rPr lang="en-US" dirty="0" smtClean="0"/>
              <a:t> </a:t>
            </a:r>
            <a:r>
              <a:rPr lang="en-US" dirty="0" err="1" smtClean="0"/>
              <a:t>korupsi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D. </a:t>
            </a:r>
            <a:r>
              <a:rPr lang="en-US" sz="2000" dirty="0" err="1" smtClean="0"/>
              <a:t>Membangun</a:t>
            </a:r>
            <a:r>
              <a:rPr lang="en-US" sz="2000" dirty="0" smtClean="0"/>
              <a:t> </a:t>
            </a:r>
            <a:r>
              <a:rPr lang="en-US" sz="2000" dirty="0" err="1" smtClean="0"/>
              <a:t>Argumen</a:t>
            </a:r>
            <a:r>
              <a:rPr lang="en-US" sz="2000" dirty="0" smtClean="0"/>
              <a:t> </a:t>
            </a:r>
            <a:r>
              <a:rPr lang="en-US" sz="2000" dirty="0" err="1" smtClean="0"/>
              <a:t>tentang</a:t>
            </a:r>
            <a:r>
              <a:rPr lang="en-US" sz="2000" dirty="0" smtClean="0"/>
              <a:t> </a:t>
            </a:r>
            <a:r>
              <a:rPr lang="en-US" sz="2000" dirty="0" err="1" smtClean="0"/>
              <a:t>Dinamika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Tantangan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err="1" smtClean="0"/>
              <a:t>Pancasila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Ideologi</a:t>
            </a:r>
            <a:r>
              <a:rPr lang="en-US" sz="2000" dirty="0" smtClean="0"/>
              <a:t> Negara</a:t>
            </a: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05880" y="1276351"/>
            <a:ext cx="8496944" cy="3527648"/>
          </a:xfrm>
        </p:spPr>
        <p:txBody>
          <a:bodyPr/>
          <a:lstStyle/>
          <a:p>
            <a:r>
              <a:rPr lang="en-US" b="1" dirty="0" smtClean="0"/>
              <a:t>1. </a:t>
            </a:r>
            <a:r>
              <a:rPr lang="en-US" b="1" dirty="0" err="1" smtClean="0"/>
              <a:t>Argumen</a:t>
            </a:r>
            <a:r>
              <a:rPr lang="en-US" b="1" dirty="0" smtClean="0"/>
              <a:t> </a:t>
            </a:r>
            <a:r>
              <a:rPr lang="en-US" b="1" dirty="0" err="1" smtClean="0"/>
              <a:t>tentang</a:t>
            </a:r>
            <a:r>
              <a:rPr lang="en-US" b="1" dirty="0" smtClean="0"/>
              <a:t> </a:t>
            </a:r>
            <a:r>
              <a:rPr lang="en-US" b="1" dirty="0" err="1" smtClean="0"/>
              <a:t>Dinamika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Ideologi</a:t>
            </a:r>
            <a:r>
              <a:rPr lang="en-US" b="1" dirty="0" smtClean="0"/>
              <a:t> Negara</a:t>
            </a:r>
          </a:p>
          <a:p>
            <a:pPr algn="just"/>
            <a:r>
              <a:rPr lang="en-US" dirty="0" err="1" smtClean="0"/>
              <a:t>Dinamika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sejarah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 </a:t>
            </a:r>
            <a:r>
              <a:rPr lang="en-US" dirty="0" err="1" smtClean="0"/>
              <a:t>memperlihatkan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pasang</a:t>
            </a:r>
            <a:r>
              <a:rPr lang="en-US" dirty="0" smtClean="0"/>
              <a:t> </a:t>
            </a:r>
            <a:r>
              <a:rPr lang="en-US" dirty="0" err="1" smtClean="0"/>
              <a:t>surut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.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 </a:t>
            </a:r>
            <a:r>
              <a:rPr lang="en-US" dirty="0" err="1" smtClean="0"/>
              <a:t>Soekarno</a:t>
            </a:r>
            <a:r>
              <a:rPr lang="en-US" dirty="0" smtClean="0"/>
              <a:t>;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diketahui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Soekarno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endParaRPr lang="en-US" dirty="0" smtClean="0"/>
          </a:p>
          <a:p>
            <a:pPr algn="just"/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perumus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, </a:t>
            </a:r>
            <a:r>
              <a:rPr lang="en-US" dirty="0" err="1" smtClean="0"/>
              <a:t>bahkan</a:t>
            </a:r>
            <a:r>
              <a:rPr lang="en-US" dirty="0" smtClean="0"/>
              <a:t> </a:t>
            </a:r>
            <a:r>
              <a:rPr lang="en-US" dirty="0" err="1" smtClean="0"/>
              <a:t>penggali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memberi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endParaRPr lang="en-US" dirty="0" smtClean="0"/>
          </a:p>
          <a:p>
            <a:pPr algn="just"/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Soekarno</a:t>
            </a:r>
            <a:r>
              <a:rPr lang="en-US" dirty="0" smtClean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kedudukan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perjalanan</a:t>
            </a:r>
            <a:r>
              <a:rPr lang="en-US" dirty="0" smtClean="0"/>
              <a:t> </a:t>
            </a:r>
            <a:r>
              <a:rPr lang="en-US" dirty="0" err="1" smtClean="0"/>
              <a:t>pemerintahannya</a:t>
            </a:r>
            <a:r>
              <a:rPr lang="en-US" dirty="0" smtClean="0"/>
              <a:t>,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pasang</a:t>
            </a:r>
            <a:r>
              <a:rPr lang="en-US" dirty="0" smtClean="0"/>
              <a:t> </a:t>
            </a:r>
            <a:r>
              <a:rPr lang="en-US" dirty="0" err="1" smtClean="0"/>
              <a:t>surut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dicampur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endParaRPr lang="en-US" dirty="0" smtClean="0"/>
          </a:p>
          <a:p>
            <a:pPr algn="just"/>
            <a:r>
              <a:rPr lang="en-US" dirty="0" err="1" smtClean="0"/>
              <a:t>komunisme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Nasakom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600" dirty="0" smtClean="0"/>
              <a:t>2. </a:t>
            </a:r>
            <a:r>
              <a:rPr lang="en-US" sz="1600" dirty="0" err="1" smtClean="0"/>
              <a:t>Argumen</a:t>
            </a:r>
            <a:r>
              <a:rPr lang="en-US" sz="1600" dirty="0" smtClean="0"/>
              <a:t> </a:t>
            </a:r>
            <a:r>
              <a:rPr lang="en-US" sz="1600" dirty="0" err="1" smtClean="0"/>
              <a:t>tentang</a:t>
            </a:r>
            <a:r>
              <a:rPr lang="en-US" sz="1600" dirty="0" smtClean="0"/>
              <a:t> </a:t>
            </a:r>
            <a:r>
              <a:rPr lang="en-US" sz="1600" dirty="0" err="1" smtClean="0"/>
              <a:t>Tantangan</a:t>
            </a:r>
            <a:r>
              <a:rPr lang="en-US" sz="1600" dirty="0" smtClean="0"/>
              <a:t> </a:t>
            </a:r>
            <a:r>
              <a:rPr lang="en-US" sz="1600" dirty="0" err="1" smtClean="0"/>
              <a:t>terhadap</a:t>
            </a:r>
            <a:r>
              <a:rPr lang="en-US" sz="1600" dirty="0" smtClean="0"/>
              <a:t> </a:t>
            </a:r>
            <a:r>
              <a:rPr lang="en-US" sz="1600" dirty="0" err="1" smtClean="0"/>
              <a:t>Pancasila</a:t>
            </a:r>
            <a:r>
              <a:rPr lang="en-US" sz="1600" dirty="0" smtClean="0"/>
              <a:t> </a:t>
            </a:r>
            <a:r>
              <a:rPr lang="en-US" sz="1600" dirty="0" err="1" smtClean="0"/>
              <a:t>sebagai</a:t>
            </a:r>
            <a:r>
              <a:rPr lang="en-US" sz="1600" dirty="0" smtClean="0"/>
              <a:t> </a:t>
            </a:r>
            <a:r>
              <a:rPr lang="en-US" sz="1600" dirty="0" err="1" smtClean="0"/>
              <a:t>Ideologi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Negara</a:t>
            </a:r>
            <a:endParaRPr lang="en-US" sz="1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676400" y="1047750"/>
            <a:ext cx="7226424" cy="3962400"/>
          </a:xfrm>
        </p:spPr>
        <p:txBody>
          <a:bodyPr/>
          <a:lstStyle/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ditemukan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tantangan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endParaRPr lang="en-US" dirty="0" smtClean="0"/>
          </a:p>
          <a:p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</a:t>
            </a:r>
            <a:r>
              <a:rPr lang="en-US" dirty="0" err="1" smtClean="0"/>
              <a:t>Unsur-unsur</a:t>
            </a:r>
            <a:r>
              <a:rPr lang="en-US" dirty="0" smtClean="0"/>
              <a:t> yang </a:t>
            </a:r>
            <a:r>
              <a:rPr lang="en-US" dirty="0" err="1" smtClean="0"/>
              <a:t>memengaruhi</a:t>
            </a:r>
            <a:r>
              <a:rPr lang="en-US" dirty="0" smtClean="0"/>
              <a:t> </a:t>
            </a:r>
            <a:r>
              <a:rPr lang="en-US" dirty="0" err="1" smtClean="0"/>
              <a:t>tantangan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endParaRPr lang="en-US" dirty="0" smtClean="0"/>
          </a:p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eksternal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internal. </a:t>
            </a:r>
            <a:r>
              <a:rPr lang="en-US" dirty="0" err="1" smtClean="0"/>
              <a:t>Adapun</a:t>
            </a:r>
            <a:endParaRPr lang="en-US" dirty="0" smtClean="0"/>
          </a:p>
          <a:p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eksternal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 </a:t>
            </a:r>
            <a:r>
              <a:rPr lang="en-US" dirty="0" err="1" smtClean="0"/>
              <a:t>hal-hal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  <a:endParaRPr lang="en-US" dirty="0" smtClean="0"/>
          </a:p>
          <a:p>
            <a:pPr marL="342900" indent="-342900">
              <a:buAutoNum type="alphaLcPeriod"/>
            </a:pPr>
            <a:r>
              <a:rPr lang="en-US" dirty="0" err="1" smtClean="0"/>
              <a:t>Pertarungan</a:t>
            </a:r>
            <a:r>
              <a:rPr lang="en-US" dirty="0" smtClean="0"/>
              <a:t> </a:t>
            </a:r>
            <a:r>
              <a:rPr lang="en-US" dirty="0" err="1" smtClean="0"/>
              <a:t>ideologis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negara-negara</a:t>
            </a:r>
            <a:r>
              <a:rPr lang="en-US" dirty="0" smtClean="0"/>
              <a:t> </a:t>
            </a:r>
            <a:r>
              <a:rPr lang="en-US" i="1" dirty="0" smtClean="0"/>
              <a:t>super power </a:t>
            </a:r>
            <a:r>
              <a:rPr lang="en-US" i="1" dirty="0" err="1" smtClean="0"/>
              <a:t>antara</a:t>
            </a:r>
            <a:r>
              <a:rPr lang="en-US" i="1" dirty="0" smtClean="0"/>
              <a:t> </a:t>
            </a:r>
            <a:r>
              <a:rPr lang="en-US" i="1" dirty="0" err="1" smtClean="0"/>
              <a:t>Amerika</a:t>
            </a:r>
            <a:r>
              <a:rPr lang="en-US" i="1" dirty="0" smtClean="0"/>
              <a:t> </a:t>
            </a:r>
            <a:endParaRPr lang="en-US" i="1" dirty="0" smtClean="0"/>
          </a:p>
          <a:p>
            <a:pPr marL="342900" indent="-342900"/>
            <a:r>
              <a:rPr lang="en-US" dirty="0" err="1" smtClean="0"/>
              <a:t>Serikat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Uni</a:t>
            </a:r>
            <a:r>
              <a:rPr lang="en-US" dirty="0" smtClean="0"/>
              <a:t> Soviet </a:t>
            </a:r>
            <a:r>
              <a:rPr lang="en-US" dirty="0" err="1" smtClean="0"/>
              <a:t>antara</a:t>
            </a:r>
            <a:r>
              <a:rPr lang="en-US" dirty="0" smtClean="0"/>
              <a:t> 1945 </a:t>
            </a:r>
            <a:r>
              <a:rPr lang="en-US" dirty="0" err="1" smtClean="0"/>
              <a:t>sampai</a:t>
            </a:r>
            <a:r>
              <a:rPr lang="en-US" dirty="0" smtClean="0"/>
              <a:t> 1990 yang </a:t>
            </a:r>
            <a:r>
              <a:rPr lang="en-US" dirty="0" err="1" smtClean="0"/>
              <a:t>berakhir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bubarnya</a:t>
            </a:r>
            <a:r>
              <a:rPr lang="en-US" dirty="0" smtClean="0"/>
              <a:t> </a:t>
            </a:r>
          </a:p>
          <a:p>
            <a:pPr marL="342900" indent="-342900"/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smtClean="0"/>
              <a:t>Soviet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Amerika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satu-satunya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i="1" dirty="0" smtClean="0"/>
              <a:t>super </a:t>
            </a:r>
            <a:r>
              <a:rPr lang="en-US" i="1" dirty="0" smtClean="0"/>
              <a:t>power</a:t>
            </a:r>
            <a:r>
              <a:rPr lang="en-US" i="1" dirty="0" smtClean="0"/>
              <a:t>.</a:t>
            </a:r>
            <a:endParaRPr lang="en-US" i="1" dirty="0" smtClean="0"/>
          </a:p>
          <a:p>
            <a:r>
              <a:rPr lang="en-US" dirty="0" smtClean="0"/>
              <a:t>b. </a:t>
            </a:r>
            <a:r>
              <a:rPr lang="en-US" dirty="0" err="1" smtClean="0"/>
              <a:t>Menguatnya</a:t>
            </a:r>
            <a:r>
              <a:rPr lang="en-US" dirty="0" smtClean="0"/>
              <a:t> </a:t>
            </a:r>
            <a:r>
              <a:rPr lang="en-US" dirty="0" err="1" smtClean="0"/>
              <a:t>isu</a:t>
            </a:r>
            <a:r>
              <a:rPr lang="en-US" dirty="0" smtClean="0"/>
              <a:t> </a:t>
            </a:r>
            <a:r>
              <a:rPr lang="en-US" dirty="0" err="1" smtClean="0"/>
              <a:t>kebudayaan</a:t>
            </a:r>
            <a:r>
              <a:rPr lang="en-US" dirty="0" smtClean="0"/>
              <a:t> global yang </a:t>
            </a:r>
            <a:r>
              <a:rPr lang="en-US" dirty="0" err="1" smtClean="0"/>
              <a:t>ditandai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masuknya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asing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berbangsa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bernegara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keterbukaan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informasi</a:t>
            </a:r>
            <a:r>
              <a:rPr lang="en-US" dirty="0" smtClean="0"/>
              <a:t>.</a:t>
            </a:r>
          </a:p>
          <a:p>
            <a:r>
              <a:rPr lang="en-US" dirty="0" smtClean="0"/>
              <a:t>c. </a:t>
            </a:r>
            <a:r>
              <a:rPr lang="en-US" dirty="0" err="1" smtClean="0"/>
              <a:t>Meningkatnya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akibat</a:t>
            </a:r>
            <a:r>
              <a:rPr lang="en-US" dirty="0" smtClean="0"/>
              <a:t> </a:t>
            </a:r>
            <a:r>
              <a:rPr lang="en-US" dirty="0" err="1" smtClean="0"/>
              <a:t>pertambahan</a:t>
            </a:r>
            <a:r>
              <a:rPr lang="en-US" dirty="0" smtClean="0"/>
              <a:t> </a:t>
            </a:r>
            <a:r>
              <a:rPr lang="en-US" dirty="0" err="1" smtClean="0"/>
              <a:t>penduduk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endParaRPr lang="en-US" dirty="0" smtClean="0"/>
          </a:p>
          <a:p>
            <a:r>
              <a:rPr lang="en-US" dirty="0" err="1" smtClean="0"/>
              <a:t>kemajuan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eksploitasi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masif</a:t>
            </a:r>
            <a:r>
              <a:rPr lang="en-US" dirty="0" smtClean="0"/>
              <a:t>.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konkritnya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kerusakan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,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banjir</a:t>
            </a:r>
            <a:r>
              <a:rPr lang="en-US" dirty="0" smtClean="0"/>
              <a:t>, </a:t>
            </a:r>
            <a:endParaRPr lang="en-US" dirty="0" smtClean="0"/>
          </a:p>
          <a:p>
            <a:r>
              <a:rPr lang="en-US" dirty="0" err="1" smtClean="0"/>
              <a:t>kebakaran</a:t>
            </a:r>
            <a:r>
              <a:rPr lang="en-US" dirty="0" smtClean="0"/>
              <a:t> </a:t>
            </a:r>
            <a:r>
              <a:rPr lang="en-US" dirty="0" err="1" smtClean="0"/>
              <a:t>hutan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438150"/>
            <a:ext cx="6912768" cy="4495799"/>
          </a:xfrm>
        </p:spPr>
        <p:txBody>
          <a:bodyPr/>
          <a:lstStyle/>
          <a:p>
            <a:r>
              <a:rPr lang="en-US" b="1" dirty="0" smtClean="0"/>
              <a:t>E. </a:t>
            </a:r>
            <a:r>
              <a:rPr lang="en-US" b="1" dirty="0" err="1" smtClean="0"/>
              <a:t>Mendeskripsikan</a:t>
            </a:r>
            <a:r>
              <a:rPr lang="en-US" b="1" dirty="0" smtClean="0"/>
              <a:t> </a:t>
            </a:r>
            <a:r>
              <a:rPr lang="en-US" b="1" dirty="0" err="1" smtClean="0"/>
              <a:t>Esensi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Urgensi</a:t>
            </a:r>
            <a:endParaRPr lang="en-US" b="1" dirty="0" smtClean="0"/>
          </a:p>
          <a:p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Ideologi</a:t>
            </a:r>
            <a:r>
              <a:rPr lang="en-US" b="1" dirty="0" smtClean="0"/>
              <a:t> Negara</a:t>
            </a:r>
          </a:p>
          <a:p>
            <a:endParaRPr lang="en-US" b="1" dirty="0" smtClean="0"/>
          </a:p>
          <a:p>
            <a:pPr marL="342900" indent="-342900">
              <a:buAutoNum type="arabicPeriod"/>
            </a:pPr>
            <a:r>
              <a:rPr lang="en-US" b="1" dirty="0" err="1" smtClean="0"/>
              <a:t>Hakikat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Ideologi</a:t>
            </a:r>
            <a:r>
              <a:rPr lang="en-US" b="1" dirty="0" smtClean="0"/>
              <a:t> Negara</a:t>
            </a:r>
          </a:p>
          <a:p>
            <a:r>
              <a:rPr lang="en-US" sz="1200" dirty="0" err="1" smtClean="0"/>
              <a:t>Pada</a:t>
            </a:r>
            <a:r>
              <a:rPr lang="en-US" sz="1200" dirty="0" smtClean="0"/>
              <a:t> </a:t>
            </a:r>
            <a:r>
              <a:rPr lang="en-US" sz="1200" dirty="0" err="1" smtClean="0"/>
              <a:t>bagian</a:t>
            </a:r>
            <a:r>
              <a:rPr lang="en-US" sz="1200" dirty="0" smtClean="0"/>
              <a:t> </a:t>
            </a:r>
            <a:r>
              <a:rPr lang="en-US" sz="1200" dirty="0" err="1" smtClean="0"/>
              <a:t>ini</a:t>
            </a:r>
            <a:r>
              <a:rPr lang="en-US" sz="1200" dirty="0" smtClean="0"/>
              <a:t>, </a:t>
            </a:r>
            <a:r>
              <a:rPr lang="en-US" sz="1200" dirty="0" err="1" smtClean="0"/>
              <a:t>akan</a:t>
            </a:r>
            <a:r>
              <a:rPr lang="en-US" sz="1200" dirty="0" smtClean="0"/>
              <a:t> </a:t>
            </a:r>
            <a:r>
              <a:rPr lang="en-US" sz="1200" dirty="0" err="1" smtClean="0"/>
              <a:t>di</a:t>
            </a:r>
            <a:r>
              <a:rPr lang="en-US" sz="1200" dirty="0" smtClean="0"/>
              <a:t> </a:t>
            </a:r>
            <a:r>
              <a:rPr lang="en-US" sz="1200" dirty="0" err="1" smtClean="0"/>
              <a:t>pahami</a:t>
            </a:r>
            <a:r>
              <a:rPr lang="en-US" sz="1200" dirty="0" smtClean="0"/>
              <a:t> </a:t>
            </a:r>
            <a:r>
              <a:rPr lang="en-US" sz="1200" dirty="0" err="1" smtClean="0"/>
              <a:t>hakikat</a:t>
            </a:r>
            <a:r>
              <a:rPr lang="en-US" sz="1200" dirty="0" smtClean="0"/>
              <a:t> </a:t>
            </a:r>
            <a:r>
              <a:rPr lang="en-US" sz="1200" dirty="0" err="1" smtClean="0"/>
              <a:t>Pancasila</a:t>
            </a:r>
            <a:r>
              <a:rPr lang="en-US" sz="1200" dirty="0" smtClean="0"/>
              <a:t> </a:t>
            </a:r>
            <a:r>
              <a:rPr lang="en-US" sz="1200" dirty="0" err="1" smtClean="0"/>
              <a:t>sebagai</a:t>
            </a:r>
            <a:r>
              <a:rPr lang="en-US" sz="1200" dirty="0" smtClean="0"/>
              <a:t> </a:t>
            </a:r>
            <a:r>
              <a:rPr lang="en-US" sz="1200" dirty="0" err="1" smtClean="0"/>
              <a:t>ideologi</a:t>
            </a:r>
            <a:r>
              <a:rPr lang="en-US" sz="1200" dirty="0" smtClean="0"/>
              <a:t> </a:t>
            </a:r>
            <a:r>
              <a:rPr lang="en-US" sz="1200" dirty="0" err="1" smtClean="0"/>
              <a:t>negara</a:t>
            </a:r>
            <a:endParaRPr lang="en-US" sz="1200" dirty="0" smtClean="0"/>
          </a:p>
          <a:p>
            <a:r>
              <a:rPr lang="it-IT" sz="1200" dirty="0" smtClean="0"/>
              <a:t>memiliki tiga dimensi sebagai berikut:</a:t>
            </a:r>
          </a:p>
          <a:p>
            <a:pPr marL="228600" indent="-228600" algn="just">
              <a:buAutoNum type="alphaLcPeriod"/>
            </a:pPr>
            <a:r>
              <a:rPr lang="en-US" sz="1200" dirty="0" err="1" smtClean="0"/>
              <a:t>Dimensi</a:t>
            </a:r>
            <a:r>
              <a:rPr lang="en-US" sz="1200" dirty="0" smtClean="0"/>
              <a:t> </a:t>
            </a:r>
            <a:r>
              <a:rPr lang="en-US" sz="1200" dirty="0" err="1" smtClean="0"/>
              <a:t>realitas</a:t>
            </a:r>
            <a:r>
              <a:rPr lang="en-US" sz="1200" dirty="0" smtClean="0"/>
              <a:t>; </a:t>
            </a:r>
            <a:r>
              <a:rPr lang="en-US" sz="1200" dirty="0" err="1" smtClean="0"/>
              <a:t>mengandung</a:t>
            </a:r>
            <a:r>
              <a:rPr lang="en-US" sz="1200" dirty="0" smtClean="0"/>
              <a:t> </a:t>
            </a:r>
            <a:r>
              <a:rPr lang="en-US" sz="1200" dirty="0" err="1" smtClean="0"/>
              <a:t>makna</a:t>
            </a:r>
            <a:r>
              <a:rPr lang="en-US" sz="1200" dirty="0" smtClean="0"/>
              <a:t> </a:t>
            </a:r>
            <a:r>
              <a:rPr lang="en-US" sz="1200" dirty="0" err="1" smtClean="0"/>
              <a:t>bahwa</a:t>
            </a:r>
            <a:r>
              <a:rPr lang="en-US" sz="1200" dirty="0" smtClean="0"/>
              <a:t> </a:t>
            </a:r>
            <a:r>
              <a:rPr lang="en-US" sz="1200" dirty="0" err="1" smtClean="0"/>
              <a:t>nilai-nilai</a:t>
            </a:r>
            <a:r>
              <a:rPr lang="en-US" sz="1200" dirty="0" smtClean="0"/>
              <a:t> </a:t>
            </a:r>
            <a:r>
              <a:rPr lang="en-US" sz="1200" dirty="0" err="1" smtClean="0"/>
              <a:t>dasar</a:t>
            </a:r>
            <a:r>
              <a:rPr lang="en-US" sz="1200" dirty="0" smtClean="0"/>
              <a:t> </a:t>
            </a:r>
            <a:r>
              <a:rPr lang="en-US" sz="1200" dirty="0" smtClean="0"/>
              <a:t>yang </a:t>
            </a:r>
            <a:r>
              <a:rPr lang="en-US" sz="1200" dirty="0" err="1" smtClean="0"/>
              <a:t>terkandung</a:t>
            </a:r>
            <a:r>
              <a:rPr lang="en-US" sz="1200" dirty="0" smtClean="0"/>
              <a:t> </a:t>
            </a:r>
            <a:r>
              <a:rPr lang="en-US" sz="1200" dirty="0" err="1" smtClean="0"/>
              <a:t>dalam</a:t>
            </a:r>
            <a:r>
              <a:rPr lang="en-US" sz="1200" dirty="0" smtClean="0"/>
              <a:t> </a:t>
            </a:r>
            <a:endParaRPr lang="en-US" sz="1200" dirty="0" smtClean="0"/>
          </a:p>
          <a:p>
            <a:pPr marL="228600" indent="-228600" algn="just"/>
            <a:r>
              <a:rPr lang="en-US" sz="1200" dirty="0" err="1" smtClean="0"/>
              <a:t>dirinya</a:t>
            </a:r>
            <a:r>
              <a:rPr lang="en-US" sz="1200" dirty="0" smtClean="0"/>
              <a:t> </a:t>
            </a:r>
            <a:r>
              <a:rPr lang="en-US" sz="1200" dirty="0" err="1" smtClean="0"/>
              <a:t>bersumber</a:t>
            </a:r>
            <a:r>
              <a:rPr lang="en-US" sz="1200" dirty="0" smtClean="0"/>
              <a:t> </a:t>
            </a:r>
            <a:r>
              <a:rPr lang="en-US" sz="1200" dirty="0" err="1" smtClean="0"/>
              <a:t>dari</a:t>
            </a:r>
            <a:r>
              <a:rPr lang="en-US" sz="1200" dirty="0" smtClean="0"/>
              <a:t> </a:t>
            </a:r>
            <a:r>
              <a:rPr lang="en-US" sz="1200" dirty="0" err="1" smtClean="0"/>
              <a:t>nilai-nilai</a:t>
            </a:r>
            <a:r>
              <a:rPr lang="en-US" sz="1200" dirty="0" smtClean="0"/>
              <a:t> real yang </a:t>
            </a:r>
            <a:r>
              <a:rPr lang="en-US" sz="1200" dirty="0" err="1" smtClean="0"/>
              <a:t>hidup</a:t>
            </a:r>
            <a:r>
              <a:rPr lang="en-US" sz="1200" dirty="0" smtClean="0"/>
              <a:t> </a:t>
            </a:r>
            <a:r>
              <a:rPr lang="en-US" sz="1200" dirty="0" err="1" smtClean="0"/>
              <a:t>dalam</a:t>
            </a:r>
            <a:r>
              <a:rPr lang="en-US" sz="1200" dirty="0" smtClean="0"/>
              <a:t> </a:t>
            </a:r>
            <a:r>
              <a:rPr lang="en-US" sz="1200" dirty="0" err="1" smtClean="0"/>
              <a:t>masyarakatnya</a:t>
            </a:r>
            <a:r>
              <a:rPr lang="en-US" sz="1200" dirty="0" smtClean="0"/>
              <a:t>. Hal </a:t>
            </a:r>
            <a:r>
              <a:rPr lang="en-US" sz="1200" dirty="0" err="1" smtClean="0"/>
              <a:t>ini</a:t>
            </a:r>
            <a:r>
              <a:rPr lang="en-US" sz="1200" dirty="0" smtClean="0"/>
              <a:t> </a:t>
            </a:r>
            <a:endParaRPr lang="en-US" sz="1200" dirty="0" smtClean="0"/>
          </a:p>
          <a:p>
            <a:pPr marL="228600" indent="-228600" algn="just"/>
            <a:r>
              <a:rPr lang="en-US" sz="1200" dirty="0" err="1" smtClean="0"/>
              <a:t>mengandung</a:t>
            </a:r>
            <a:r>
              <a:rPr lang="en-US" sz="1200" dirty="0" smtClean="0"/>
              <a:t> </a:t>
            </a:r>
            <a:r>
              <a:rPr lang="en-US" sz="1200" dirty="0" err="1" smtClean="0"/>
              <a:t>arti</a:t>
            </a:r>
            <a:r>
              <a:rPr lang="en-US" sz="1200" dirty="0" smtClean="0"/>
              <a:t> </a:t>
            </a:r>
            <a:r>
              <a:rPr lang="en-US" sz="1200" dirty="0" err="1" smtClean="0"/>
              <a:t>bahwa</a:t>
            </a:r>
            <a:r>
              <a:rPr lang="en-US" sz="1200" dirty="0" smtClean="0"/>
              <a:t> </a:t>
            </a:r>
            <a:r>
              <a:rPr lang="en-US" sz="1200" dirty="0" err="1" smtClean="0"/>
              <a:t>nilai-nilai</a:t>
            </a:r>
            <a:r>
              <a:rPr lang="en-US" sz="1200" dirty="0" smtClean="0"/>
              <a:t> </a:t>
            </a:r>
            <a:r>
              <a:rPr lang="en-US" sz="1200" dirty="0" err="1" smtClean="0"/>
              <a:t>Pancasila</a:t>
            </a:r>
            <a:r>
              <a:rPr lang="en-US" sz="1200" dirty="0" smtClean="0"/>
              <a:t> </a:t>
            </a:r>
            <a:r>
              <a:rPr lang="en-US" sz="1200" dirty="0" err="1" smtClean="0"/>
              <a:t>bersumber</a:t>
            </a:r>
            <a:r>
              <a:rPr lang="en-US" sz="1200" dirty="0" smtClean="0"/>
              <a:t> </a:t>
            </a:r>
            <a:r>
              <a:rPr lang="en-US" sz="1200" dirty="0" err="1" smtClean="0"/>
              <a:t>dari</a:t>
            </a:r>
            <a:r>
              <a:rPr lang="en-US" sz="1200" dirty="0" smtClean="0"/>
              <a:t> </a:t>
            </a:r>
            <a:r>
              <a:rPr lang="en-US" sz="1200" dirty="0" err="1" smtClean="0"/>
              <a:t>nilai-nilai</a:t>
            </a:r>
            <a:r>
              <a:rPr lang="en-US" sz="1200" dirty="0" smtClean="0"/>
              <a:t> </a:t>
            </a:r>
            <a:r>
              <a:rPr lang="en-US" sz="1200" dirty="0" err="1" smtClean="0"/>
              <a:t>kehidupan</a:t>
            </a:r>
            <a:r>
              <a:rPr lang="en-US" sz="1200" dirty="0" smtClean="0"/>
              <a:t> </a:t>
            </a:r>
            <a:r>
              <a:rPr lang="en-US" sz="1200" dirty="0" err="1" smtClean="0"/>
              <a:t>bangsa</a:t>
            </a:r>
            <a:endParaRPr lang="en-US" sz="1200" dirty="0" smtClean="0"/>
          </a:p>
          <a:p>
            <a:pPr marL="228600" indent="-228600" algn="just"/>
            <a:r>
              <a:rPr lang="en-US" sz="1200" dirty="0" smtClean="0"/>
              <a:t>Indonesia</a:t>
            </a:r>
            <a:r>
              <a:rPr lang="en-US" sz="1200" dirty="0" smtClean="0"/>
              <a:t> </a:t>
            </a:r>
            <a:r>
              <a:rPr lang="en-US" sz="1200" dirty="0" err="1" smtClean="0"/>
              <a:t>sekaligus</a:t>
            </a:r>
            <a:r>
              <a:rPr lang="en-US" sz="1200" dirty="0" smtClean="0"/>
              <a:t> </a:t>
            </a:r>
            <a:r>
              <a:rPr lang="en-US" sz="1200" dirty="0" err="1" smtClean="0"/>
              <a:t>juga</a:t>
            </a:r>
            <a:r>
              <a:rPr lang="en-US" sz="1200" dirty="0" smtClean="0"/>
              <a:t> </a:t>
            </a:r>
            <a:r>
              <a:rPr lang="en-US" sz="1200" dirty="0" err="1" smtClean="0"/>
              <a:t>berarti</a:t>
            </a:r>
            <a:r>
              <a:rPr lang="en-US" sz="1200" dirty="0" smtClean="0"/>
              <a:t> </a:t>
            </a:r>
            <a:r>
              <a:rPr lang="en-US" sz="1200" dirty="0" err="1" smtClean="0"/>
              <a:t>bahwa</a:t>
            </a:r>
            <a:r>
              <a:rPr lang="en-US" sz="1200" dirty="0" smtClean="0"/>
              <a:t> </a:t>
            </a:r>
            <a:r>
              <a:rPr lang="en-US" sz="1200" dirty="0" err="1" smtClean="0"/>
              <a:t>nilai-nilai</a:t>
            </a:r>
            <a:r>
              <a:rPr lang="en-US" sz="1200" dirty="0" smtClean="0"/>
              <a:t> </a:t>
            </a:r>
            <a:r>
              <a:rPr lang="en-US" sz="1200" dirty="0" err="1" smtClean="0"/>
              <a:t>Pancasila</a:t>
            </a:r>
            <a:r>
              <a:rPr lang="en-US" sz="1200" dirty="0" smtClean="0"/>
              <a:t> </a:t>
            </a:r>
            <a:r>
              <a:rPr lang="en-US" sz="1200" dirty="0" err="1" smtClean="0"/>
              <a:t>harus</a:t>
            </a:r>
            <a:r>
              <a:rPr lang="en-US" sz="1200" dirty="0" smtClean="0"/>
              <a:t> </a:t>
            </a:r>
            <a:r>
              <a:rPr lang="en-US" sz="1200" dirty="0" err="1" smtClean="0"/>
              <a:t>dijabarkan</a:t>
            </a:r>
            <a:r>
              <a:rPr lang="en-US" sz="1200" dirty="0" smtClean="0"/>
              <a:t> </a:t>
            </a:r>
            <a:r>
              <a:rPr lang="en-US" sz="1200" dirty="0" err="1" smtClean="0"/>
              <a:t>dalam</a:t>
            </a:r>
            <a:r>
              <a:rPr lang="en-US" sz="1200" dirty="0" smtClean="0"/>
              <a:t> </a:t>
            </a:r>
          </a:p>
          <a:p>
            <a:pPr marL="228600" indent="-228600" algn="just"/>
            <a:r>
              <a:rPr lang="en-US" sz="1200" dirty="0" err="1" smtClean="0"/>
              <a:t>kehidupan</a:t>
            </a:r>
            <a:r>
              <a:rPr lang="en-US" sz="1200" dirty="0" smtClean="0"/>
              <a:t> </a:t>
            </a:r>
            <a:r>
              <a:rPr lang="en-US" sz="1200" dirty="0" err="1" smtClean="0"/>
              <a:t>nyata</a:t>
            </a:r>
            <a:r>
              <a:rPr lang="en-US" sz="1200" dirty="0" smtClean="0"/>
              <a:t> </a:t>
            </a:r>
            <a:r>
              <a:rPr lang="en-US" sz="1200" dirty="0" err="1" smtClean="0"/>
              <a:t>sehari-hari</a:t>
            </a:r>
            <a:r>
              <a:rPr lang="en-US" sz="1200" dirty="0" smtClean="0"/>
              <a:t> </a:t>
            </a:r>
            <a:r>
              <a:rPr lang="en-US" sz="1200" dirty="0" err="1" smtClean="0"/>
              <a:t>baik</a:t>
            </a:r>
            <a:r>
              <a:rPr lang="en-US" sz="1200" dirty="0" smtClean="0"/>
              <a:t> </a:t>
            </a:r>
            <a:r>
              <a:rPr lang="en-US" sz="1200" dirty="0" err="1" smtClean="0"/>
              <a:t>dalam</a:t>
            </a:r>
            <a:r>
              <a:rPr lang="en-US" sz="1200" dirty="0" smtClean="0"/>
              <a:t> </a:t>
            </a:r>
            <a:r>
              <a:rPr lang="en-US" sz="1200" dirty="0" err="1" smtClean="0"/>
              <a:t>kaitannya</a:t>
            </a:r>
            <a:r>
              <a:rPr lang="en-US" sz="1200" dirty="0" smtClean="0"/>
              <a:t> </a:t>
            </a:r>
            <a:r>
              <a:rPr lang="en-US" sz="1200" dirty="0" err="1" smtClean="0"/>
              <a:t>dengan</a:t>
            </a:r>
            <a:r>
              <a:rPr lang="en-US" sz="1200" dirty="0" smtClean="0"/>
              <a:t> </a:t>
            </a:r>
            <a:r>
              <a:rPr lang="en-US" sz="1200" dirty="0" err="1" smtClean="0"/>
              <a:t>kehidupan</a:t>
            </a:r>
            <a:r>
              <a:rPr lang="en-US" sz="1200" dirty="0" smtClean="0"/>
              <a:t> </a:t>
            </a:r>
            <a:r>
              <a:rPr lang="en-US" sz="1200" dirty="0" err="1" smtClean="0"/>
              <a:t>bermasyarakat</a:t>
            </a:r>
            <a:r>
              <a:rPr lang="en-US" sz="1200" dirty="0" smtClean="0"/>
              <a:t> </a:t>
            </a:r>
            <a:endParaRPr lang="en-US" sz="1200" dirty="0" smtClean="0"/>
          </a:p>
          <a:p>
            <a:pPr marL="228600" indent="-228600" algn="just"/>
            <a:r>
              <a:rPr lang="en-US" sz="1200" dirty="0" err="1" smtClean="0"/>
              <a:t>maupun</a:t>
            </a:r>
            <a:r>
              <a:rPr lang="en-US" sz="1200" dirty="0" smtClean="0"/>
              <a:t> </a:t>
            </a:r>
            <a:r>
              <a:rPr lang="en-US" sz="1200" dirty="0" err="1" smtClean="0"/>
              <a:t>dalam</a:t>
            </a:r>
            <a:r>
              <a:rPr lang="en-US" sz="1200" dirty="0" smtClean="0"/>
              <a:t> </a:t>
            </a:r>
            <a:r>
              <a:rPr lang="en-US" sz="1200" dirty="0" err="1" smtClean="0"/>
              <a:t>segala</a:t>
            </a:r>
            <a:r>
              <a:rPr lang="en-US" sz="1200" dirty="0" smtClean="0"/>
              <a:t> </a:t>
            </a:r>
            <a:r>
              <a:rPr lang="en-US" sz="1200" dirty="0" err="1" smtClean="0"/>
              <a:t>aspek</a:t>
            </a:r>
            <a:r>
              <a:rPr lang="en-US" sz="1200" dirty="0" smtClean="0"/>
              <a:t> </a:t>
            </a:r>
            <a:r>
              <a:rPr lang="en-US" sz="1200" dirty="0" err="1" smtClean="0"/>
              <a:t>penyelenggaraan</a:t>
            </a:r>
            <a:r>
              <a:rPr lang="en-US" sz="1200" dirty="0" smtClean="0"/>
              <a:t> </a:t>
            </a:r>
            <a:r>
              <a:rPr lang="en-US" sz="1200" dirty="0" err="1" smtClean="0"/>
              <a:t>negara</a:t>
            </a:r>
            <a:r>
              <a:rPr lang="en-US" sz="1200" dirty="0" smtClean="0"/>
              <a:t>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438151"/>
            <a:ext cx="6912768" cy="4221832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b. </a:t>
            </a:r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idealitas</a:t>
            </a:r>
            <a:r>
              <a:rPr lang="en-US" dirty="0" smtClean="0"/>
              <a:t>;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cita-cita</a:t>
            </a:r>
            <a:r>
              <a:rPr lang="en-US" dirty="0" smtClean="0"/>
              <a:t> yang </a:t>
            </a:r>
            <a:r>
              <a:rPr lang="en-US" dirty="0" err="1" smtClean="0"/>
              <a:t>ingin</a:t>
            </a:r>
            <a:r>
              <a:rPr lang="en-US" dirty="0" smtClean="0"/>
              <a:t> </a:t>
            </a:r>
            <a:r>
              <a:rPr lang="en-US" dirty="0" err="1" smtClean="0"/>
              <a:t>dicapai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endParaRPr lang="en-US" dirty="0" smtClean="0"/>
          </a:p>
          <a:p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bermasyarakat</a:t>
            </a:r>
            <a:r>
              <a:rPr lang="en-US" dirty="0" smtClean="0"/>
              <a:t>, </a:t>
            </a:r>
            <a:r>
              <a:rPr lang="en-US" dirty="0" err="1" smtClean="0"/>
              <a:t>berbangsa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bernegara</a:t>
            </a:r>
            <a:r>
              <a:rPr lang="en-US" dirty="0" smtClean="0"/>
              <a:t>.</a:t>
            </a:r>
          </a:p>
          <a:p>
            <a:r>
              <a:rPr lang="en-US" dirty="0" smtClean="0"/>
              <a:t>Hal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berarti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endParaRPr lang="en-US" dirty="0" smtClean="0"/>
          </a:p>
          <a:p>
            <a:r>
              <a:rPr lang="en-US" dirty="0" err="1" smtClean="0"/>
              <a:t>tujuan</a:t>
            </a:r>
            <a:r>
              <a:rPr lang="en-US" dirty="0" smtClean="0"/>
              <a:t> yang </a:t>
            </a:r>
            <a:r>
              <a:rPr lang="en-US" dirty="0" err="1" smtClean="0"/>
              <a:t>dicapai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menimbulkan</a:t>
            </a:r>
            <a:r>
              <a:rPr lang="en-US" dirty="0" smtClean="0"/>
              <a:t> </a:t>
            </a:r>
            <a:r>
              <a:rPr lang="en-US" dirty="0" err="1" smtClean="0"/>
              <a:t>harapan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optimisme</a:t>
            </a:r>
            <a:endParaRPr lang="en-US" dirty="0" smtClean="0"/>
          </a:p>
          <a:p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menggugah</a:t>
            </a:r>
            <a:r>
              <a:rPr lang="en-US" dirty="0" smtClean="0"/>
              <a:t> </a:t>
            </a:r>
            <a:r>
              <a:rPr lang="en-US" dirty="0" err="1" smtClean="0"/>
              <a:t>motivasi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mewujudkan</a:t>
            </a:r>
            <a:r>
              <a:rPr lang="en-US" dirty="0" smtClean="0"/>
              <a:t> </a:t>
            </a:r>
            <a:r>
              <a:rPr lang="en-US" dirty="0" err="1" smtClean="0"/>
              <a:t>cita-cita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c. </a:t>
            </a:r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fleksibilitas</a:t>
            </a:r>
            <a:r>
              <a:rPr lang="en-US" dirty="0" smtClean="0"/>
              <a:t>;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relevansi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yang</a:t>
            </a:r>
          </a:p>
          <a:p>
            <a:r>
              <a:rPr lang="en-US" dirty="0" err="1" smtClean="0"/>
              <a:t>merangsang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pemikiran-pemikiran</a:t>
            </a:r>
            <a:endParaRPr lang="en-US" dirty="0" smtClean="0"/>
          </a:p>
          <a:p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yang </a:t>
            </a:r>
            <a:r>
              <a:rPr lang="en-US" dirty="0" err="1" smtClean="0"/>
              <a:t>terkandung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dalamnya</a:t>
            </a:r>
            <a:r>
              <a:rPr lang="en-US" dirty="0" smtClean="0"/>
              <a:t>. </a:t>
            </a:r>
            <a:r>
              <a:rPr lang="en-US" dirty="0" err="1" smtClean="0"/>
              <a:t>Dengan</a:t>
            </a:r>
            <a:endParaRPr lang="en-US" dirty="0" smtClean="0"/>
          </a:p>
          <a:p>
            <a:r>
              <a:rPr lang="en-US" dirty="0" err="1" smtClean="0"/>
              <a:t>demikian</a:t>
            </a:r>
            <a:r>
              <a:rPr lang="en-US" dirty="0" smtClean="0"/>
              <a:t>,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terbuka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endParaRPr lang="en-US" dirty="0" smtClean="0"/>
          </a:p>
          <a:p>
            <a:r>
              <a:rPr lang="en-US" dirty="0" err="1" smtClean="0"/>
              <a:t>demokratis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dinamika</a:t>
            </a:r>
            <a:r>
              <a:rPr lang="en-US" dirty="0" smtClean="0"/>
              <a:t> internal yang </a:t>
            </a:r>
            <a:r>
              <a:rPr lang="en-US" dirty="0" err="1" smtClean="0"/>
              <a:t>mengundang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endParaRPr lang="en-US" dirty="0" smtClean="0"/>
          </a:p>
          <a:p>
            <a:r>
              <a:rPr lang="en-US" dirty="0" err="1" smtClean="0"/>
              <a:t>merangsang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yang </a:t>
            </a:r>
            <a:r>
              <a:rPr lang="en-US" dirty="0" err="1" smtClean="0"/>
              <a:t>meyakininya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mengembangkan</a:t>
            </a:r>
            <a:endParaRPr lang="en-US" dirty="0" smtClean="0"/>
          </a:p>
          <a:p>
            <a:r>
              <a:rPr lang="en-US" dirty="0" err="1" smtClean="0"/>
              <a:t>pemikiran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,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khawatir</a:t>
            </a:r>
            <a:r>
              <a:rPr lang="en-US" dirty="0" smtClean="0"/>
              <a:t> </a:t>
            </a:r>
            <a:r>
              <a:rPr lang="en-US" dirty="0" err="1" smtClean="0"/>
              <a:t>kehilangan</a:t>
            </a:r>
            <a:r>
              <a:rPr lang="en-US" dirty="0" smtClean="0"/>
              <a:t> </a:t>
            </a:r>
            <a:r>
              <a:rPr lang="en-US" dirty="0" err="1" smtClean="0"/>
              <a:t>hakikat</a:t>
            </a:r>
            <a:r>
              <a:rPr lang="en-US" dirty="0" smtClean="0"/>
              <a:t> </a:t>
            </a:r>
            <a:r>
              <a:rPr lang="en-US" dirty="0" err="1" smtClean="0"/>
              <a:t>dirinya</a:t>
            </a:r>
            <a:r>
              <a:rPr lang="en-US" dirty="0" smtClean="0"/>
              <a:t> (</a:t>
            </a:r>
            <a:r>
              <a:rPr lang="en-US" dirty="0" err="1" smtClean="0"/>
              <a:t>Alfian</a:t>
            </a:r>
            <a:r>
              <a:rPr lang="en-US" dirty="0" smtClean="0"/>
              <a:t>,</a:t>
            </a:r>
          </a:p>
          <a:p>
            <a:r>
              <a:rPr lang="en-US" dirty="0" smtClean="0"/>
              <a:t>1991: 192 – 195).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1600" dirty="0" smtClean="0"/>
              <a:t>2. Urgensi Pancasila sebagai Ideologi Negara</a:t>
            </a:r>
            <a:endParaRPr lang="en-US" sz="1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895350"/>
            <a:ext cx="6912768" cy="3764633"/>
          </a:xfrm>
        </p:spPr>
        <p:txBody>
          <a:bodyPr/>
          <a:lstStyle/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mahasiswa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menyadari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 smtClean="0"/>
          </a:p>
          <a:p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terletak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legal formal, </a:t>
            </a:r>
            <a:r>
              <a:rPr lang="en-US" dirty="0" err="1" smtClean="0"/>
              <a:t>melainkan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endParaRPr lang="en-US" dirty="0" smtClean="0"/>
          </a:p>
          <a:p>
            <a:r>
              <a:rPr lang="en-US" dirty="0" err="1" smtClean="0"/>
              <a:t>hadir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konkret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.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endParaRPr lang="en-US" dirty="0" smtClean="0"/>
          </a:p>
          <a:p>
            <a:r>
              <a:rPr lang="en-US" dirty="0" err="1" smtClean="0"/>
              <a:t>konkret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 </a:t>
            </a:r>
            <a:r>
              <a:rPr lang="en-US" dirty="0" err="1" smtClean="0"/>
              <a:t>hal-hal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err="1" smtClean="0"/>
              <a:t>a.Ideologi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penuntun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,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endParaRPr lang="en-US" dirty="0" smtClean="0"/>
          </a:p>
          <a:p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preskripsi</a:t>
            </a:r>
            <a:r>
              <a:rPr lang="en-US" dirty="0" smtClean="0"/>
              <a:t> moral. </a:t>
            </a:r>
            <a:r>
              <a:rPr lang="en-US" dirty="0" err="1" smtClean="0"/>
              <a:t>Contohnya</a:t>
            </a:r>
            <a:r>
              <a:rPr lang="en-US" dirty="0" smtClean="0"/>
              <a:t>,</a:t>
            </a:r>
          </a:p>
          <a:p>
            <a:r>
              <a:rPr lang="nn-NO" dirty="0" smtClean="0"/>
              <a:t>kasus narkoba yang merebak di kalangan generasi muda menunjukkan</a:t>
            </a:r>
          </a:p>
          <a:p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preskripsi</a:t>
            </a:r>
            <a:r>
              <a:rPr lang="en-US" dirty="0" smtClean="0"/>
              <a:t> moral </a:t>
            </a:r>
            <a:r>
              <a:rPr lang="en-US" dirty="0" err="1" smtClean="0"/>
              <a:t>ideologis</a:t>
            </a:r>
            <a:r>
              <a:rPr lang="en-US" dirty="0" smtClean="0"/>
              <a:t>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disadari</a:t>
            </a:r>
            <a:r>
              <a:rPr lang="en-US" dirty="0" smtClean="0"/>
              <a:t> </a:t>
            </a:r>
            <a:r>
              <a:rPr lang="en-US" dirty="0" err="1" smtClean="0"/>
              <a:t>kehadirannya</a:t>
            </a:r>
            <a:r>
              <a:rPr lang="en-US" dirty="0" smtClean="0"/>
              <a:t>. </a:t>
            </a:r>
            <a:r>
              <a:rPr lang="en-US" dirty="0" err="1" smtClean="0"/>
              <a:t>Oleh</a:t>
            </a:r>
            <a:endParaRPr lang="en-US" dirty="0" smtClean="0"/>
          </a:p>
          <a:p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norma-norma</a:t>
            </a:r>
            <a:r>
              <a:rPr lang="en-US" dirty="0" smtClean="0"/>
              <a:t> </a:t>
            </a:r>
            <a:r>
              <a:rPr lang="en-US" dirty="0" err="1" smtClean="0"/>
              <a:t>penuntun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jelas</a:t>
            </a:r>
            <a:r>
              <a:rPr lang="en-US" dirty="0" smtClean="0"/>
              <a:t>, </a:t>
            </a:r>
            <a:r>
              <a:rPr lang="en-US" dirty="0" err="1" smtClean="0"/>
              <a:t>baik</a:t>
            </a:r>
            <a:endParaRPr lang="en-US" dirty="0" smtClean="0"/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persuasif</a:t>
            </a:r>
            <a:r>
              <a:rPr lang="en-US" dirty="0" smtClean="0"/>
              <a:t>, </a:t>
            </a:r>
            <a:r>
              <a:rPr lang="en-US" dirty="0" err="1" smtClean="0"/>
              <a:t>imbauan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penjabaran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endParaRPr lang="en-US" dirty="0" smtClean="0"/>
          </a:p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05880" y="1276351"/>
            <a:ext cx="6909320" cy="2057399"/>
          </a:xfrm>
        </p:spPr>
        <p:txBody>
          <a:bodyPr/>
          <a:lstStyle/>
          <a:p>
            <a:r>
              <a:rPr lang="en-US" dirty="0" smtClean="0"/>
              <a:t>b.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penolakan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endParaRPr lang="en-US" dirty="0" smtClean="0"/>
          </a:p>
          <a:p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sila-sila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. </a:t>
            </a:r>
            <a:r>
              <a:rPr lang="en-US" dirty="0" err="1" smtClean="0"/>
              <a:t>Contohnya</a:t>
            </a:r>
            <a:r>
              <a:rPr lang="en-US" dirty="0" smtClean="0"/>
              <a:t>, </a:t>
            </a:r>
            <a:r>
              <a:rPr lang="en-US" dirty="0" err="1" smtClean="0"/>
              <a:t>kasus</a:t>
            </a:r>
            <a:r>
              <a:rPr lang="en-US" dirty="0" smtClean="0"/>
              <a:t> </a:t>
            </a:r>
            <a:r>
              <a:rPr lang="en-US" dirty="0" err="1" smtClean="0"/>
              <a:t>terorisme</a:t>
            </a:r>
            <a:r>
              <a:rPr lang="en-US" dirty="0" smtClean="0"/>
              <a:t> yang</a:t>
            </a:r>
          </a:p>
          <a:p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pemaksaan</a:t>
            </a:r>
            <a:r>
              <a:rPr lang="en-US" dirty="0" smtClean="0"/>
              <a:t> </a:t>
            </a:r>
            <a:r>
              <a:rPr lang="en-US" dirty="0" err="1" smtClean="0"/>
              <a:t>kehendak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kekerasan</a:t>
            </a:r>
            <a:r>
              <a:rPr lang="en-US" dirty="0" smtClean="0"/>
              <a:t>. Hal </a:t>
            </a:r>
            <a:r>
              <a:rPr lang="en-US" dirty="0" err="1" smtClean="0"/>
              <a:t>ini</a:t>
            </a:r>
            <a:endParaRPr lang="en-US" dirty="0" smtClean="0"/>
          </a:p>
          <a:p>
            <a:r>
              <a:rPr lang="en-US" dirty="0" err="1" smtClean="0"/>
              <a:t>bertentangan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toleransi</a:t>
            </a:r>
            <a:r>
              <a:rPr lang="en-US" dirty="0" smtClean="0"/>
              <a:t> </a:t>
            </a:r>
            <a:r>
              <a:rPr lang="en-US" dirty="0" err="1" smtClean="0"/>
              <a:t>berkeyakinan</a:t>
            </a:r>
            <a:r>
              <a:rPr lang="en-US" dirty="0" smtClean="0"/>
              <a:t>, </a:t>
            </a:r>
            <a:r>
              <a:rPr lang="en-US" dirty="0" err="1" smtClean="0"/>
              <a:t>hak-hak</a:t>
            </a:r>
            <a:r>
              <a:rPr lang="en-US" dirty="0" smtClean="0"/>
              <a:t> </a:t>
            </a:r>
            <a:r>
              <a:rPr lang="en-US" dirty="0" err="1" smtClean="0"/>
              <a:t>asasi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endParaRPr lang="en-US" dirty="0" smtClean="0"/>
          </a:p>
          <a:p>
            <a:r>
              <a:rPr lang="en-US" dirty="0" err="1" smtClean="0"/>
              <a:t>semangat</a:t>
            </a:r>
            <a:r>
              <a:rPr lang="en-US" dirty="0" smtClean="0"/>
              <a:t> </a:t>
            </a:r>
            <a:r>
              <a:rPr lang="en-US" dirty="0" err="1" smtClean="0"/>
              <a:t>persatuan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600" dirty="0" smtClean="0"/>
              <a:t>F. </a:t>
            </a:r>
            <a:r>
              <a:rPr lang="en-US" sz="1600" dirty="0" err="1" smtClean="0"/>
              <a:t>Rangkuman</a:t>
            </a:r>
            <a:r>
              <a:rPr lang="en-US" sz="1600" dirty="0" smtClean="0"/>
              <a:t> </a:t>
            </a:r>
            <a:r>
              <a:rPr lang="en-US" sz="1600" dirty="0" err="1" smtClean="0"/>
              <a:t>tentang</a:t>
            </a:r>
            <a:r>
              <a:rPr lang="en-US" sz="1600" dirty="0" smtClean="0"/>
              <a:t> </a:t>
            </a:r>
            <a:r>
              <a:rPr lang="en-US" sz="1600" dirty="0" err="1" smtClean="0"/>
              <a:t>Pengertian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Pentingnya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err="1" smtClean="0"/>
              <a:t>Pancasila</a:t>
            </a:r>
            <a:r>
              <a:rPr lang="en-US" sz="1600" dirty="0" smtClean="0"/>
              <a:t> </a:t>
            </a:r>
            <a:r>
              <a:rPr lang="en-US" sz="1600" dirty="0" err="1" smtClean="0"/>
              <a:t>sebagai</a:t>
            </a:r>
            <a:r>
              <a:rPr lang="en-US" sz="1600" dirty="0" smtClean="0"/>
              <a:t> </a:t>
            </a:r>
            <a:r>
              <a:rPr lang="en-US" sz="1600" dirty="0" err="1" smtClean="0"/>
              <a:t>Ideologi</a:t>
            </a:r>
            <a:r>
              <a:rPr lang="en-US" sz="1600" dirty="0" smtClean="0"/>
              <a:t> Negara</a:t>
            </a:r>
            <a:endParaRPr lang="en-US" sz="1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1047751"/>
            <a:ext cx="6912768" cy="2285999"/>
          </a:xfrm>
        </p:spPr>
        <p:txBody>
          <a:bodyPr/>
          <a:lstStyle/>
          <a:p>
            <a:r>
              <a:rPr lang="en-US" dirty="0" err="1" smtClean="0"/>
              <a:t>Pentingnya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mahasiswa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endParaRPr lang="en-US" dirty="0" smtClean="0"/>
          </a:p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memperlihatkan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penuntun</a:t>
            </a:r>
            <a:r>
              <a:rPr lang="en-US" dirty="0" smtClean="0"/>
              <a:t> moral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bermasyarakat</a:t>
            </a:r>
            <a:r>
              <a:rPr lang="en-US" dirty="0" smtClean="0"/>
              <a:t>, </a:t>
            </a:r>
            <a:r>
              <a:rPr lang="en-US" dirty="0" err="1" smtClean="0"/>
              <a:t>berbangsa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bernegara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ancaman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penyalahgunaan</a:t>
            </a:r>
            <a:r>
              <a:rPr lang="en-US" dirty="0" smtClean="0"/>
              <a:t> </a:t>
            </a:r>
            <a:r>
              <a:rPr lang="en-US" dirty="0" err="1" smtClean="0"/>
              <a:t>narkoba</a:t>
            </a:r>
            <a:r>
              <a:rPr lang="en-US" dirty="0" smtClean="0"/>
              <a:t>, </a:t>
            </a:r>
            <a:r>
              <a:rPr lang="en-US" dirty="0" err="1" smtClean="0"/>
              <a:t>terorisme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korupsi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dicegah</a:t>
            </a:r>
            <a:r>
              <a:rPr lang="en-US" dirty="0" smtClean="0"/>
              <a:t>. Di </a:t>
            </a:r>
          </a:p>
          <a:p>
            <a:r>
              <a:rPr lang="en-US" dirty="0" err="1" smtClean="0"/>
              <a:t>samping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hakikatnya</a:t>
            </a:r>
            <a:r>
              <a:rPr lang="en-US" dirty="0" smtClean="0"/>
              <a:t>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dimensi</a:t>
            </a:r>
            <a:r>
              <a:rPr lang="en-US" dirty="0" smtClean="0"/>
              <a:t>  </a:t>
            </a:r>
            <a:r>
              <a:rPr lang="en-US" dirty="0" err="1" smtClean="0"/>
              <a:t>realitas</a:t>
            </a:r>
            <a:r>
              <a:rPr lang="en-US" dirty="0" smtClean="0"/>
              <a:t>, </a:t>
            </a:r>
            <a:r>
              <a:rPr lang="es-ES" dirty="0" err="1" smtClean="0"/>
              <a:t>idealitas</a:t>
            </a:r>
            <a:r>
              <a:rPr lang="es-ES" dirty="0" smtClean="0"/>
              <a:t>, dan </a:t>
            </a:r>
            <a:r>
              <a:rPr lang="es-ES" dirty="0" err="1" smtClean="0"/>
              <a:t>fleksibilitas</a:t>
            </a:r>
            <a:r>
              <a:rPr lang="es-ES" dirty="0" smtClean="0"/>
              <a:t> yang </a:t>
            </a:r>
            <a:r>
              <a:rPr lang="es-ES" dirty="0" err="1" smtClean="0"/>
              <a:t>memuat</a:t>
            </a:r>
            <a:r>
              <a:rPr lang="es-ES" dirty="0" smtClean="0"/>
              <a:t> </a:t>
            </a:r>
            <a:r>
              <a:rPr lang="es-ES" dirty="0" err="1" smtClean="0"/>
              <a:t>nilai-nilai</a:t>
            </a:r>
            <a:r>
              <a:rPr lang="es-ES" dirty="0" smtClean="0"/>
              <a:t> </a:t>
            </a:r>
            <a:r>
              <a:rPr lang="es-ES" dirty="0" err="1" smtClean="0"/>
              <a:t>dasar</a:t>
            </a:r>
            <a:r>
              <a:rPr lang="es-ES" dirty="0" smtClean="0"/>
              <a:t>, </a:t>
            </a:r>
          </a:p>
          <a:p>
            <a:r>
              <a:rPr lang="es-ES" dirty="0" smtClean="0"/>
              <a:t>cita-cita, dan </a:t>
            </a:r>
            <a:r>
              <a:rPr lang="en-US" dirty="0" err="1" smtClean="0"/>
              <a:t>keterbukaan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mahasiswa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 smtClean="0"/>
              <a:t>kedudukan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akademis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600" dirty="0" smtClean="0"/>
              <a:t>G. </a:t>
            </a:r>
            <a:r>
              <a:rPr lang="en-US" sz="1600" dirty="0" err="1" smtClean="0"/>
              <a:t>Tugas</a:t>
            </a:r>
            <a:r>
              <a:rPr lang="en-US" sz="1600" dirty="0" smtClean="0"/>
              <a:t> </a:t>
            </a:r>
            <a:r>
              <a:rPr lang="en-US" sz="1600" dirty="0" err="1" smtClean="0"/>
              <a:t>BelajarLanjut</a:t>
            </a:r>
            <a:r>
              <a:rPr lang="en-US" sz="1600" dirty="0" smtClean="0"/>
              <a:t>: </a:t>
            </a:r>
            <a:r>
              <a:rPr lang="en-US" sz="1600" dirty="0" err="1" smtClean="0"/>
              <a:t>Projek</a:t>
            </a:r>
            <a:r>
              <a:rPr lang="en-US" sz="1600" dirty="0" smtClean="0"/>
              <a:t> </a:t>
            </a:r>
            <a:r>
              <a:rPr lang="en-US" sz="1600" dirty="0" err="1" smtClean="0"/>
              <a:t>Belajar</a:t>
            </a:r>
            <a:r>
              <a:rPr lang="en-US" sz="1600" dirty="0" smtClean="0"/>
              <a:t> </a:t>
            </a:r>
            <a:r>
              <a:rPr lang="en-US" sz="1600" dirty="0" err="1" smtClean="0"/>
              <a:t>Pancasila</a:t>
            </a:r>
            <a:r>
              <a:rPr lang="en-US" sz="1600" dirty="0" smtClean="0"/>
              <a:t> </a:t>
            </a:r>
            <a:r>
              <a:rPr lang="en-US" sz="1600" dirty="0" err="1" smtClean="0"/>
              <a:t>sebagai</a:t>
            </a:r>
            <a:r>
              <a:rPr lang="en-US" sz="1600" dirty="0" smtClean="0"/>
              <a:t> </a:t>
            </a:r>
            <a:r>
              <a:rPr lang="en-US" sz="1600" dirty="0" err="1" smtClean="0"/>
              <a:t>Ideologi</a:t>
            </a:r>
            <a:r>
              <a:rPr lang="en-US" sz="1600" dirty="0" smtClean="0"/>
              <a:t> Negara</a:t>
            </a:r>
            <a:endParaRPr lang="en-US" sz="1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05880" y="1276350"/>
            <a:ext cx="8496944" cy="3527649"/>
          </a:xfrm>
        </p:spPr>
        <p:txBody>
          <a:bodyPr/>
          <a:lstStyle/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,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dipersilakan</a:t>
            </a:r>
            <a:endParaRPr lang="en-US" dirty="0" smtClean="0"/>
          </a:p>
          <a:p>
            <a:r>
              <a:rPr lang="it-IT" dirty="0" smtClean="0"/>
              <a:t>untuk mencari informasi dari berbagai sumber tentang</a:t>
            </a:r>
            <a:r>
              <a:rPr lang="it-IT" dirty="0" smtClean="0"/>
              <a:t>:</a:t>
            </a:r>
          </a:p>
          <a:p>
            <a:endParaRPr lang="it-IT" dirty="0" smtClean="0"/>
          </a:p>
          <a:p>
            <a:r>
              <a:rPr lang="en-US" dirty="0" smtClean="0"/>
              <a:t>1.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karakter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kuhusnya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tertutup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terbuka</a:t>
            </a:r>
            <a:r>
              <a:rPr lang="en-US" dirty="0" smtClean="0"/>
              <a:t>.</a:t>
            </a:r>
          </a:p>
          <a:p>
            <a:r>
              <a:rPr lang="en-US" dirty="0" smtClean="0"/>
              <a:t>2.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,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tertutup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terbuka</a:t>
            </a:r>
            <a:r>
              <a:rPr lang="en-US" dirty="0" smtClean="0"/>
              <a:t>, </a:t>
            </a:r>
            <a:r>
              <a:rPr lang="en-US" dirty="0" err="1" smtClean="0"/>
              <a:t>berikan</a:t>
            </a:r>
            <a:endParaRPr lang="en-US" dirty="0" smtClean="0"/>
          </a:p>
          <a:p>
            <a:r>
              <a:rPr lang="en-US" dirty="0" err="1" smtClean="0"/>
              <a:t>argumen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.</a:t>
            </a:r>
          </a:p>
          <a:p>
            <a:r>
              <a:rPr lang="en-US" dirty="0" smtClean="0"/>
              <a:t>3.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kasus</a:t>
            </a:r>
            <a:r>
              <a:rPr lang="en-US" dirty="0" smtClean="0"/>
              <a:t> yang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penyalahgunaan</a:t>
            </a:r>
            <a:r>
              <a:rPr lang="en-US" dirty="0" smtClean="0"/>
              <a:t> </a:t>
            </a:r>
            <a:r>
              <a:rPr lang="en-US" dirty="0" err="1" smtClean="0"/>
              <a:t>narkoba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yang</a:t>
            </a:r>
          </a:p>
          <a:p>
            <a:r>
              <a:rPr lang="en-US" dirty="0" err="1" smtClean="0"/>
              <a:t>mengancam</a:t>
            </a:r>
            <a:r>
              <a:rPr lang="en-US" dirty="0" smtClean="0"/>
              <a:t> </a:t>
            </a:r>
            <a:r>
              <a:rPr lang="en-US" dirty="0" err="1" smtClean="0"/>
              <a:t>eksistensi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.</a:t>
            </a:r>
          </a:p>
          <a:p>
            <a:r>
              <a:rPr lang="en-US" dirty="0" smtClean="0"/>
              <a:t>4.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kasus</a:t>
            </a:r>
            <a:r>
              <a:rPr lang="en-US" dirty="0" smtClean="0"/>
              <a:t> yang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terorisme</a:t>
            </a:r>
            <a:r>
              <a:rPr lang="en-US" dirty="0" smtClean="0"/>
              <a:t> yang </a:t>
            </a:r>
            <a:r>
              <a:rPr lang="en-US" dirty="0" err="1" smtClean="0"/>
              <a:t>mengancam</a:t>
            </a:r>
            <a:r>
              <a:rPr lang="en-US" dirty="0" smtClean="0"/>
              <a:t> </a:t>
            </a:r>
            <a:r>
              <a:rPr lang="en-US" dirty="0" err="1" smtClean="0"/>
              <a:t>eksitensi</a:t>
            </a:r>
            <a:endParaRPr lang="en-US" dirty="0" smtClean="0"/>
          </a:p>
          <a:p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endParaRPr lang="en-US" dirty="0" smtClean="0"/>
          </a:p>
          <a:p>
            <a:r>
              <a:rPr lang="en-US" dirty="0" smtClean="0"/>
              <a:t>5.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kasus</a:t>
            </a:r>
            <a:r>
              <a:rPr lang="en-US" dirty="0" smtClean="0"/>
              <a:t> yang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korupsi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 yang </a:t>
            </a:r>
            <a:r>
              <a:rPr lang="en-US" dirty="0" err="1" smtClean="0"/>
              <a:t>mengancam</a:t>
            </a:r>
            <a:endParaRPr lang="en-US" dirty="0" smtClean="0"/>
          </a:p>
          <a:p>
            <a:r>
              <a:rPr lang="en-US" dirty="0" err="1" smtClean="0"/>
              <a:t>eksistensi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1676400" y="1047750"/>
            <a:ext cx="7315200" cy="3809999"/>
          </a:xfrm>
        </p:spPr>
        <p:txBody>
          <a:bodyPr/>
          <a:lstStyle/>
          <a:p>
            <a:pPr algn="just"/>
            <a:r>
              <a:rPr lang="en-US" dirty="0" smtClean="0"/>
              <a:t>Jorge </a:t>
            </a:r>
            <a:r>
              <a:rPr lang="en-US" dirty="0" err="1" smtClean="0"/>
              <a:t>Larrain</a:t>
            </a:r>
            <a:r>
              <a:rPr lang="en-US" dirty="0" smtClean="0"/>
              <a:t> </a:t>
            </a:r>
            <a:r>
              <a:rPr lang="en-US" dirty="0" err="1" smtClean="0"/>
              <a:t>menegaskan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erat</a:t>
            </a:r>
            <a:r>
              <a:rPr lang="en-US" dirty="0" smtClean="0"/>
              <a:t> </a:t>
            </a:r>
            <a:r>
              <a:rPr lang="en-US" dirty="0" err="1" smtClean="0"/>
              <a:t>hubungannya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perjuangan</a:t>
            </a:r>
            <a:r>
              <a:rPr lang="en-US" dirty="0" smtClean="0"/>
              <a:t> </a:t>
            </a:r>
            <a:r>
              <a:rPr lang="en-US" dirty="0" err="1" smtClean="0"/>
              <a:t>pembebasan</a:t>
            </a:r>
            <a:r>
              <a:rPr lang="en-US" dirty="0" smtClean="0"/>
              <a:t> </a:t>
            </a:r>
            <a:r>
              <a:rPr lang="en-US" dirty="0" err="1" smtClean="0"/>
              <a:t>borjuis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belenggu</a:t>
            </a:r>
            <a:r>
              <a:rPr lang="en-US" dirty="0" smtClean="0"/>
              <a:t> </a:t>
            </a:r>
            <a:r>
              <a:rPr lang="en-US" dirty="0" err="1" smtClean="0"/>
              <a:t>feodal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mencerminkan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de-DE" dirty="0" smtClean="0"/>
              <a:t>pemikiran </a:t>
            </a:r>
            <a:r>
              <a:rPr lang="de-DE" dirty="0" smtClean="0"/>
              <a:t>modern baru yang kritis. Niccolo Machiavelli (1460--1520</a:t>
            </a:r>
            <a:r>
              <a:rPr lang="de-DE" dirty="0" smtClean="0"/>
              <a:t>) 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pelopor</a:t>
            </a:r>
            <a:r>
              <a:rPr lang="en-US" dirty="0" smtClean="0"/>
              <a:t> </a:t>
            </a:r>
            <a:endParaRPr lang="en-US" dirty="0" smtClean="0"/>
          </a:p>
          <a:p>
            <a:pPr algn="just"/>
            <a:r>
              <a:rPr lang="en-US" dirty="0" smtClean="0"/>
              <a:t>yang </a:t>
            </a:r>
            <a:r>
              <a:rPr lang="en-US" dirty="0" err="1" smtClean="0"/>
              <a:t>membicarakan</a:t>
            </a:r>
            <a:r>
              <a:rPr lang="en-US" dirty="0" smtClean="0"/>
              <a:t> </a:t>
            </a:r>
            <a:r>
              <a:rPr lang="en-US" dirty="0" err="1" smtClean="0"/>
              <a:t>persoalan</a:t>
            </a:r>
            <a:r>
              <a:rPr lang="en-US" dirty="0" smtClean="0"/>
              <a:t> yang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sv-SE" dirty="0" smtClean="0"/>
              <a:t>berkaitan </a:t>
            </a:r>
            <a:r>
              <a:rPr lang="sv-SE" dirty="0" smtClean="0"/>
              <a:t>dengan fenomena </a:t>
            </a:r>
            <a:endParaRPr lang="sv-SE" dirty="0" smtClean="0"/>
          </a:p>
          <a:p>
            <a:pPr algn="just"/>
            <a:r>
              <a:rPr lang="sv-SE" dirty="0" smtClean="0"/>
              <a:t>ideologi</a:t>
            </a:r>
            <a:r>
              <a:rPr lang="sv-SE" dirty="0" smtClean="0"/>
              <a:t>. Machiavelli mengamati praktik </a:t>
            </a:r>
            <a:r>
              <a:rPr lang="sv-SE" dirty="0" smtClean="0"/>
              <a:t>politik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pangeran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mengamati</a:t>
            </a:r>
            <a:r>
              <a:rPr lang="en-US" dirty="0" smtClean="0"/>
              <a:t> pula </a:t>
            </a:r>
            <a:r>
              <a:rPr lang="en-US" dirty="0" err="1" smtClean="0"/>
              <a:t>tingkah</a:t>
            </a:r>
            <a:r>
              <a:rPr lang="en-US" dirty="0" smtClean="0"/>
              <a:t> </a:t>
            </a:r>
            <a:r>
              <a:rPr lang="en-US" dirty="0" err="1" smtClean="0"/>
              <a:t>laku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, </a:t>
            </a:r>
            <a:r>
              <a:rPr lang="en-US" dirty="0" err="1" smtClean="0"/>
              <a:t>meskipun</a:t>
            </a:r>
            <a:r>
              <a:rPr lang="en-US" dirty="0" smtClean="0"/>
              <a:t> 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istilah</a:t>
            </a:r>
            <a:r>
              <a:rPr lang="en-US" dirty="0" smtClean="0"/>
              <a:t> </a:t>
            </a:r>
            <a:r>
              <a:rPr lang="en-US" dirty="0" smtClean="0"/>
              <a:t>“</a:t>
            </a:r>
          </a:p>
          <a:p>
            <a:pPr algn="just"/>
            <a:r>
              <a:rPr lang="en-US" i="1" dirty="0" smtClean="0"/>
              <a:t>Ideology</a:t>
            </a:r>
            <a:r>
              <a:rPr lang="en-US" i="1" dirty="0" smtClean="0"/>
              <a:t>” </a:t>
            </a:r>
            <a:r>
              <a:rPr lang="en-US" i="1" dirty="0" err="1" smtClean="0"/>
              <a:t>sama</a:t>
            </a:r>
            <a:r>
              <a:rPr lang="en-US" i="1" dirty="0" smtClean="0"/>
              <a:t> </a:t>
            </a:r>
            <a:r>
              <a:rPr lang="en-US" i="1" dirty="0" err="1" smtClean="0"/>
              <a:t>sekali</a:t>
            </a:r>
            <a:r>
              <a:rPr lang="en-US" i="1" dirty="0" smtClean="0"/>
              <a:t>. </a:t>
            </a:r>
            <a:r>
              <a:rPr lang="en-US" i="1" dirty="0" err="1" smtClean="0"/>
              <a:t>Ada</a:t>
            </a:r>
            <a:r>
              <a:rPr lang="en-US" i="1" dirty="0" smtClean="0"/>
              <a:t> </a:t>
            </a:r>
            <a:r>
              <a:rPr lang="en-US" i="1" dirty="0" err="1" smtClean="0"/>
              <a:t>tiga</a:t>
            </a:r>
            <a:r>
              <a:rPr lang="en-US" i="1" dirty="0" smtClean="0"/>
              <a:t> </a:t>
            </a:r>
            <a:r>
              <a:rPr lang="en-US" i="1" dirty="0" err="1" smtClean="0"/>
              <a:t>aspek</a:t>
            </a:r>
            <a:r>
              <a:rPr lang="en-US" i="1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yang </a:t>
            </a:r>
            <a:r>
              <a:rPr lang="en-US" dirty="0" err="1" smtClean="0"/>
              <a:t>dibahas</a:t>
            </a:r>
            <a:r>
              <a:rPr lang="en-US" dirty="0" smtClean="0"/>
              <a:t> Machiavelli, </a:t>
            </a:r>
            <a:r>
              <a:rPr lang="en-US" dirty="0" err="1" smtClean="0"/>
              <a:t>yaitu</a:t>
            </a:r>
            <a:r>
              <a:rPr lang="en-US" dirty="0" smtClean="0"/>
              <a:t> agama, </a:t>
            </a:r>
            <a:r>
              <a:rPr lang="en-US" dirty="0" err="1" smtClean="0"/>
              <a:t>kekuasaan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dominasi</a:t>
            </a:r>
            <a:r>
              <a:rPr lang="en-US" dirty="0" smtClean="0"/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79107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1047750"/>
            <a:ext cx="6912768" cy="3809999"/>
          </a:xfrm>
        </p:spPr>
        <p:txBody>
          <a:bodyPr/>
          <a:lstStyle/>
          <a:p>
            <a:pPr algn="just"/>
            <a:r>
              <a:rPr lang="en-US" dirty="0" err="1" smtClean="0"/>
              <a:t>Selanjutnya</a:t>
            </a:r>
            <a:r>
              <a:rPr lang="en-US" dirty="0" smtClean="0"/>
              <a:t>,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mengenal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tokoh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pemikir</a:t>
            </a:r>
            <a:r>
              <a:rPr lang="en-US" dirty="0" smtClean="0"/>
              <a:t> Indonesia</a:t>
            </a:r>
          </a:p>
          <a:p>
            <a:pPr algn="just"/>
            <a:r>
              <a:rPr lang="nb-NO" dirty="0" smtClean="0"/>
              <a:t>yang mendefinisikan ideologi sebagai berikut.</a:t>
            </a:r>
          </a:p>
          <a:p>
            <a:pPr algn="just"/>
            <a:r>
              <a:rPr lang="en-US" dirty="0" smtClean="0"/>
              <a:t>a. </a:t>
            </a:r>
            <a:r>
              <a:rPr lang="en-US" dirty="0" err="1" smtClean="0"/>
              <a:t>Sastrapratedja</a:t>
            </a:r>
            <a:r>
              <a:rPr lang="en-US" dirty="0" smtClean="0"/>
              <a:t> </a:t>
            </a:r>
            <a:r>
              <a:rPr lang="en-US" dirty="0" smtClean="0"/>
              <a:t>(2001: 43): ”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seperangkat</a:t>
            </a:r>
            <a:r>
              <a:rPr lang="en-US" dirty="0" smtClean="0"/>
              <a:t> </a:t>
            </a:r>
            <a:r>
              <a:rPr lang="sv-SE" dirty="0" smtClean="0"/>
              <a:t>gagasan/pemikiran </a:t>
            </a:r>
            <a:r>
              <a:rPr lang="sv-SE" dirty="0" smtClean="0"/>
              <a:t>yang berorientasi pada tindakan dan </a:t>
            </a:r>
            <a:r>
              <a:rPr lang="sv-SE" dirty="0" smtClean="0"/>
              <a:t>diorganisir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yang </a:t>
            </a:r>
            <a:endParaRPr lang="en-US" dirty="0" smtClean="0"/>
          </a:p>
          <a:p>
            <a:pPr algn="just"/>
            <a:r>
              <a:rPr lang="en-US" dirty="0" err="1" smtClean="0"/>
              <a:t>teratur</a:t>
            </a:r>
            <a:r>
              <a:rPr lang="en-US" dirty="0" smtClean="0"/>
              <a:t>”.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b. </a:t>
            </a:r>
            <a:r>
              <a:rPr lang="en-US" dirty="0" err="1" smtClean="0"/>
              <a:t>Soerjanto</a:t>
            </a:r>
            <a:r>
              <a:rPr lang="en-US" dirty="0" smtClean="0"/>
              <a:t> (1991: 47): “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refleksi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berkat</a:t>
            </a:r>
            <a:endParaRPr lang="en-US" dirty="0" smtClean="0"/>
          </a:p>
          <a:p>
            <a:pPr algn="just"/>
            <a:r>
              <a:rPr lang="en-US" dirty="0" err="1" smtClean="0"/>
              <a:t>kemampuannya</a:t>
            </a:r>
            <a:r>
              <a:rPr lang="en-US" dirty="0" smtClean="0"/>
              <a:t> </a:t>
            </a:r>
            <a:r>
              <a:rPr lang="en-US" dirty="0" err="1" smtClean="0"/>
              <a:t>menjaga</a:t>
            </a:r>
            <a:r>
              <a:rPr lang="en-US" dirty="0" smtClean="0"/>
              <a:t> </a:t>
            </a:r>
            <a:r>
              <a:rPr lang="en-US" dirty="0" err="1" smtClean="0"/>
              <a:t>jarak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kehidupannya</a:t>
            </a:r>
            <a:r>
              <a:rPr lang="en-US" dirty="0" smtClean="0"/>
              <a:t>”.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c. </a:t>
            </a:r>
            <a:r>
              <a:rPr lang="en-US" dirty="0" err="1" smtClean="0"/>
              <a:t>Mubyarto</a:t>
            </a:r>
            <a:r>
              <a:rPr lang="en-US" dirty="0" smtClean="0"/>
              <a:t> (1991: 239): ”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sejumlah</a:t>
            </a:r>
            <a:r>
              <a:rPr lang="en-US" dirty="0" smtClean="0"/>
              <a:t> </a:t>
            </a:r>
            <a:r>
              <a:rPr lang="en-US" dirty="0" err="1" smtClean="0"/>
              <a:t>doktrin</a:t>
            </a:r>
            <a:r>
              <a:rPr lang="en-US" dirty="0" smtClean="0"/>
              <a:t>,</a:t>
            </a:r>
          </a:p>
          <a:p>
            <a:pPr algn="just"/>
            <a:r>
              <a:rPr lang="en-US" dirty="0" err="1" smtClean="0"/>
              <a:t>kepercayaan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simbol-simbol</a:t>
            </a:r>
            <a:r>
              <a:rPr lang="en-US" dirty="0" smtClean="0"/>
              <a:t> </a:t>
            </a:r>
            <a:r>
              <a:rPr lang="en-US" dirty="0" err="1" smtClean="0"/>
              <a:t>sekelompok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endParaRPr lang="en-US" dirty="0" smtClean="0"/>
          </a:p>
          <a:p>
            <a:pPr algn="just"/>
            <a:r>
              <a:rPr lang="en-US" dirty="0" err="1" smtClean="0"/>
              <a:t>bangsa</a:t>
            </a:r>
            <a:r>
              <a:rPr lang="en-US" dirty="0" smtClean="0"/>
              <a:t> yang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pegangan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pedoman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(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perjuangan</a:t>
            </a:r>
            <a:r>
              <a:rPr lang="en-US" dirty="0" smtClean="0"/>
              <a:t>)</a:t>
            </a:r>
          </a:p>
          <a:p>
            <a:pPr algn="just"/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”.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514351"/>
            <a:ext cx="6912768" cy="4145632"/>
          </a:xfrm>
        </p:spPr>
        <p:txBody>
          <a:bodyPr/>
          <a:lstStyle/>
          <a:p>
            <a:pPr algn="just"/>
            <a:r>
              <a:rPr lang="en-US" dirty="0" err="1" smtClean="0"/>
              <a:t>Selanjutnya</a:t>
            </a:r>
            <a:r>
              <a:rPr lang="en-US" dirty="0" smtClean="0"/>
              <a:t>,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melengkapi</a:t>
            </a:r>
            <a:r>
              <a:rPr lang="en-US" dirty="0" smtClean="0"/>
              <a:t> </a:t>
            </a:r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ketahui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endParaRPr lang="en-US" dirty="0" smtClean="0"/>
          </a:p>
          <a:p>
            <a:pPr algn="just"/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yang </a:t>
            </a:r>
            <a:r>
              <a:rPr lang="en-US" dirty="0" err="1" smtClean="0"/>
              <a:t>dikemukakan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tokoh-tokoh</a:t>
            </a:r>
            <a:r>
              <a:rPr lang="en-US" dirty="0" smtClean="0"/>
              <a:t> </a:t>
            </a:r>
            <a:r>
              <a:rPr lang="en-US" dirty="0" err="1" smtClean="0"/>
              <a:t>pemikir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endParaRPr lang="en-US" dirty="0" smtClean="0"/>
          </a:p>
          <a:p>
            <a:pPr algn="just"/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marL="342900" indent="-342900" algn="just">
              <a:buAutoNum type="alphaLcPeriod"/>
            </a:pPr>
            <a:r>
              <a:rPr lang="en-US" dirty="0" smtClean="0"/>
              <a:t>Martin </a:t>
            </a:r>
            <a:r>
              <a:rPr lang="en-US" dirty="0" err="1" smtClean="0"/>
              <a:t>Seliger</a:t>
            </a:r>
            <a:r>
              <a:rPr lang="en-US" dirty="0" smtClean="0"/>
              <a:t>: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kepercayaan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endParaRPr lang="en-US" dirty="0" smtClean="0"/>
          </a:p>
          <a:p>
            <a:pPr marL="342900" indent="-342900" algn="just"/>
            <a:r>
              <a:rPr lang="en-US" dirty="0" err="1" smtClean="0"/>
              <a:t>sekumpulan</a:t>
            </a:r>
            <a:r>
              <a:rPr lang="en-US" dirty="0" smtClean="0"/>
              <a:t> </a:t>
            </a:r>
            <a:r>
              <a:rPr lang="en-US" dirty="0" err="1" smtClean="0"/>
              <a:t>kepercayaan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penolakan</a:t>
            </a:r>
            <a:r>
              <a:rPr lang="en-US" dirty="0" smtClean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diungkapkan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endParaRPr lang="en-US" dirty="0" smtClean="0"/>
          </a:p>
          <a:p>
            <a:pPr marL="342900" indent="-342900" algn="just"/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bernilai</a:t>
            </a:r>
            <a:r>
              <a:rPr lang="en-US" dirty="0" smtClean="0"/>
              <a:t> yang </a:t>
            </a:r>
            <a:r>
              <a:rPr lang="en-US" dirty="0" err="1" smtClean="0"/>
              <a:t>dirancang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melayani</a:t>
            </a:r>
            <a:r>
              <a:rPr lang="en-US" dirty="0" smtClean="0"/>
              <a:t> </a:t>
            </a:r>
            <a:r>
              <a:rPr lang="en-US" dirty="0" err="1" smtClean="0"/>
              <a:t>dasar-dasar</a:t>
            </a:r>
            <a:r>
              <a:rPr lang="en-US" dirty="0" smtClean="0"/>
              <a:t> </a:t>
            </a:r>
            <a:endParaRPr lang="en-US" dirty="0" smtClean="0"/>
          </a:p>
          <a:p>
            <a:pPr marL="342900" indent="-342900" algn="just"/>
            <a:r>
              <a:rPr lang="en-US" dirty="0" err="1" smtClean="0"/>
              <a:t>permanen</a:t>
            </a:r>
            <a:r>
              <a:rPr lang="en-US" dirty="0" smtClean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relatif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sekelompok</a:t>
            </a:r>
            <a:r>
              <a:rPr lang="en-US" dirty="0" smtClean="0"/>
              <a:t> </a:t>
            </a:r>
            <a:r>
              <a:rPr lang="nb-NO" dirty="0" smtClean="0"/>
              <a:t>orang</a:t>
            </a:r>
            <a:r>
              <a:rPr lang="nb-NO" dirty="0" smtClean="0"/>
              <a:t>. Ideologi </a:t>
            </a:r>
            <a:r>
              <a:rPr lang="nb-NO" dirty="0" smtClean="0"/>
              <a:t>dipergunakan</a:t>
            </a:r>
          </a:p>
          <a:p>
            <a:pPr marL="342900" indent="-342900" algn="just"/>
            <a:r>
              <a:rPr lang="nb-NO" dirty="0" smtClean="0"/>
              <a:t>untuk </a:t>
            </a:r>
            <a:r>
              <a:rPr lang="nb-NO" dirty="0" smtClean="0"/>
              <a:t>membenarkan kepercayaan yang </a:t>
            </a:r>
            <a:r>
              <a:rPr lang="es-ES" dirty="0" err="1" smtClean="0"/>
              <a:t>didasarkan</a:t>
            </a:r>
            <a:r>
              <a:rPr lang="es-ES" dirty="0" smtClean="0"/>
              <a:t> atas norma-norma moral </a:t>
            </a:r>
            <a:endParaRPr lang="es-ES" dirty="0" smtClean="0"/>
          </a:p>
          <a:p>
            <a:pPr marL="342900" indent="-342900" algn="just"/>
            <a:r>
              <a:rPr lang="es-ES" dirty="0" smtClean="0"/>
              <a:t>dan </a:t>
            </a:r>
            <a:r>
              <a:rPr lang="es-ES" dirty="0" err="1" smtClean="0"/>
              <a:t>sejumlah</a:t>
            </a:r>
            <a:r>
              <a:rPr lang="es-ES" dirty="0" smtClean="0"/>
              <a:t> </a:t>
            </a:r>
            <a:r>
              <a:rPr lang="es-ES" dirty="0" err="1" smtClean="0"/>
              <a:t>kecil</a:t>
            </a:r>
            <a:r>
              <a:rPr lang="es-ES" dirty="0" smtClean="0"/>
              <a:t> </a:t>
            </a:r>
            <a:r>
              <a:rPr lang="es-ES" dirty="0" err="1" smtClean="0"/>
              <a:t>pembuktian</a:t>
            </a:r>
            <a:r>
              <a:rPr lang="es-ES" dirty="0" smtClean="0"/>
              <a:t> </a:t>
            </a:r>
            <a:r>
              <a:rPr lang="en-US" dirty="0" err="1" smtClean="0"/>
              <a:t>faktual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koherensi</a:t>
            </a:r>
            <a:r>
              <a:rPr lang="en-US" dirty="0" smtClean="0"/>
              <a:t> </a:t>
            </a:r>
            <a:r>
              <a:rPr lang="en-US" dirty="0" err="1" smtClean="0"/>
              <a:t>legitimasi</a:t>
            </a:r>
            <a:r>
              <a:rPr lang="en-US" dirty="0" smtClean="0"/>
              <a:t> yang </a:t>
            </a:r>
            <a:r>
              <a:rPr lang="en-US" dirty="0" err="1" smtClean="0"/>
              <a:t>rasional</a:t>
            </a:r>
            <a:endParaRPr lang="en-US" dirty="0" smtClean="0"/>
          </a:p>
          <a:p>
            <a:pPr marL="342900" indent="-342900" algn="just"/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preskripsi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514350"/>
            <a:ext cx="6912768" cy="4145633"/>
          </a:xfrm>
        </p:spPr>
        <p:txBody>
          <a:bodyPr/>
          <a:lstStyle/>
          <a:p>
            <a:r>
              <a:rPr lang="nb-NO" dirty="0" smtClean="0"/>
              <a:t>b. Alvin Gouldner: Ideologi sebagai Proyek Nasional.</a:t>
            </a:r>
          </a:p>
          <a:p>
            <a:endParaRPr lang="nb-NO" dirty="0" smtClean="0"/>
          </a:p>
          <a:p>
            <a:r>
              <a:rPr lang="en-US" dirty="0" err="1" smtClean="0"/>
              <a:t>Gouldner</a:t>
            </a:r>
            <a:r>
              <a:rPr lang="en-US" dirty="0" smtClean="0"/>
              <a:t> </a:t>
            </a:r>
            <a:r>
              <a:rPr lang="en-US" dirty="0" err="1" smtClean="0"/>
              <a:t>mengatakan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yang</a:t>
            </a:r>
          </a:p>
          <a:p>
            <a:r>
              <a:rPr lang="en-US" dirty="0" err="1" smtClean="0"/>
              <a:t>muncul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wacana</a:t>
            </a:r>
            <a:r>
              <a:rPr lang="en-US" dirty="0" smtClean="0"/>
              <a:t> </a:t>
            </a:r>
            <a:r>
              <a:rPr lang="en-US" dirty="0" err="1" smtClean="0"/>
              <a:t>politis</a:t>
            </a:r>
            <a:r>
              <a:rPr lang="en-US" dirty="0" smtClean="0"/>
              <a:t>. </a:t>
            </a:r>
            <a:r>
              <a:rPr lang="en-US" dirty="0" err="1" smtClean="0"/>
              <a:t>Wacana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endParaRPr lang="en-US" dirty="0" smtClean="0"/>
          </a:p>
          <a:p>
            <a:r>
              <a:rPr lang="sv-SE" dirty="0" smtClean="0"/>
              <a:t>melibatkan otoritas atau tradisi atau retorika emosi. Lebih lanjut, Gouldner</a:t>
            </a:r>
          </a:p>
          <a:p>
            <a:r>
              <a:rPr lang="en-US" dirty="0" err="1" smtClean="0"/>
              <a:t>mengatakan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dipisahkan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kesadaran</a:t>
            </a:r>
            <a:r>
              <a:rPr lang="en-US" dirty="0" smtClean="0"/>
              <a:t> </a:t>
            </a:r>
            <a:r>
              <a:rPr lang="en-US" dirty="0" err="1" smtClean="0"/>
              <a:t>mitis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religius</a:t>
            </a:r>
            <a:r>
              <a:rPr lang="en-US" dirty="0" smtClean="0"/>
              <a:t>, </a:t>
            </a:r>
            <a:r>
              <a:rPr lang="en-US" dirty="0" err="1" smtClean="0"/>
              <a:t>sebab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yang </a:t>
            </a:r>
            <a:r>
              <a:rPr lang="en-US" dirty="0" err="1" smtClean="0"/>
              <a:t>didukung</a:t>
            </a:r>
            <a:r>
              <a:rPr lang="en-US" dirty="0" smtClean="0"/>
              <a:t> </a:t>
            </a:r>
            <a:r>
              <a:rPr lang="en-US" dirty="0" err="1" smtClean="0"/>
              <a:t>nilainilai</a:t>
            </a:r>
            <a:endParaRPr lang="en-US" dirty="0" smtClean="0"/>
          </a:p>
          <a:p>
            <a:r>
              <a:rPr lang="en-US" dirty="0" err="1" smtClean="0"/>
              <a:t>logis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dibuktikan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285750"/>
            <a:ext cx="6912768" cy="4571999"/>
          </a:xfrm>
        </p:spPr>
        <p:txBody>
          <a:bodyPr/>
          <a:lstStyle/>
          <a:p>
            <a:r>
              <a:rPr lang="en-US" dirty="0" smtClean="0"/>
              <a:t>Paul </a:t>
            </a:r>
            <a:r>
              <a:rPr lang="en-US" dirty="0" err="1" smtClean="0"/>
              <a:t>Hirst</a:t>
            </a:r>
            <a:r>
              <a:rPr lang="en-US" dirty="0" smtClean="0"/>
              <a:t>: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Relasi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endParaRPr lang="en-US" dirty="0" smtClean="0"/>
          </a:p>
          <a:p>
            <a:r>
              <a:rPr lang="en-US" dirty="0" err="1" smtClean="0"/>
              <a:t>Hirst</a:t>
            </a:r>
            <a:r>
              <a:rPr lang="en-US" dirty="0" smtClean="0"/>
              <a:t> </a:t>
            </a:r>
            <a:r>
              <a:rPr lang="en-US" dirty="0" err="1" smtClean="0"/>
              <a:t>meletakkan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kalkulasi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konteks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. </a:t>
            </a:r>
            <a:r>
              <a:rPr lang="en-US" dirty="0" err="1" smtClean="0"/>
              <a:t>Hirst</a:t>
            </a:r>
            <a:endParaRPr lang="en-US" dirty="0" smtClean="0"/>
          </a:p>
          <a:p>
            <a:r>
              <a:rPr lang="en-US" dirty="0" err="1" smtClean="0"/>
              <a:t>menegaskan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gagasan</a:t>
            </a:r>
            <a:r>
              <a:rPr lang="en-US" dirty="0" smtClean="0"/>
              <a:t> </a:t>
            </a:r>
            <a:r>
              <a:rPr lang="en-US" dirty="0" err="1" smtClean="0"/>
              <a:t>politis</a:t>
            </a:r>
            <a:r>
              <a:rPr lang="en-US" dirty="0" smtClean="0"/>
              <a:t> yang</a:t>
            </a:r>
          </a:p>
          <a:p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perhitungan</a:t>
            </a:r>
            <a:r>
              <a:rPr lang="en-US" dirty="0" smtClean="0"/>
              <a:t> </a:t>
            </a:r>
            <a:r>
              <a:rPr lang="en-US" dirty="0" err="1" smtClean="0"/>
              <a:t>politis</a:t>
            </a:r>
            <a:r>
              <a:rPr lang="en-US" dirty="0" smtClean="0"/>
              <a:t>.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lanjut</a:t>
            </a:r>
            <a:r>
              <a:rPr lang="en-US" dirty="0" smtClean="0"/>
              <a:t>, </a:t>
            </a:r>
            <a:r>
              <a:rPr lang="en-US" dirty="0" err="1" smtClean="0"/>
              <a:t>Hirst</a:t>
            </a:r>
            <a:r>
              <a:rPr lang="en-US" dirty="0" smtClean="0"/>
              <a:t> </a:t>
            </a:r>
            <a:r>
              <a:rPr lang="en-US" dirty="0" err="1" smtClean="0"/>
              <a:t>menegaskan</a:t>
            </a:r>
            <a:endParaRPr lang="en-US" dirty="0" smtClean="0"/>
          </a:p>
          <a:p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istilah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mengacu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kompleks</a:t>
            </a:r>
            <a:r>
              <a:rPr lang="en-US" dirty="0" smtClean="0"/>
              <a:t> </a:t>
            </a:r>
            <a:r>
              <a:rPr lang="en-US" dirty="0" err="1" smtClean="0"/>
              <a:t>nirkesatuan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i="1" dirty="0" smtClean="0"/>
              <a:t>non-unitary) </a:t>
            </a:r>
            <a:r>
              <a:rPr lang="en-US" i="1" dirty="0" err="1" smtClean="0"/>
              <a:t>praktik</a:t>
            </a:r>
            <a:r>
              <a:rPr lang="en-US" i="1" dirty="0" smtClean="0"/>
              <a:t> </a:t>
            </a:r>
            <a:r>
              <a:rPr lang="en-US" i="1" dirty="0" err="1" smtClean="0"/>
              <a:t>sosial</a:t>
            </a:r>
            <a:r>
              <a:rPr lang="en-US" i="1" dirty="0" smtClean="0"/>
              <a:t> </a:t>
            </a:r>
            <a:r>
              <a:rPr lang="en-US" i="1" dirty="0" err="1" smtClean="0"/>
              <a:t>dan</a:t>
            </a:r>
            <a:r>
              <a:rPr lang="en-US" i="1" dirty="0" smtClean="0"/>
              <a:t> </a:t>
            </a:r>
            <a:r>
              <a:rPr lang="en-US" i="1" dirty="0" err="1" smtClean="0"/>
              <a:t>sistem</a:t>
            </a:r>
            <a:r>
              <a:rPr lang="en-US" i="1" dirty="0" smtClean="0"/>
              <a:t> </a:t>
            </a:r>
            <a:r>
              <a:rPr lang="en-US" i="1" dirty="0" err="1" smtClean="0"/>
              <a:t>perwakilan</a:t>
            </a:r>
            <a:r>
              <a:rPr lang="en-US" i="1" dirty="0" smtClean="0"/>
              <a:t> yang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konsekuensi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arti</a:t>
            </a:r>
            <a:r>
              <a:rPr lang="en-US" dirty="0" smtClean="0"/>
              <a:t> </a:t>
            </a:r>
            <a:r>
              <a:rPr lang="en-US" dirty="0" err="1" smtClean="0"/>
              <a:t>politis</a:t>
            </a:r>
            <a:r>
              <a:rPr lang="en-US" dirty="0" smtClean="0"/>
              <a:t> (Thompson, 1984:94-95).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05880" y="1123951"/>
            <a:ext cx="8496944" cy="3680048"/>
          </a:xfrm>
        </p:spPr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erlu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mengenali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ideologi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28600" indent="-228600">
              <a:buAutoNum type="alphaLcPeriod"/>
            </a:pP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Struktur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kognitif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keseluruhan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pengetahuan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landasan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memahami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menafsirkan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dunia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228600" indent="-228600"/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Kejadian-kejadian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sekitarnya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Orientasi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membuka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makna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i-FI" sz="1200" dirty="0" smtClean="0">
                <a:latin typeface="Times New Roman" pitchFamily="18" charset="0"/>
                <a:cs typeface="Times New Roman" pitchFamily="18" charset="0"/>
              </a:rPr>
              <a:t>serta </a:t>
            </a:r>
            <a:r>
              <a:rPr lang="fi-FI" sz="1200" dirty="0" smtClean="0">
                <a:latin typeface="Times New Roman" pitchFamily="18" charset="0"/>
                <a:cs typeface="Times New Roman" pitchFamily="18" charset="0"/>
              </a:rPr>
              <a:t>menunjukkan tujuan dalam kehidupan manusia.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c. Norma-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norma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pedoman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pegangan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melangkah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bertindak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Bekal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jalan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menemukan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identitasnya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e.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Kekuatan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mampu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menyemangati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mendorong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i-FI" sz="1200" dirty="0" smtClean="0">
                <a:latin typeface="Times New Roman" pitchFamily="18" charset="0"/>
                <a:cs typeface="Times New Roman" pitchFamily="18" charset="0"/>
              </a:rPr>
              <a:t>untuk </a:t>
            </a:r>
            <a:r>
              <a:rPr lang="fi-FI" sz="1200" dirty="0" smtClean="0">
                <a:latin typeface="Times New Roman" pitchFamily="18" charset="0"/>
                <a:cs typeface="Times New Roman" pitchFamily="18" charset="0"/>
              </a:rPr>
              <a:t>menjalankan kegiatan dan mencapai tujuan.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f.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memahami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menghayati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memolakan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tingkah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lakunya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Orientasi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norma-norma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terkandung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dalamnya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Soerjanto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1991: 48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000" dirty="0" smtClean="0"/>
              <a:t>2. Urgensi Pancasila sebagai Ideologi Negara</a:t>
            </a: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05880" y="819150"/>
            <a:ext cx="8496944" cy="4191000"/>
          </a:xfrm>
        </p:spPr>
        <p:txBody>
          <a:bodyPr/>
          <a:lstStyle/>
          <a:p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tantangan</a:t>
            </a:r>
            <a:r>
              <a:rPr lang="en-US" dirty="0" smtClean="0"/>
              <a:t> yang paling </a:t>
            </a:r>
            <a:r>
              <a:rPr lang="en-US" dirty="0" err="1" smtClean="0"/>
              <a:t>dominan</a:t>
            </a:r>
            <a:r>
              <a:rPr lang="en-US" dirty="0" smtClean="0"/>
              <a:t> </a:t>
            </a:r>
            <a:r>
              <a:rPr lang="en-US" dirty="0" err="1" smtClean="0"/>
              <a:t>dewasa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globalisasi</a:t>
            </a:r>
            <a:r>
              <a:rPr lang="en-US" dirty="0" smtClean="0"/>
              <a:t>. </a:t>
            </a:r>
            <a:r>
              <a:rPr lang="en-US" dirty="0" err="1" smtClean="0"/>
              <a:t>Globalisasi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  era </a:t>
            </a:r>
            <a:r>
              <a:rPr lang="en-US" dirty="0" err="1" smtClean="0"/>
              <a:t>salingketerhubungan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sv-SE" dirty="0" smtClean="0"/>
              <a:t>masyarakat suatu bangsa dan masyarakat bangsa yang lain        sehingga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terbuka</a:t>
            </a:r>
            <a:r>
              <a:rPr lang="en-US" dirty="0" smtClean="0"/>
              <a:t>.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demikian</a:t>
            </a:r>
            <a:r>
              <a:rPr lang="en-US" dirty="0" smtClean="0"/>
              <a:t>, </a:t>
            </a:r>
            <a:r>
              <a:rPr lang="en-US" dirty="0" err="1" smtClean="0"/>
              <a:t>kebudayaan</a:t>
            </a:r>
            <a:r>
              <a:rPr lang="en-US" dirty="0" smtClean="0"/>
              <a:t> global              </a:t>
            </a:r>
            <a:r>
              <a:rPr lang="en-US" dirty="0" err="1" smtClean="0"/>
              <a:t>terbentuk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pertemuan</a:t>
            </a:r>
            <a:r>
              <a:rPr lang="en-US" dirty="0" smtClean="0"/>
              <a:t> </a:t>
            </a:r>
            <a:r>
              <a:rPr lang="en-US" dirty="0" err="1" smtClean="0"/>
              <a:t>beragam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yang </a:t>
            </a:r>
            <a:r>
              <a:rPr lang="en-US" dirty="0" err="1" smtClean="0"/>
              <a:t>mendekatkan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.</a:t>
            </a:r>
          </a:p>
          <a:p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Sastrapratedja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menengarai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karakteristik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kebudayaan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global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a.Berbagai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kebudayaan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terbuka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pengaruh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timbal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balik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fi-FI" sz="1200" dirty="0" smtClean="0">
                <a:latin typeface="Times New Roman" pitchFamily="18" charset="0"/>
                <a:cs typeface="Times New Roman" pitchFamily="18" charset="0"/>
              </a:rPr>
              <a:t>b. Pengakuan akan identitas dan keanekaragaman masyarakat </a:t>
            </a:r>
            <a:r>
              <a:rPr lang="fi-FI" sz="1200" dirty="0" smtClean="0">
                <a:latin typeface="Times New Roman" pitchFamily="18" charset="0"/>
                <a:cs typeface="Times New Roman" pitchFamily="18" charset="0"/>
              </a:rPr>
              <a:t>dalam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pluralisme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etnis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religius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c.Masyarakat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ideologi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berbeda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bekerjasama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bersaing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pun 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ideologi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dominan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Kebudayaan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global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sesuatu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khas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utuh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sz="1200" dirty="0" smtClean="0">
                <a:latin typeface="Times New Roman" pitchFamily="18" charset="0"/>
                <a:cs typeface="Times New Roman" pitchFamily="18" charset="0"/>
              </a:rPr>
              <a:t>tetap </a:t>
            </a:r>
            <a:r>
              <a:rPr lang="nl-NL" sz="1200" dirty="0" smtClean="0">
                <a:latin typeface="Times New Roman" pitchFamily="18" charset="0"/>
                <a:cs typeface="Times New Roman" pitchFamily="18" charset="0"/>
              </a:rPr>
              <a:t>bersifat plural dan heterogen.</a:t>
            </a: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e.Nilai-nilai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asasi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(HAM),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kebebasan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demokrasi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nilainilai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dihayati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bersama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interpretasi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berbedabeda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Sastrapratedja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, 2001: 26--27).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</TotalTime>
  <Words>2722</Words>
  <Application>Microsoft Office PowerPoint</Application>
  <PresentationFormat>On-screen Show (16:9)</PresentationFormat>
  <Paragraphs>294</Paragraphs>
  <Slides>28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Office Theme</vt:lpstr>
      <vt:lpstr>Custom Design</vt:lpstr>
      <vt:lpstr>Slide 1</vt:lpstr>
      <vt:lpstr> </vt:lpstr>
      <vt:lpstr>Slide 3</vt:lpstr>
      <vt:lpstr>Slide 4</vt:lpstr>
      <vt:lpstr>Slide 5</vt:lpstr>
      <vt:lpstr>Slide 6</vt:lpstr>
      <vt:lpstr>Slide 7</vt:lpstr>
      <vt:lpstr>Slide 8</vt:lpstr>
      <vt:lpstr>2. Urgensi Pancasila sebagai Ideologi Negara</vt:lpstr>
      <vt:lpstr>B. Menanya Alasan Diperlukannya Kajian Pancasila sebagai Ideologi Negara</vt:lpstr>
      <vt:lpstr>2. Penyelenggara Negara Memahami dan Melaksanakan Pancasila sebagai Ideologi Negara</vt:lpstr>
      <vt:lpstr>Slide 12</vt:lpstr>
      <vt:lpstr>C. Menggali Sumber Historis, Sosiologis, Politis tentang Pancasila sebagai Ideologi Negara</vt:lpstr>
      <vt:lpstr>Slide 14</vt:lpstr>
      <vt:lpstr>Slide 15</vt:lpstr>
      <vt:lpstr>Slide 16</vt:lpstr>
      <vt:lpstr>2. Sumber Sosiologis Pancasila sebagai Ideologi Negara</vt:lpstr>
      <vt:lpstr>Slide 18</vt:lpstr>
      <vt:lpstr>3. Sumber Politis Pancasila sebagai Ideologi Negara</vt:lpstr>
      <vt:lpstr>Slide 20</vt:lpstr>
      <vt:lpstr>D. Membangun Argumen tentang Dinamika dan Tantangan Pancasila sebagai Ideologi Negara</vt:lpstr>
      <vt:lpstr>2. Argumen tentang Tantangan terhadap Pancasila sebagai Ideologi Negara</vt:lpstr>
      <vt:lpstr>Slide 23</vt:lpstr>
      <vt:lpstr>Slide 24</vt:lpstr>
      <vt:lpstr>2. Urgensi Pancasila sebagai Ideologi Negara</vt:lpstr>
      <vt:lpstr>Slide 26</vt:lpstr>
      <vt:lpstr>F. Rangkuman tentang Pengertian dan Pentingnya Pancasila sebagai Ideologi Negara</vt:lpstr>
      <vt:lpstr>G. Tugas BelajarLanjut: Projek Belajar Pancasila sebagai Ideologi Negara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HP</cp:lastModifiedBy>
  <cp:revision>34</cp:revision>
  <dcterms:created xsi:type="dcterms:W3CDTF">2014-04-01T16:27:38Z</dcterms:created>
  <dcterms:modified xsi:type="dcterms:W3CDTF">2021-08-14T03:43:09Z</dcterms:modified>
</cp:coreProperties>
</file>