
<file path=[Content_Types].xml><?xml version="1.0" encoding="utf-8"?>
<Types xmlns="http://schemas.openxmlformats.org/package/2006/content-types">
  <Default Extension="jfif" ContentType="image/jpeg"/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13"/>
  </p:notesMasterIdLst>
  <p:sldIdLst>
    <p:sldId id="256" r:id="rId2"/>
    <p:sldId id="257" r:id="rId3"/>
    <p:sldId id="309" r:id="rId4"/>
    <p:sldId id="310" r:id="rId5"/>
    <p:sldId id="260" r:id="rId6"/>
    <p:sldId id="311" r:id="rId7"/>
    <p:sldId id="268" r:id="rId8"/>
    <p:sldId id="259" r:id="rId9"/>
    <p:sldId id="312" r:id="rId10"/>
    <p:sldId id="314" r:id="rId11"/>
    <p:sldId id="313" r:id="rId12"/>
  </p:sldIdLst>
  <p:sldSz cx="9144000" cy="5143500" type="screen16x9"/>
  <p:notesSz cx="6858000" cy="9144000"/>
  <p:embeddedFontLst>
    <p:embeddedFont>
      <p:font typeface="Playfair Display Regular" panose="020B0604020202020204" charset="0"/>
      <p:regular r:id="rId14"/>
      <p:bold r:id="rId15"/>
      <p:italic r:id="rId16"/>
      <p:boldItalic r:id="rId17"/>
    </p:embeddedFont>
    <p:embeddedFont>
      <p:font typeface="Playfair Display" panose="020B0604020202020204" charset="0"/>
      <p:regular r:id="rId18"/>
      <p:bold r:id="rId19"/>
      <p:italic r:id="rId20"/>
      <p:boldItalic r:id="rId21"/>
    </p:embeddedFont>
    <p:embeddedFont>
      <p:font typeface="Montserrat" panose="020B060402020202020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91CF984-FEF2-4776-9F3E-7F81183F6672}">
  <a:tblStyle styleId="{091CF984-FEF2-4776-9F3E-7F81183F667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39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774966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3483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8be2a4d16e_0_2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8be2a4d16e_0_2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3739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8d5fefc678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8d5fefc678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6362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530325341f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530325341f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5496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8d5fefc678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8d5fefc678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0605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900300" y="0"/>
            <a:ext cx="5244000" cy="5143500"/>
          </a:xfrm>
          <a:prstGeom prst="rect">
            <a:avLst/>
          </a:prstGeom>
          <a:solidFill>
            <a:srgbClr val="A6BFA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3F3F3"/>
              </a:solidFill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572000" y="1332150"/>
            <a:ext cx="3900600" cy="158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5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5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5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5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5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5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5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5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Playfair Display"/>
              <a:buNone/>
              <a:defRPr sz="50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572000" y="2914050"/>
            <a:ext cx="3904500" cy="5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None/>
              <a:defRPr sz="1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None/>
              <a:def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667500" y="571500"/>
            <a:ext cx="7809000" cy="4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5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667500" y="1203425"/>
            <a:ext cx="8092800" cy="356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ivvic"/>
              <a:buAutoNum type="arabicPeriod"/>
              <a:defRPr sz="1200">
                <a:solidFill>
                  <a:schemeClr val="lt1"/>
                </a:solidFill>
              </a:defRPr>
            </a:lvl1pPr>
            <a:lvl2pPr marL="914400" lvl="1" indent="-2921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AutoNum type="alphaLcPeriod"/>
              <a:defRPr sz="1200">
                <a:solidFill>
                  <a:schemeClr val="lt1"/>
                </a:solidFill>
              </a:defRPr>
            </a:lvl2pPr>
            <a:lvl3pPr marL="1371600" lvl="2" indent="-2921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AutoNum type="romanLcPeriod"/>
              <a:defRPr sz="1200">
                <a:solidFill>
                  <a:schemeClr val="lt1"/>
                </a:solidFill>
              </a:defRPr>
            </a:lvl3pPr>
            <a:lvl4pPr marL="1828800" lvl="3" indent="-2921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AutoNum type="arabicPeriod"/>
              <a:defRPr sz="1200">
                <a:solidFill>
                  <a:schemeClr val="lt1"/>
                </a:solidFill>
              </a:defRPr>
            </a:lvl4pPr>
            <a:lvl5pPr marL="2286000" lvl="4" indent="-2921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AutoNum type="alphaLcPeriod"/>
              <a:defRPr sz="1200">
                <a:solidFill>
                  <a:schemeClr val="lt1"/>
                </a:solidFill>
              </a:defRPr>
            </a:lvl5pPr>
            <a:lvl6pPr marL="2743200" lvl="5" indent="-2921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AutoNum type="romanLcPeriod"/>
              <a:defRPr sz="1200">
                <a:solidFill>
                  <a:schemeClr val="lt1"/>
                </a:solidFill>
              </a:defRPr>
            </a:lvl6pPr>
            <a:lvl7pPr marL="3200400" lvl="6" indent="-2921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AutoNum type="arabicPeriod"/>
              <a:defRPr sz="1200">
                <a:solidFill>
                  <a:schemeClr val="lt1"/>
                </a:solidFill>
              </a:defRPr>
            </a:lvl7pPr>
            <a:lvl8pPr marL="3657600" lvl="7" indent="-2921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Roboto Condensed Light"/>
              <a:buAutoNum type="alphaLcPeriod"/>
              <a:defRPr sz="1200">
                <a:solidFill>
                  <a:schemeClr val="lt1"/>
                </a:solidFill>
              </a:defRPr>
            </a:lvl8pPr>
            <a:lvl9pPr marL="4114800" lvl="8" indent="-2921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000"/>
              <a:buFont typeface="Roboto Condensed Light"/>
              <a:buAutoNum type="romanLcPeriod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2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/>
          <p:nvPr/>
        </p:nvSpPr>
        <p:spPr>
          <a:xfrm>
            <a:off x="658875" y="571500"/>
            <a:ext cx="7809000" cy="400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667500" y="1676250"/>
            <a:ext cx="7809000" cy="86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5000"/>
              <a:buFont typeface="Playfair Display"/>
              <a:buNone/>
              <a:defRPr sz="5000">
                <a:solidFill>
                  <a:srgbClr val="A6BFA5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5000"/>
              <a:buFont typeface="Playfair Display"/>
              <a:buNone/>
              <a:defRPr sz="5000">
                <a:solidFill>
                  <a:srgbClr val="A6BFA5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5000"/>
              <a:buFont typeface="Playfair Display"/>
              <a:buNone/>
              <a:defRPr sz="5000">
                <a:solidFill>
                  <a:srgbClr val="A6BFA5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5000"/>
              <a:buFont typeface="Playfair Display"/>
              <a:buNone/>
              <a:defRPr sz="5000">
                <a:solidFill>
                  <a:srgbClr val="A6BFA5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5000"/>
              <a:buFont typeface="Playfair Display"/>
              <a:buNone/>
              <a:defRPr sz="5000">
                <a:solidFill>
                  <a:srgbClr val="A6BFA5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5000"/>
              <a:buFont typeface="Playfair Display"/>
              <a:buNone/>
              <a:defRPr sz="5000">
                <a:solidFill>
                  <a:srgbClr val="A6BFA5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5000"/>
              <a:buFont typeface="Playfair Display"/>
              <a:buNone/>
              <a:defRPr sz="5000">
                <a:solidFill>
                  <a:srgbClr val="A6BFA5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5000"/>
              <a:buFont typeface="Playfair Display"/>
              <a:buNone/>
              <a:defRPr sz="5000">
                <a:solidFill>
                  <a:srgbClr val="A6BFA5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5000"/>
              <a:buFont typeface="Playfair Display"/>
              <a:buNone/>
              <a:defRPr sz="5000">
                <a:solidFill>
                  <a:srgbClr val="A6BFA5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ubTitle" idx="1"/>
          </p:nvPr>
        </p:nvSpPr>
        <p:spPr>
          <a:xfrm>
            <a:off x="663600" y="2733750"/>
            <a:ext cx="7809000" cy="7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2113988" y="868680"/>
            <a:ext cx="49152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5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1"/>
          </p:nvPr>
        </p:nvSpPr>
        <p:spPr>
          <a:xfrm>
            <a:off x="2114813" y="1776153"/>
            <a:ext cx="4915200" cy="28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marL="914400" lvl="1" indent="-2921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 sz="1000">
                <a:solidFill>
                  <a:schemeClr val="lt1"/>
                </a:solidFill>
              </a:defRPr>
            </a:lvl2pPr>
            <a:lvl3pPr marL="1371600" lvl="2" indent="-2921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 sz="1000">
                <a:solidFill>
                  <a:schemeClr val="lt1"/>
                </a:solidFill>
              </a:defRPr>
            </a:lvl3pPr>
            <a:lvl4pPr marL="1828800" lvl="3" indent="-2921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000">
                <a:solidFill>
                  <a:schemeClr val="lt1"/>
                </a:solidFill>
              </a:defRPr>
            </a:lvl4pPr>
            <a:lvl5pPr marL="2286000" lvl="4" indent="-2921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 sz="1000">
                <a:solidFill>
                  <a:schemeClr val="lt1"/>
                </a:solidFill>
              </a:defRPr>
            </a:lvl5pPr>
            <a:lvl6pPr marL="2743200" lvl="5" indent="-2921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 sz="1000">
                <a:solidFill>
                  <a:schemeClr val="lt1"/>
                </a:solidFill>
              </a:defRPr>
            </a:lvl6pPr>
            <a:lvl7pPr marL="3200400" lvl="6" indent="-2921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000"/>
              <a:buChar char="●"/>
              <a:defRPr sz="1000">
                <a:solidFill>
                  <a:schemeClr val="lt1"/>
                </a:solidFill>
              </a:defRPr>
            </a:lvl7pPr>
            <a:lvl8pPr marL="3657600" lvl="7" indent="-2921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000"/>
              <a:buChar char="○"/>
              <a:defRPr sz="1000">
                <a:solidFill>
                  <a:schemeClr val="lt1"/>
                </a:solidFill>
              </a:defRPr>
            </a:lvl8pPr>
            <a:lvl9pPr marL="4114800" lvl="8" indent="-2921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000"/>
              <a:buChar char="■"/>
              <a:defRPr sz="1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_1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5226600" y="2878501"/>
            <a:ext cx="2990100" cy="40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400"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4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4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4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4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4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4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4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4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title" idx="2"/>
          </p:nvPr>
        </p:nvSpPr>
        <p:spPr>
          <a:xfrm>
            <a:off x="5226600" y="1891775"/>
            <a:ext cx="2990100" cy="95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400" i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CUSTOM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667500" y="868680"/>
            <a:ext cx="78090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500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Font typeface="Montserrat"/>
              <a:buNone/>
              <a:defRPr sz="21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subTitle" idx="1"/>
          </p:nvPr>
        </p:nvSpPr>
        <p:spPr>
          <a:xfrm>
            <a:off x="667500" y="1819723"/>
            <a:ext cx="2314500" cy="51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2100"/>
              <a:buFont typeface="Montserrat"/>
              <a:buNone/>
              <a:defRPr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2100"/>
              <a:buFont typeface="Montserrat"/>
              <a:buNone/>
              <a:defRPr sz="2100"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Font typeface="Montserrat"/>
              <a:buNone/>
              <a:defRPr sz="2100"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Font typeface="Montserrat"/>
              <a:buNone/>
              <a:defRPr sz="2100"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Font typeface="Montserrat"/>
              <a:buNone/>
              <a:defRPr sz="2100"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Font typeface="Montserrat"/>
              <a:buNone/>
              <a:defRPr sz="2100"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Font typeface="Montserrat"/>
              <a:buNone/>
              <a:defRPr sz="2100"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Font typeface="Montserrat"/>
              <a:buNone/>
              <a:defRPr sz="2100"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A6BFA5"/>
              </a:buClr>
              <a:buSzPts val="2100"/>
              <a:buFont typeface="Montserrat"/>
              <a:buNone/>
              <a:defRPr sz="2100"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ubTitle" idx="2"/>
          </p:nvPr>
        </p:nvSpPr>
        <p:spPr>
          <a:xfrm>
            <a:off x="667675" y="2594048"/>
            <a:ext cx="2314500" cy="13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ubTitle" idx="3"/>
          </p:nvPr>
        </p:nvSpPr>
        <p:spPr>
          <a:xfrm>
            <a:off x="3414747" y="1819723"/>
            <a:ext cx="2311800" cy="51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2100"/>
              <a:buFont typeface="Montserrat"/>
              <a:buNone/>
              <a:defRPr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2100"/>
              <a:buFont typeface="Montserrat"/>
              <a:buNone/>
              <a:defRPr sz="2100"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Font typeface="Montserrat"/>
              <a:buNone/>
              <a:defRPr sz="2100"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Font typeface="Montserrat"/>
              <a:buNone/>
              <a:defRPr sz="2100"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Font typeface="Montserrat"/>
              <a:buNone/>
              <a:defRPr sz="2100"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Font typeface="Montserrat"/>
              <a:buNone/>
              <a:defRPr sz="2100"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Font typeface="Montserrat"/>
              <a:buNone/>
              <a:defRPr sz="2100"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Font typeface="Montserrat"/>
              <a:buNone/>
              <a:defRPr sz="2100"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A6BFA5"/>
              </a:buClr>
              <a:buSzPts val="2100"/>
              <a:buFont typeface="Montserrat"/>
              <a:buNone/>
              <a:defRPr sz="2100"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ubTitle" idx="4"/>
          </p:nvPr>
        </p:nvSpPr>
        <p:spPr>
          <a:xfrm>
            <a:off x="3414744" y="2594048"/>
            <a:ext cx="2314500" cy="13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ubTitle" idx="5"/>
          </p:nvPr>
        </p:nvSpPr>
        <p:spPr>
          <a:xfrm>
            <a:off x="6161824" y="1819723"/>
            <a:ext cx="2311800" cy="51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2100"/>
              <a:buFont typeface="Montserrat"/>
              <a:buNone/>
              <a:defRPr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A6BFA5"/>
              </a:buClr>
              <a:buSzPts val="2100"/>
              <a:buFont typeface="Montserrat"/>
              <a:buNone/>
              <a:defRPr sz="2100"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Font typeface="Montserrat"/>
              <a:buNone/>
              <a:defRPr sz="2100"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Font typeface="Montserrat"/>
              <a:buNone/>
              <a:defRPr sz="2100"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Font typeface="Montserrat"/>
              <a:buNone/>
              <a:defRPr sz="2100"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Font typeface="Montserrat"/>
              <a:buNone/>
              <a:defRPr sz="2100"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Font typeface="Montserrat"/>
              <a:buNone/>
              <a:defRPr sz="2100"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A6BFA5"/>
              </a:buClr>
              <a:buSzPts val="2100"/>
              <a:buFont typeface="Montserrat"/>
              <a:buNone/>
              <a:defRPr sz="2100"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A6BFA5"/>
              </a:buClr>
              <a:buSzPts val="2100"/>
              <a:buFont typeface="Montserrat"/>
              <a:buNone/>
              <a:defRPr sz="2100">
                <a:solidFill>
                  <a:srgbClr val="A6BFA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ubTitle" idx="6"/>
          </p:nvPr>
        </p:nvSpPr>
        <p:spPr>
          <a:xfrm>
            <a:off x="6161822" y="2594048"/>
            <a:ext cx="2314500" cy="13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 sz="1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" name="Google Shape;69;p15"/>
          <p:cNvSpPr/>
          <p:nvPr/>
        </p:nvSpPr>
        <p:spPr>
          <a:xfrm>
            <a:off x="75" y="0"/>
            <a:ext cx="9144000" cy="571500"/>
          </a:xfrm>
          <a:prstGeom prst="rect">
            <a:avLst/>
          </a:prstGeom>
          <a:solidFill>
            <a:srgbClr val="A6BFA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5"/>
          <p:cNvSpPr/>
          <p:nvPr/>
        </p:nvSpPr>
        <p:spPr>
          <a:xfrm rot="10800000">
            <a:off x="100" y="4578000"/>
            <a:ext cx="9144000" cy="565500"/>
          </a:xfrm>
          <a:prstGeom prst="rect">
            <a:avLst/>
          </a:prstGeom>
          <a:solidFill>
            <a:srgbClr val="A6BFA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ody 5">
  <p:cSld name="CUSTOM_14">
    <p:bg>
      <p:bgPr>
        <a:solidFill>
          <a:schemeClr val="dk2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>
            <a:spLocks noGrp="1"/>
          </p:cNvSpPr>
          <p:nvPr>
            <p:ph type="title"/>
          </p:nvPr>
        </p:nvSpPr>
        <p:spPr>
          <a:xfrm>
            <a:off x="667500" y="571500"/>
            <a:ext cx="4818900" cy="80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Font typeface="Playfair Display"/>
              <a:buNone/>
              <a:defRPr sz="2500" b="1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Font typeface="Playfair Display"/>
              <a:buNone/>
              <a:defRPr sz="2500" b="1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Font typeface="Playfair Display"/>
              <a:buNone/>
              <a:defRPr sz="2500" b="1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Font typeface="Playfair Display"/>
              <a:buNone/>
              <a:defRPr sz="2500" b="1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Font typeface="Playfair Display"/>
              <a:buNone/>
              <a:defRPr sz="2500" b="1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Font typeface="Playfair Display"/>
              <a:buNone/>
              <a:defRPr sz="2500" b="1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Font typeface="Playfair Display"/>
              <a:buNone/>
              <a:defRPr sz="2500" b="1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Font typeface="Playfair Display"/>
              <a:buNone/>
              <a:defRPr sz="2500" b="1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Font typeface="Playfair Display"/>
              <a:buNone/>
              <a:defRPr sz="2500" b="1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27" name="Google Shape;127;p25"/>
          <p:cNvSpPr txBox="1">
            <a:spLocks noGrp="1"/>
          </p:cNvSpPr>
          <p:nvPr>
            <p:ph type="subTitle" idx="1"/>
          </p:nvPr>
        </p:nvSpPr>
        <p:spPr>
          <a:xfrm>
            <a:off x="667500" y="1562550"/>
            <a:ext cx="7809000" cy="30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None/>
              <a:defRPr sz="1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  <a:defRPr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67500" y="445025"/>
            <a:ext cx="780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67500" y="1152475"/>
            <a:ext cx="7809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4" r:id="rId3"/>
    <p:sldLayoutId id="2147483655" r:id="rId4"/>
    <p:sldLayoutId id="2147483658" r:id="rId5"/>
    <p:sldLayoutId id="2147483660" r:id="rId6"/>
    <p:sldLayoutId id="2147483661" r:id="rId7"/>
    <p:sldLayoutId id="2147483671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f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4"/>
          <p:cNvSpPr txBox="1">
            <a:spLocks noGrp="1"/>
          </p:cNvSpPr>
          <p:nvPr>
            <p:ph type="ctrTitle"/>
          </p:nvPr>
        </p:nvSpPr>
        <p:spPr>
          <a:xfrm>
            <a:off x="4572000" y="846375"/>
            <a:ext cx="3900600" cy="158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smtClean="0">
                <a:solidFill>
                  <a:srgbClr val="FFFFFF"/>
                </a:solidFill>
              </a:rPr>
              <a:t>ANALISIS KASUS IDENTITAS NASIONAL</a:t>
            </a:r>
            <a:endParaRPr sz="3600" dirty="0">
              <a:solidFill>
                <a:srgbClr val="FFFFFF"/>
              </a:solidFill>
            </a:endParaRPr>
          </a:p>
        </p:txBody>
      </p:sp>
      <p:sp>
        <p:nvSpPr>
          <p:cNvPr id="174" name="Google Shape;174;p34"/>
          <p:cNvSpPr txBox="1">
            <a:spLocks noGrp="1"/>
          </p:cNvSpPr>
          <p:nvPr>
            <p:ph type="subTitle" idx="1"/>
          </p:nvPr>
        </p:nvSpPr>
        <p:spPr>
          <a:xfrm>
            <a:off x="4210049" y="3771300"/>
            <a:ext cx="4333875" cy="12388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 smtClean="0">
                <a:solidFill>
                  <a:srgbClr val="FFFFFF"/>
                </a:solidFill>
              </a:rPr>
              <a:t>IRMA BELA OKTAVIANA           | 2013041003      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 smtClean="0">
                <a:solidFill>
                  <a:srgbClr val="FFFFFF"/>
                </a:solidFill>
              </a:rPr>
              <a:t>MUHAMMAD ICHSAN               </a:t>
            </a:r>
            <a:r>
              <a:rPr lang="en-US" sz="1050" dirty="0" smtClean="0">
                <a:solidFill>
                  <a:srgbClr val="FFFFFF"/>
                </a:solidFill>
              </a:rPr>
              <a:t>| 2013041059</a:t>
            </a:r>
            <a:endParaRPr lang="en-US" sz="1050" dirty="0" smtClean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 smtClean="0">
                <a:solidFill>
                  <a:srgbClr val="FFFFFF"/>
                </a:solidFill>
              </a:rPr>
              <a:t>MUHAMMAD GARY ISHAK      | 2053041003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 smtClean="0">
                <a:solidFill>
                  <a:srgbClr val="FFFFFF"/>
                </a:solidFill>
              </a:rPr>
              <a:t>NABIL AZZAHRA KHAMDO     | 2013041001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 smtClean="0">
                <a:solidFill>
                  <a:srgbClr val="FFFFFF"/>
                </a:solidFill>
              </a:rPr>
              <a:t>SYAFE’I                                          | 2013041037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 smtClean="0">
                <a:solidFill>
                  <a:srgbClr val="FFFFFF"/>
                </a:solidFill>
              </a:rPr>
              <a:t>VERA ROLYNDA                         | 2013041052</a:t>
            </a:r>
            <a:endParaRPr sz="1050" dirty="0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1" y="0"/>
            <a:ext cx="3914775" cy="51435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3827">
            <a:off x="652825" y="206631"/>
            <a:ext cx="2814450" cy="4730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347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00" y="2214730"/>
            <a:ext cx="7809000" cy="866100"/>
          </a:xfrm>
        </p:spPr>
        <p:txBody>
          <a:bodyPr/>
          <a:lstStyle/>
          <a:p>
            <a:r>
              <a:rPr lang="en-US" dirty="0" smtClean="0"/>
              <a:t>TERIMA KASIH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125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5"/>
          <p:cNvSpPr txBox="1">
            <a:spLocks noGrp="1"/>
          </p:cNvSpPr>
          <p:nvPr>
            <p:ph type="title"/>
          </p:nvPr>
        </p:nvSpPr>
        <p:spPr>
          <a:xfrm>
            <a:off x="413500" y="157786"/>
            <a:ext cx="7809000" cy="4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Nueva Std" panose="020B0503070504090203" pitchFamily="34" charset="0"/>
              </a:rPr>
              <a:t>KASUS 1</a:t>
            </a:r>
            <a:endParaRPr dirty="0">
              <a:latin typeface="Nueva Std" panose="020B050307050409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55017" y="598510"/>
            <a:ext cx="52006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dobe Caslon Pro Bold" panose="0205070206050A020403" pitchFamily="18" charset="0"/>
              </a:rPr>
              <a:t>Dayak</a:t>
            </a:r>
            <a:r>
              <a:rPr lang="en-US" sz="16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dobe Caslon Pro Bold" panose="0205070206050A020403" pitchFamily="18" charset="0"/>
              </a:rPr>
              <a:t>-Madura </a:t>
            </a:r>
            <a:r>
              <a:rPr lang="en-US" sz="1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dobe Caslon Pro Bold" panose="0205070206050A020403" pitchFamily="18" charset="0"/>
              </a:rPr>
              <a:t>dan</a:t>
            </a:r>
            <a:r>
              <a:rPr lang="en-US" sz="1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dobe Caslon Pro Bold" panose="0205070206050A020403" pitchFamily="18" charset="0"/>
              </a:rPr>
              <a:t> </a:t>
            </a:r>
            <a:r>
              <a:rPr lang="en-US" sz="1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dobe Caslon Pro Bold" panose="0205070206050A020403" pitchFamily="18" charset="0"/>
              </a:rPr>
              <a:t>Stereotip</a:t>
            </a:r>
            <a:r>
              <a:rPr lang="en-US" sz="1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dobe Caslon Pro Bold" panose="0205070206050A020403" pitchFamily="18" charset="0"/>
              </a:rPr>
              <a:t> </a:t>
            </a:r>
            <a:r>
              <a:rPr lang="en-US" sz="1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dobe Caslon Pro Bold" panose="0205070206050A020403" pitchFamily="18" charset="0"/>
              </a:rPr>
              <a:t>Etnik</a:t>
            </a:r>
            <a:endParaRPr lang="en-US" sz="16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Adobe Caslon Pro Bold" panose="0205070206050A020403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7941" y="1270243"/>
            <a:ext cx="822054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Konflik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antara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kelompok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etnik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Dayak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dan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Madura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sudah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terjadi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berulang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kali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yakni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pada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tahun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1968, 1969,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dan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1986.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Kemudian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meledak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kembali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pada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1999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menelan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korban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cukup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banyak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, di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samping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banyak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pula yang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harus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menjadi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pengungsi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pandangan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Soemardjan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bibit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konflik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antara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suku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Dayak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Madura di Kalimantan Tengah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berada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hubungan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antar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kedua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etnik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. Di Kalimantan Barat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dan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Kalimantan Tengah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kedua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suku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itu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hidup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berdampingan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di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suatu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tempat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atau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lokasi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dan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mereka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bisa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melakukan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interaksi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hubungan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antara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suku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Dayak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suku-suku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pendatang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selain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suku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Madura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tidak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ada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masalah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sosial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atau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ekonomi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Tetapi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masalah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bertentangan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itu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ada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hubungan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antara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suku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Dayak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suku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Madura.Hal</a:t>
            </a:r>
            <a:r>
              <a:rPr lang="en-US" dirty="0" smtClean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yang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terjadi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pada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kasus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diatas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merupakan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ciri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dari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tidak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terealisasikannya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rasa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nasionalisme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diantara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kedua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suku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tersebut</a:t>
            </a:r>
            <a:r>
              <a:rPr lang="en-US" dirty="0">
                <a:latin typeface="Times New Roman" panose="02020603050405020304" pitchFamily="18" charset="0"/>
                <a:ea typeface="Adobe Kaiti Std R" panose="02020400000000000000" pitchFamily="18" charset="-128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77904" y="1017439"/>
            <a:ext cx="5882640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err="1">
                <a:latin typeface="Adobe Garamond Pro Bold" panose="02020702060506020403" pitchFamily="18" charset="0"/>
              </a:rPr>
              <a:t>Upaya</a:t>
            </a:r>
            <a:r>
              <a:rPr lang="en-US" sz="1800" dirty="0">
                <a:latin typeface="Adobe Garamond Pro Bold" panose="02020702060506020403" pitchFamily="18" charset="0"/>
              </a:rPr>
              <a:t> </a:t>
            </a:r>
            <a:r>
              <a:rPr lang="en-US" sz="1800" dirty="0" err="1">
                <a:latin typeface="Adobe Garamond Pro Bold" panose="02020702060506020403" pitchFamily="18" charset="0"/>
              </a:rPr>
              <a:t>Untuk</a:t>
            </a:r>
            <a:r>
              <a:rPr lang="en-US" sz="1800" dirty="0">
                <a:latin typeface="Adobe Garamond Pro Bold" panose="02020702060506020403" pitchFamily="18" charset="0"/>
              </a:rPr>
              <a:t> </a:t>
            </a:r>
            <a:r>
              <a:rPr lang="en-US" sz="1800" dirty="0" err="1">
                <a:latin typeface="Adobe Garamond Pro Bold" panose="02020702060506020403" pitchFamily="18" charset="0"/>
              </a:rPr>
              <a:t>Menumbuhkan</a:t>
            </a:r>
            <a:r>
              <a:rPr lang="en-US" sz="1800" dirty="0">
                <a:latin typeface="Adobe Garamond Pro Bold" panose="02020702060506020403" pitchFamily="18" charset="0"/>
              </a:rPr>
              <a:t> </a:t>
            </a:r>
            <a:r>
              <a:rPr lang="en-US" sz="1800" dirty="0" err="1">
                <a:latin typeface="Adobe Garamond Pro Bold" panose="02020702060506020403" pitchFamily="18" charset="0"/>
              </a:rPr>
              <a:t>Jiwa</a:t>
            </a:r>
            <a:r>
              <a:rPr lang="en-US" sz="1800" dirty="0">
                <a:latin typeface="Adobe Garamond Pro Bold" panose="02020702060506020403" pitchFamily="18" charset="0"/>
              </a:rPr>
              <a:t> </a:t>
            </a:r>
            <a:r>
              <a:rPr lang="en-US" sz="1800" dirty="0" err="1">
                <a:latin typeface="Adobe Garamond Pro Bold" panose="02020702060506020403" pitchFamily="18" charset="0"/>
              </a:rPr>
              <a:t>Naionalisme</a:t>
            </a:r>
            <a:r>
              <a:rPr lang="en-US" sz="1800" dirty="0">
                <a:latin typeface="Adobe Garamond Pro Bold" panose="02020702060506020403" pitchFamily="18" charset="0"/>
              </a:rPr>
              <a:t> </a:t>
            </a:r>
            <a:r>
              <a:rPr lang="en-US" sz="1800" dirty="0" err="1">
                <a:latin typeface="Adobe Garamond Pro Bold" panose="02020702060506020403" pitchFamily="18" charset="0"/>
              </a:rPr>
              <a:t>Generasi</a:t>
            </a:r>
            <a:r>
              <a:rPr lang="en-US" sz="1800" dirty="0">
                <a:latin typeface="Adobe Garamond Pro Bold" panose="02020702060506020403" pitchFamily="18" charset="0"/>
              </a:rPr>
              <a:t> </a:t>
            </a:r>
            <a:r>
              <a:rPr lang="en-US" sz="1800" dirty="0" err="1">
                <a:latin typeface="Adobe Garamond Pro Bold" panose="02020702060506020403" pitchFamily="18" charset="0"/>
              </a:rPr>
              <a:t>Muda</a:t>
            </a:r>
            <a:r>
              <a:rPr lang="en-US" sz="1800" dirty="0">
                <a:latin typeface="Adobe Garamond Pro Bold" panose="02020702060506020403" pitchFamily="18" charset="0"/>
              </a:rPr>
              <a:t> </a:t>
            </a:r>
            <a:r>
              <a:rPr lang="en-US" sz="1800" dirty="0" err="1">
                <a:latin typeface="Adobe Garamond Pro Bold" panose="02020702060506020403" pitchFamily="18" charset="0"/>
              </a:rPr>
              <a:t>Bangsa</a:t>
            </a:r>
            <a:endParaRPr lang="en-US" sz="1800" dirty="0">
              <a:latin typeface="Adobe Garamond Pro Bold" panose="02020702060506020403" pitchFamily="18" charset="0"/>
            </a:endParaRPr>
          </a:p>
          <a:p>
            <a:endParaRPr lang="en-US" dirty="0"/>
          </a:p>
          <a:p>
            <a:pPr>
              <a:lnSpc>
                <a:spcPct val="150000"/>
              </a:lnSpc>
            </a:pPr>
            <a:r>
              <a:rPr lang="en-US" dirty="0" err="1" smtClean="0">
                <a:latin typeface="Adobe Gurmukhi" panose="01010101010101010101" pitchFamily="50" charset="0"/>
                <a:cs typeface="Adobe Gurmukhi" panose="01010101010101010101" pitchFamily="50" charset="0"/>
              </a:rPr>
              <a:t>Suatu</a:t>
            </a:r>
            <a:r>
              <a:rPr lang="en-US" dirty="0" smtClean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sikap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yang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sedikit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banyak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disebabkan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oleh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kekecewaan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sebagian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besar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anggota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kelompok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masyarakat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bahwa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kesepakatan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bersama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yang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mengandung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nilai-nilai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seperti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keadilan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perikemanusiaan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musyawarah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kerap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hanya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menjadi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wacana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belaka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.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Bukan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hal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yang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aneh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jika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semangat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solidaritas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kebersamaan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pun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terasa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semakin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tenggelam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sejak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beberapa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dekade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terakhir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90" y="1615440"/>
            <a:ext cx="2486756" cy="187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33888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" y="73390"/>
            <a:ext cx="2910840" cy="177573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4" y="197486"/>
            <a:ext cx="2795072" cy="1545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190240" y="197486"/>
            <a:ext cx="2164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 smtClean="0">
                <a:solidFill>
                  <a:schemeClr val="accent4">
                    <a:lumMod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Peran</a:t>
            </a:r>
            <a:r>
              <a:rPr lang="en-US" sz="1800" dirty="0" smtClean="0">
                <a:solidFill>
                  <a:schemeClr val="accent4">
                    <a:lumMod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800" dirty="0" err="1" smtClean="0">
                <a:solidFill>
                  <a:schemeClr val="accent4">
                    <a:lumMod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Keluarga</a:t>
            </a:r>
            <a:endParaRPr lang="en-US" sz="1800" dirty="0">
              <a:solidFill>
                <a:schemeClr val="accent4">
                  <a:lumMod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14444" y="664193"/>
            <a:ext cx="6029968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contoh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tauladan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rasa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kecintaan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penghormatan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bangsa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misalnya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menunjukkan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pahlawan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pendahulu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merebut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kemerdekaan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pengawasan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menyeluruh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sekitar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memastikan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tumbuh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3708400" y="566818"/>
            <a:ext cx="14528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11681" y="2792892"/>
            <a:ext cx="64211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pelajaran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Pancasila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Kewarganegaraan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Menanamkan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menghormati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pahlawan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mengadakan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upacara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penuh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khitmad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moral,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pemuda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menyerap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halhal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mengancam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ketahanan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nasional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diharapkan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pemuda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terpengaruh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menghancurkan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bangsa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30662" y="2356461"/>
            <a:ext cx="2164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 smtClean="0">
                <a:solidFill>
                  <a:schemeClr val="accent4">
                    <a:lumMod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Peran</a:t>
            </a:r>
            <a:r>
              <a:rPr lang="en-US" sz="1800" dirty="0" smtClean="0">
                <a:solidFill>
                  <a:schemeClr val="accent4">
                    <a:lumMod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800" dirty="0" err="1" smtClean="0">
                <a:solidFill>
                  <a:schemeClr val="accent4">
                    <a:lumMod val="50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Pendidikan</a:t>
            </a:r>
            <a:endParaRPr lang="en-US" sz="1800" dirty="0">
              <a:solidFill>
                <a:schemeClr val="accent4">
                  <a:lumMod val="50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099744" y="2725793"/>
            <a:ext cx="14528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8880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4000" y="0"/>
            <a:ext cx="11176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18160" y="0"/>
            <a:ext cx="11176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82320" y="0"/>
            <a:ext cx="11176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94080" y="288300"/>
            <a:ext cx="4531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Hal Yang </a:t>
            </a:r>
            <a:r>
              <a:rPr lang="en-US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Dapat</a:t>
            </a:r>
            <a:r>
              <a:rPr lang="en-US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Dilakukan</a:t>
            </a:r>
            <a:r>
              <a:rPr lang="en-US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Untuk</a:t>
            </a:r>
            <a:r>
              <a:rPr lang="en-US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Menumbuhkan</a:t>
            </a:r>
            <a:r>
              <a:rPr lang="en-US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Rasa </a:t>
            </a:r>
            <a:r>
              <a:rPr lang="en-US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Nasionalisme</a:t>
            </a:r>
            <a:r>
              <a:rPr lang="en-US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Generasi</a:t>
            </a:r>
            <a:r>
              <a:rPr lang="en-US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Muda</a:t>
            </a:r>
            <a:r>
              <a:rPr lang="en-US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1259840" y="1198856"/>
            <a:ext cx="7366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 err="1" smtClean="0">
                <a:latin typeface="Adobe Garamond Pro" panose="02020502060506020403" pitchFamily="18" charset="0"/>
              </a:rPr>
              <a:t>Memberikan</a:t>
            </a:r>
            <a:r>
              <a:rPr lang="en-US" dirty="0" smtClean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contoh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tindakan</a:t>
            </a:r>
            <a:r>
              <a:rPr lang="en-US" dirty="0">
                <a:latin typeface="Adobe Garamond Pro" panose="02020502060506020403" pitchFamily="18" charset="0"/>
              </a:rPr>
              <a:t> yang </a:t>
            </a:r>
            <a:r>
              <a:rPr lang="en-US" dirty="0" err="1">
                <a:latin typeface="Adobe Garamond Pro" panose="02020502060506020403" pitchFamily="18" charset="0"/>
              </a:rPr>
              <a:t>baik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tentang</a:t>
            </a:r>
            <a:r>
              <a:rPr lang="en-US" dirty="0">
                <a:latin typeface="Adobe Garamond Pro" panose="02020502060506020403" pitchFamily="18" charset="0"/>
              </a:rPr>
              <a:t> rasa </a:t>
            </a:r>
            <a:r>
              <a:rPr lang="en-US" dirty="0" err="1">
                <a:latin typeface="Adobe Garamond Pro" panose="02020502060506020403" pitchFamily="18" charset="0"/>
              </a:rPr>
              <a:t>menghormati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mencintai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bangsa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negara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dengan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cara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mengenang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perjuangan-perjuangan</a:t>
            </a:r>
            <a:r>
              <a:rPr lang="en-US" dirty="0">
                <a:latin typeface="Adobe Garamond Pro" panose="02020502060506020403" pitchFamily="18" charset="0"/>
              </a:rPr>
              <a:t> para </a:t>
            </a:r>
            <a:r>
              <a:rPr lang="en-US" dirty="0" err="1">
                <a:latin typeface="Adobe Garamond Pro" panose="02020502060506020403" pitchFamily="18" charset="0"/>
              </a:rPr>
              <a:t>pahlawan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bagi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kemerdekaan</a:t>
            </a:r>
            <a:r>
              <a:rPr lang="en-US" dirty="0">
                <a:latin typeface="Adobe Garamond Pro" panose="02020502060506020403" pitchFamily="18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 err="1" smtClean="0">
                <a:latin typeface="Adobe Garamond Pro" panose="02020502060506020403" pitchFamily="18" charset="0"/>
              </a:rPr>
              <a:t>Memberikan</a:t>
            </a:r>
            <a:r>
              <a:rPr lang="en-US" dirty="0" smtClean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pengawasan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kepada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anak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untuk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memastikan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tumbuh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kembang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anak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berjalan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dengan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baik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dalam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lingkup</a:t>
            </a:r>
            <a:r>
              <a:rPr lang="en-US" dirty="0">
                <a:latin typeface="Adobe Garamond Pro" panose="02020502060506020403" pitchFamily="18" charset="0"/>
              </a:rPr>
              <a:t> yang </a:t>
            </a:r>
            <a:r>
              <a:rPr lang="en-US" dirty="0" err="1">
                <a:latin typeface="Adobe Garamond Pro" panose="02020502060506020403" pitchFamily="18" charset="0"/>
              </a:rPr>
              <a:t>kondusif</a:t>
            </a:r>
            <a:r>
              <a:rPr lang="en-US" dirty="0">
                <a:latin typeface="Adobe Garamond Pro" panose="02020502060506020403" pitchFamily="18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 err="1" smtClean="0">
                <a:latin typeface="Adobe Garamond Pro" panose="02020502060506020403" pitchFamily="18" charset="0"/>
              </a:rPr>
              <a:t>Menggunakan</a:t>
            </a:r>
            <a:r>
              <a:rPr lang="en-US" dirty="0" smtClean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produk-produk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dalam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negeri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serta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melestarikan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kebudyaan</a:t>
            </a:r>
            <a:r>
              <a:rPr lang="en-US" dirty="0">
                <a:latin typeface="Adobe Garamond Pro" panose="02020502060506020403" pitchFamily="18" charset="0"/>
              </a:rPr>
              <a:t> yang </a:t>
            </a:r>
            <a:r>
              <a:rPr lang="en-US" dirty="0" err="1">
                <a:latin typeface="Adobe Garamond Pro" panose="02020502060506020403" pitchFamily="18" charset="0"/>
              </a:rPr>
              <a:t>ada</a:t>
            </a:r>
            <a:r>
              <a:rPr lang="en-US" dirty="0">
                <a:latin typeface="Adobe Garamond Pro" panose="02020502060506020403" pitchFamily="18" charset="0"/>
              </a:rPr>
              <a:t> di </a:t>
            </a:r>
            <a:r>
              <a:rPr lang="en-US" dirty="0" err="1">
                <a:latin typeface="Adobe Garamond Pro" panose="02020502060506020403" pitchFamily="18" charset="0"/>
              </a:rPr>
              <a:t>dalam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negeri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sendiri</a:t>
            </a:r>
            <a:r>
              <a:rPr lang="en-US" dirty="0">
                <a:latin typeface="Adobe Garamond Pro" panose="02020502060506020403" pitchFamily="18" charset="0"/>
              </a:rPr>
              <a:t> agar </a:t>
            </a:r>
            <a:r>
              <a:rPr lang="en-US" dirty="0" err="1">
                <a:latin typeface="Adobe Garamond Pro" panose="02020502060506020403" pitchFamily="18" charset="0"/>
              </a:rPr>
              <a:t>tidak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dilupakan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oleh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generasi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penerus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bangsa</a:t>
            </a:r>
            <a:r>
              <a:rPr lang="en-US" dirty="0">
                <a:latin typeface="Adobe Garamond Pro" panose="02020502060506020403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 err="1" smtClean="0">
                <a:latin typeface="Adobe Garamond Pro" panose="02020502060506020403" pitchFamily="18" charset="0"/>
              </a:rPr>
              <a:t>Menghilangkan</a:t>
            </a:r>
            <a:r>
              <a:rPr lang="en-US" dirty="0" smtClean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pemikiran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etnosentrisme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dalam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masyarakat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karenabangsa</a:t>
            </a:r>
            <a:r>
              <a:rPr lang="en-US" dirty="0">
                <a:latin typeface="Adobe Garamond Pro" panose="02020502060506020403" pitchFamily="18" charset="0"/>
              </a:rPr>
              <a:t> Indonesia </a:t>
            </a:r>
            <a:r>
              <a:rPr lang="en-US" dirty="0" err="1">
                <a:latin typeface="Adobe Garamond Pro" panose="02020502060506020403" pitchFamily="18" charset="0"/>
              </a:rPr>
              <a:t>adalah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bangsa</a:t>
            </a:r>
            <a:r>
              <a:rPr lang="en-US" dirty="0">
                <a:latin typeface="Adobe Garamond Pro" panose="02020502060506020403" pitchFamily="18" charset="0"/>
              </a:rPr>
              <a:t> yang </a:t>
            </a:r>
            <a:r>
              <a:rPr lang="en-US" dirty="0" err="1">
                <a:latin typeface="Adobe Garamond Pro" panose="02020502060506020403" pitchFamily="18" charset="0"/>
              </a:rPr>
              <a:t>multikultural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harus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selalu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dapat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menerima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perbedaan</a:t>
            </a:r>
            <a:r>
              <a:rPr lang="en-US" dirty="0">
                <a:latin typeface="Adobe Garamond Pro" panose="02020502060506020403" pitchFamily="18" charset="0"/>
              </a:rPr>
              <a:t> yang </a:t>
            </a:r>
            <a:r>
              <a:rPr lang="en-US" dirty="0" err="1">
                <a:latin typeface="Adobe Garamond Pro" panose="02020502060506020403" pitchFamily="18" charset="0"/>
              </a:rPr>
              <a:t>ada</a:t>
            </a:r>
            <a:r>
              <a:rPr lang="en-US" dirty="0">
                <a:latin typeface="Adobe Garamond Pro" panose="02020502060506020403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 err="1" smtClean="0">
                <a:latin typeface="Adobe Garamond Pro" panose="02020502060506020403" pitchFamily="18" charset="0"/>
              </a:rPr>
              <a:t>Selektif</a:t>
            </a:r>
            <a:r>
              <a:rPr lang="en-US" dirty="0" smtClean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dalam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menyaring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kebudayaan-kebudayaan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asing</a:t>
            </a:r>
            <a:r>
              <a:rPr lang="en-US" dirty="0">
                <a:latin typeface="Adobe Garamond Pro" panose="02020502060506020403" pitchFamily="18" charset="0"/>
              </a:rPr>
              <a:t> yang </a:t>
            </a:r>
            <a:r>
              <a:rPr lang="en-US" dirty="0" err="1">
                <a:latin typeface="Adobe Garamond Pro" panose="02020502060506020403" pitchFamily="18" charset="0"/>
              </a:rPr>
              <a:t>masuk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kedalam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negeri</a:t>
            </a:r>
            <a:r>
              <a:rPr lang="en-US" dirty="0">
                <a:latin typeface="Adobe Garamond Pro" panose="02020502060506020403" pitchFamily="18" charset="0"/>
              </a:rPr>
              <a:t> yang </a:t>
            </a:r>
            <a:r>
              <a:rPr lang="en-US" dirty="0" err="1">
                <a:latin typeface="Adobe Garamond Pro" panose="02020502060506020403" pitchFamily="18" charset="0"/>
              </a:rPr>
              <a:t>dilakukan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sesuai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dengan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penerapan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nilai-nilai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pancasila</a:t>
            </a:r>
            <a:r>
              <a:rPr lang="en-US" dirty="0">
                <a:latin typeface="Adobe Garamond Pro" panose="02020502060506020403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73480" y="121920"/>
            <a:ext cx="6979920" cy="12192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355600"/>
            <a:ext cx="4663440" cy="13208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" y="670560"/>
            <a:ext cx="2593340" cy="21227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Google Shape;180;p35"/>
          <p:cNvSpPr txBox="1">
            <a:spLocks noGrp="1"/>
          </p:cNvSpPr>
          <p:nvPr>
            <p:ph type="title"/>
          </p:nvPr>
        </p:nvSpPr>
        <p:spPr>
          <a:xfrm>
            <a:off x="4947920" y="233680"/>
            <a:ext cx="7724660" cy="4368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smtClean="0">
                <a:solidFill>
                  <a:schemeClr val="tx1"/>
                </a:solidFill>
                <a:latin typeface="Nueva Std" panose="020B0503070504090203" pitchFamily="34" charset="0"/>
              </a:rPr>
              <a:t>KASUS 2</a:t>
            </a:r>
            <a:endParaRPr sz="2800" b="1" dirty="0">
              <a:solidFill>
                <a:schemeClr val="tx1"/>
              </a:solidFill>
              <a:latin typeface="Nueva Std" panose="020B050307050409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46320" y="863600"/>
            <a:ext cx="193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dobe Gothic Std B" panose="020B0800000000000000" pitchFamily="34" charset="-128"/>
                <a:ea typeface="Adobe Gothic Std B" panose="020B0800000000000000" pitchFamily="34" charset="-128"/>
              </a:rPr>
              <a:t>Konflik</a:t>
            </a:r>
            <a:r>
              <a:rPr lang="en-US" sz="16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Maluku</a:t>
            </a:r>
            <a:endParaRPr lang="en-US" sz="16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4846320" y="751840"/>
            <a:ext cx="1615440" cy="1016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966720" y="1503204"/>
            <a:ext cx="5689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dobe Garamond Pro" panose="02020502060506020403" pitchFamily="18" charset="0"/>
              </a:rPr>
              <a:t>Konflik</a:t>
            </a:r>
            <a:r>
              <a:rPr lang="en-US" dirty="0">
                <a:latin typeface="Adobe Garamond Pro" panose="02020502060506020403" pitchFamily="18" charset="0"/>
              </a:rPr>
              <a:t> di Maluku </a:t>
            </a:r>
            <a:r>
              <a:rPr lang="en-US" dirty="0" err="1">
                <a:latin typeface="Adobe Garamond Pro" panose="02020502060506020403" pitchFamily="18" charset="0"/>
              </a:rPr>
              <a:t>sering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digambarkan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sebagai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permusuhan</a:t>
            </a:r>
            <a:r>
              <a:rPr lang="en-US" dirty="0">
                <a:latin typeface="Adobe Garamond Pro" panose="02020502060506020403" pitchFamily="18" charset="0"/>
              </a:rPr>
              <a:t> lama </a:t>
            </a:r>
            <a:r>
              <a:rPr lang="en-US" dirty="0" err="1">
                <a:latin typeface="Adobe Garamond Pro" panose="02020502060506020403" pitchFamily="18" charset="0"/>
              </a:rPr>
              <a:t>antara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umat</a:t>
            </a:r>
            <a:r>
              <a:rPr lang="en-US" dirty="0">
                <a:latin typeface="Adobe Garamond Pro" panose="02020502060506020403" pitchFamily="18" charset="0"/>
              </a:rPr>
              <a:t> Muslim </a:t>
            </a:r>
            <a:r>
              <a:rPr lang="en-US" dirty="0" err="1">
                <a:latin typeface="Adobe Garamond Pro" panose="02020502060506020403" pitchFamily="18" charset="0"/>
              </a:rPr>
              <a:t>dan</a:t>
            </a:r>
            <a:r>
              <a:rPr lang="en-US" dirty="0">
                <a:latin typeface="Adobe Garamond Pro" panose="02020502060506020403" pitchFamily="18" charset="0"/>
              </a:rPr>
              <a:t> Kristen, </a:t>
            </a:r>
            <a:r>
              <a:rPr lang="en-US" dirty="0" err="1">
                <a:latin typeface="Adobe Garamond Pro" panose="02020502060506020403" pitchFamily="18" charset="0"/>
              </a:rPr>
              <a:t>walaupun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kenyataannya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lebih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kompleks</a:t>
            </a:r>
            <a:r>
              <a:rPr lang="en-US" dirty="0">
                <a:latin typeface="Adobe Garamond Pro" panose="02020502060506020403" pitchFamily="18" charset="0"/>
              </a:rPr>
              <a:t>. </a:t>
            </a:r>
            <a:r>
              <a:rPr lang="en-US" dirty="0" err="1">
                <a:latin typeface="Adobe Garamond Pro" panose="02020502060506020403" pitchFamily="18" charset="0"/>
              </a:rPr>
              <a:t>Lebih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dari</a:t>
            </a:r>
            <a:r>
              <a:rPr lang="en-US" dirty="0">
                <a:latin typeface="Adobe Garamond Pro" panose="02020502060506020403" pitchFamily="18" charset="0"/>
              </a:rPr>
              <a:t> 300 </a:t>
            </a:r>
            <a:r>
              <a:rPr lang="en-US" dirty="0" err="1">
                <a:latin typeface="Adobe Garamond Pro" panose="02020502060506020403" pitchFamily="18" charset="0"/>
              </a:rPr>
              <a:t>tahun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penjajahan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Belanda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membagi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masyarakat</a:t>
            </a:r>
            <a:r>
              <a:rPr lang="en-US" dirty="0">
                <a:latin typeface="Adobe Garamond Pro" panose="02020502060506020403" pitchFamily="18" charset="0"/>
              </a:rPr>
              <a:t> Maluku </a:t>
            </a:r>
            <a:r>
              <a:rPr lang="en-US" dirty="0" err="1">
                <a:latin typeface="Adobe Garamond Pro" panose="02020502060506020403" pitchFamily="18" charset="0"/>
              </a:rPr>
              <a:t>menurut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garis</a:t>
            </a:r>
            <a:r>
              <a:rPr lang="en-US" dirty="0">
                <a:latin typeface="Adobe Garamond Pro" panose="02020502060506020403" pitchFamily="18" charset="0"/>
              </a:rPr>
              <a:t> agama, </a:t>
            </a:r>
            <a:r>
              <a:rPr lang="en-US" dirty="0" err="1">
                <a:latin typeface="Adobe Garamond Pro" panose="02020502060506020403" pitchFamily="18" charset="0"/>
              </a:rPr>
              <a:t>secara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geografis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sosial</a:t>
            </a:r>
            <a:r>
              <a:rPr lang="en-US" dirty="0">
                <a:latin typeface="Adobe Garamond Pro" panose="02020502060506020403" pitchFamily="18" charset="0"/>
              </a:rPr>
              <a:t>. Maluku </a:t>
            </a:r>
            <a:r>
              <a:rPr lang="en-US" dirty="0" err="1">
                <a:latin typeface="Adobe Garamond Pro" panose="02020502060506020403" pitchFamily="18" charset="0"/>
              </a:rPr>
              <a:t>mengalami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banyak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perubahan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sosial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selama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kepemerintahan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Soeharto</a:t>
            </a:r>
            <a:r>
              <a:rPr lang="en-US" dirty="0">
                <a:latin typeface="Adobe Garamond Pro" panose="02020502060506020403" pitchFamily="18" charset="0"/>
              </a:rPr>
              <a:t>. </a:t>
            </a:r>
            <a:r>
              <a:rPr lang="en-US" dirty="0" err="1">
                <a:latin typeface="Adobe Garamond Pro" panose="02020502060506020403" pitchFamily="18" charset="0"/>
              </a:rPr>
              <a:t>Menyusul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kebijakan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pemerintah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untuk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transmigrasi</a:t>
            </a:r>
            <a:r>
              <a:rPr lang="en-US" dirty="0">
                <a:latin typeface="Adobe Garamond Pro" panose="02020502060506020403" pitchFamily="18" charset="0"/>
              </a:rPr>
              <a:t> yang </a:t>
            </a:r>
            <a:r>
              <a:rPr lang="en-US" dirty="0" err="1">
                <a:latin typeface="Adobe Garamond Pro" panose="02020502060506020403" pitchFamily="18" charset="0"/>
              </a:rPr>
              <a:t>dimulai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pada</a:t>
            </a:r>
            <a:r>
              <a:rPr lang="en-US" dirty="0">
                <a:latin typeface="Adobe Garamond Pro" panose="02020502060506020403" pitchFamily="18" charset="0"/>
              </a:rPr>
              <a:t> 1950-an, </a:t>
            </a:r>
            <a:r>
              <a:rPr lang="en-US" dirty="0" err="1">
                <a:latin typeface="Adobe Garamond Pro" panose="02020502060506020403" pitchFamily="18" charset="0"/>
              </a:rPr>
              <a:t>migrasi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sukarela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dari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Bugis</a:t>
            </a:r>
            <a:r>
              <a:rPr lang="en-US" dirty="0">
                <a:latin typeface="Adobe Garamond Pro" panose="02020502060506020403" pitchFamily="18" charset="0"/>
              </a:rPr>
              <a:t>, </a:t>
            </a:r>
            <a:r>
              <a:rPr lang="en-US" dirty="0" err="1">
                <a:latin typeface="Adobe Garamond Pro" panose="02020502060506020403" pitchFamily="18" charset="0"/>
              </a:rPr>
              <a:t>Buton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dan</a:t>
            </a:r>
            <a:r>
              <a:rPr lang="en-US" dirty="0">
                <a:latin typeface="Adobe Garamond Pro" panose="02020502060506020403" pitchFamily="18" charset="0"/>
              </a:rPr>
              <a:t> Makassar yang </a:t>
            </a:r>
            <a:r>
              <a:rPr lang="en-US" dirty="0" err="1">
                <a:latin typeface="Adobe Garamond Pro" panose="02020502060506020403" pitchFamily="18" charset="0"/>
              </a:rPr>
              <a:t>bertumbuh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pada</a:t>
            </a:r>
            <a:r>
              <a:rPr lang="en-US" dirty="0">
                <a:latin typeface="Adobe Garamond Pro" panose="02020502060506020403" pitchFamily="18" charset="0"/>
              </a:rPr>
              <a:t> 1970-an, </a:t>
            </a:r>
            <a:r>
              <a:rPr lang="en-US" dirty="0" err="1">
                <a:latin typeface="Adobe Garamond Pro" panose="02020502060506020403" pitchFamily="18" charset="0"/>
              </a:rPr>
              <a:t>penduduk</a:t>
            </a:r>
            <a:r>
              <a:rPr lang="en-US" dirty="0">
                <a:latin typeface="Adobe Garamond Pro" panose="02020502060506020403" pitchFamily="18" charset="0"/>
              </a:rPr>
              <a:t> Maluku yang </a:t>
            </a:r>
            <a:r>
              <a:rPr lang="en-US" dirty="0" err="1">
                <a:latin typeface="Adobe Garamond Pro" panose="02020502060506020403" pitchFamily="18" charset="0"/>
              </a:rPr>
              <a:t>beragama</a:t>
            </a:r>
            <a:r>
              <a:rPr lang="en-US" dirty="0">
                <a:latin typeface="Adobe Garamond Pro" panose="02020502060506020403" pitchFamily="18" charset="0"/>
              </a:rPr>
              <a:t> Muslim </a:t>
            </a:r>
            <a:r>
              <a:rPr lang="en-US" dirty="0" err="1">
                <a:latin typeface="Adobe Garamond Pro" panose="02020502060506020403" pitchFamily="18" charset="0"/>
              </a:rPr>
              <a:t>makin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bertambah</a:t>
            </a:r>
            <a:r>
              <a:rPr lang="en-US" dirty="0">
                <a:latin typeface="Adobe Garamond Pro" panose="02020502060506020403" pitchFamily="18" charset="0"/>
              </a:rPr>
              <a:t>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966720" y="3367117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latin typeface="Adobe Garamond Pro" panose="02020502060506020403" pitchFamily="18" charset="0"/>
              </a:rPr>
              <a:t>Konflik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tersebut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merenggut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hampir</a:t>
            </a:r>
            <a:r>
              <a:rPr lang="en-US" dirty="0">
                <a:latin typeface="Adobe Garamond Pro" panose="02020502060506020403" pitchFamily="18" charset="0"/>
              </a:rPr>
              <a:t> 5.000 </a:t>
            </a:r>
            <a:r>
              <a:rPr lang="en-US" dirty="0" err="1">
                <a:latin typeface="Adobe Garamond Pro" panose="02020502060506020403" pitchFamily="18" charset="0"/>
              </a:rPr>
              <a:t>nyawa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dari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tahun</a:t>
            </a:r>
            <a:r>
              <a:rPr lang="en-US" dirty="0">
                <a:latin typeface="Adobe Garamond Pro" panose="02020502060506020403" pitchFamily="18" charset="0"/>
              </a:rPr>
              <a:t> 1999 </a:t>
            </a:r>
            <a:r>
              <a:rPr lang="en-US" dirty="0" err="1">
                <a:latin typeface="Adobe Garamond Pro" panose="02020502060506020403" pitchFamily="18" charset="0"/>
              </a:rPr>
              <a:t>sampai</a:t>
            </a:r>
            <a:r>
              <a:rPr lang="en-US" dirty="0">
                <a:latin typeface="Adobe Garamond Pro" panose="02020502060506020403" pitchFamily="18" charset="0"/>
              </a:rPr>
              <a:t> 2002 </a:t>
            </a:r>
            <a:r>
              <a:rPr lang="en-US" dirty="0" err="1">
                <a:latin typeface="Adobe Garamond Pro" panose="02020502060506020403" pitchFamily="18" charset="0"/>
              </a:rPr>
              <a:t>dan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mengungsikan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sepertiga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dari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penduduk</a:t>
            </a:r>
            <a:r>
              <a:rPr lang="en-US" dirty="0">
                <a:latin typeface="Adobe Garamond Pro" panose="02020502060506020403" pitchFamily="18" charset="0"/>
              </a:rPr>
              <a:t> Maluku </a:t>
            </a:r>
            <a:r>
              <a:rPr lang="en-US" dirty="0" err="1">
                <a:latin typeface="Adobe Garamond Pro" panose="02020502060506020403" pitchFamily="18" charset="0"/>
              </a:rPr>
              <a:t>dan</a:t>
            </a:r>
            <a:r>
              <a:rPr lang="en-US" dirty="0">
                <a:latin typeface="Adobe Garamond Pro" panose="02020502060506020403" pitchFamily="18" charset="0"/>
              </a:rPr>
              <a:t> Maluku Utara. </a:t>
            </a:r>
            <a:r>
              <a:rPr lang="en-US" dirty="0" err="1">
                <a:latin typeface="Adobe Garamond Pro" panose="02020502060506020403" pitchFamily="18" charset="0"/>
              </a:rPr>
              <a:t>Setelah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kerusuhan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tersebut</a:t>
            </a:r>
            <a:r>
              <a:rPr lang="en-US" dirty="0">
                <a:latin typeface="Adobe Garamond Pro" panose="02020502060506020403" pitchFamily="18" charset="0"/>
              </a:rPr>
              <a:t>, </a:t>
            </a:r>
            <a:r>
              <a:rPr lang="en-US" dirty="0" err="1">
                <a:latin typeface="Adobe Garamond Pro" panose="02020502060506020403" pitchFamily="18" charset="0"/>
              </a:rPr>
              <a:t>hampir</a:t>
            </a:r>
            <a:r>
              <a:rPr lang="en-US" dirty="0">
                <a:latin typeface="Adobe Garamond Pro" panose="02020502060506020403" pitchFamily="18" charset="0"/>
              </a:rPr>
              <a:t> 200 </a:t>
            </a:r>
            <a:r>
              <a:rPr lang="en-US" dirty="0" err="1">
                <a:latin typeface="Adobe Garamond Pro" panose="02020502060506020403" pitchFamily="18" charset="0"/>
              </a:rPr>
              <a:t>preman</a:t>
            </a:r>
            <a:r>
              <a:rPr lang="en-US" dirty="0">
                <a:latin typeface="Adobe Garamond Pro" panose="02020502060506020403" pitchFamily="18" charset="0"/>
              </a:rPr>
              <a:t> Ambon </a:t>
            </a:r>
            <a:r>
              <a:rPr lang="en-US" dirty="0" err="1">
                <a:latin typeface="Adobe Garamond Pro" panose="02020502060506020403" pitchFamily="18" charset="0"/>
              </a:rPr>
              <a:t>dikirim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kembali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ke</a:t>
            </a:r>
            <a:r>
              <a:rPr lang="en-US" dirty="0">
                <a:latin typeface="Adobe Garamond Pro" panose="02020502060506020403" pitchFamily="18" charset="0"/>
              </a:rPr>
              <a:t> Maluku </a:t>
            </a:r>
            <a:r>
              <a:rPr lang="en-US" dirty="0" err="1">
                <a:latin typeface="Adobe Garamond Pro" panose="02020502060506020403" pitchFamily="18" charset="0"/>
              </a:rPr>
              <a:t>oleh</a:t>
            </a:r>
            <a:r>
              <a:rPr lang="en-US" dirty="0">
                <a:latin typeface="Adobe Garamond Pro" panose="02020502060506020403" pitchFamily="18" charset="0"/>
              </a:rPr>
              <a:t> TNI AL Indonesia.</a:t>
            </a:r>
          </a:p>
        </p:txBody>
      </p:sp>
    </p:spTree>
    <p:extLst>
      <p:ext uri="{BB962C8B-B14F-4D97-AF65-F5344CB8AC3E}">
        <p14:creationId xmlns:p14="http://schemas.microsoft.com/office/powerpoint/2010/main" val="3893997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46480" y="1594515"/>
            <a:ext cx="52425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Polisi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yang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ditempatkan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di Maluku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sebagian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besar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direkrut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dari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penduduk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lokal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oleh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sebab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itu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,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tidak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mengherankan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bila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mereka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akhirnya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menjadi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turut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terlibat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menjadi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sesama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Muslim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atau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sesama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 smtClean="0">
                <a:latin typeface="Adobe Gurmukhi" panose="01010101010101010101" pitchFamily="50" charset="0"/>
                <a:cs typeface="Adobe Gurmukhi" panose="01010101010101010101" pitchFamily="50" charset="0"/>
              </a:rPr>
              <a:t>Kristen.Tap</a:t>
            </a:r>
            <a:r>
              <a:rPr lang="en-US" dirty="0" smtClean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MPR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tidak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banyak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menjelaskan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,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namun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seolah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membuat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komplikasi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dengan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memasukkan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 smtClean="0">
                <a:latin typeface="Adobe Gurmukhi" panose="01010101010101010101" pitchFamily="50" charset="0"/>
                <a:cs typeface="Adobe Gurmukhi" panose="01010101010101010101" pitchFamily="50" charset="0"/>
              </a:rPr>
              <a:t>segenap</a:t>
            </a:r>
            <a:r>
              <a:rPr lang="en-US" dirty="0" smtClean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bangsa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seluruh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tumpah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 smtClean="0">
                <a:latin typeface="Adobe Gurmukhi" panose="01010101010101010101" pitchFamily="50" charset="0"/>
                <a:cs typeface="Adobe Gurmukhi" panose="01010101010101010101" pitchFamily="50" charset="0"/>
              </a:rPr>
              <a:t>darah</a:t>
            </a:r>
            <a:r>
              <a:rPr lang="en-US" dirty="0" smtClean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spektrum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ancaman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yang all inclusive,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seperti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terlihat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dari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 smtClean="0">
                <a:latin typeface="Adobe Gurmukhi" panose="01010101010101010101" pitchFamily="50" charset="0"/>
                <a:cs typeface="Adobe Gurmukhi" panose="01010101010101010101" pitchFamily="50" charset="0"/>
              </a:rPr>
              <a:t>ancaman</a:t>
            </a:r>
            <a:r>
              <a:rPr lang="en-US" dirty="0" smtClean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 smtClean="0">
                <a:latin typeface="Adobe Gurmukhi" panose="01010101010101010101" pitchFamily="50" charset="0"/>
                <a:cs typeface="Adobe Gurmukhi" panose="01010101010101010101" pitchFamily="50" charset="0"/>
              </a:rPr>
              <a:t>gangguan</a:t>
            </a:r>
            <a:r>
              <a:rPr lang="en-US" dirty="0" smtClean="0">
                <a:latin typeface="Adobe Gurmukhi" panose="01010101010101010101" pitchFamily="50" charset="0"/>
                <a:cs typeface="Adobe Gurmukhi" panose="01010101010101010101" pitchFamily="50" charset="0"/>
              </a:rPr>
              <a:t>.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Melihat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kompleksitas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seperti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itu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,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penting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adanya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penataan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kembali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kebijakan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aturan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perundangan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yang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berkaitan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dengan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keamanan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nasional.Yang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di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dalamnya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perlu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tertuang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dengan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jelas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perkiraan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tentang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apa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yang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dimaksud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dengan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ancaman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terhadap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keamanan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nasional,keamanan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dalam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negeri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ketertiban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umum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.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439920" y="822960"/>
            <a:ext cx="330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 smtClean="0">
                <a:solidFill>
                  <a:schemeClr val="bg2">
                    <a:lumMod val="75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Peran</a:t>
            </a:r>
            <a:r>
              <a:rPr lang="en-US" sz="1800" dirty="0" smtClean="0">
                <a:solidFill>
                  <a:schemeClr val="bg2">
                    <a:lumMod val="75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800" dirty="0" err="1" smtClean="0">
                <a:solidFill>
                  <a:schemeClr val="bg2">
                    <a:lumMod val="75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Aparat</a:t>
            </a:r>
            <a:r>
              <a:rPr lang="en-US" sz="1800" dirty="0" smtClean="0">
                <a:solidFill>
                  <a:schemeClr val="bg2">
                    <a:lumMod val="75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1800" dirty="0" err="1" smtClean="0">
                <a:solidFill>
                  <a:schemeClr val="bg2">
                    <a:lumMod val="75000"/>
                  </a:schemeClr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Keamanan</a:t>
            </a:r>
            <a:endParaRPr lang="en-US" sz="1800" dirty="0">
              <a:solidFill>
                <a:schemeClr val="bg2">
                  <a:lumMod val="75000"/>
                </a:schemeClr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36320" y="584775"/>
            <a:ext cx="26773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dobe Garamond Pro Bold" panose="02020702060506020403" pitchFamily="18" charset="0"/>
              </a:rPr>
              <a:t>Konflik</a:t>
            </a:r>
            <a:r>
              <a:rPr lang="en-US" sz="1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dobe Garamond Pro Bold" panose="02020702060506020403" pitchFamily="18" charset="0"/>
              </a:rPr>
              <a:t> </a:t>
            </a:r>
            <a:r>
              <a:rPr lang="en-US" sz="1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dobe Garamond Pro Bold" panose="02020702060506020403" pitchFamily="18" charset="0"/>
              </a:rPr>
              <a:t>Etnik</a:t>
            </a:r>
            <a:r>
              <a:rPr lang="en-US" sz="1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dobe Garamond Pro Bold" panose="02020702060506020403" pitchFamily="18" charset="0"/>
              </a:rPr>
              <a:t> di Ethiopia </a:t>
            </a:r>
          </a:p>
        </p:txBody>
      </p:sp>
      <p:sp>
        <p:nvSpPr>
          <p:cNvPr id="6" name="Rectangle 5"/>
          <p:cNvSpPr/>
          <p:nvPr/>
        </p:nvSpPr>
        <p:spPr>
          <a:xfrm>
            <a:off x="162560" y="0"/>
            <a:ext cx="91440" cy="30276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26720" y="0"/>
            <a:ext cx="91440" cy="36169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2936" y="0"/>
            <a:ext cx="2702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2">
                    <a:lumMod val="75000"/>
                  </a:schemeClr>
                </a:solidFill>
                <a:latin typeface="Nueva Std" panose="020B0503070504090203" pitchFamily="34" charset="0"/>
              </a:rPr>
              <a:t>Kasus</a:t>
            </a:r>
            <a:r>
              <a:rPr lang="en-US" sz="3200" b="1" dirty="0" smtClean="0">
                <a:solidFill>
                  <a:schemeClr val="bg2">
                    <a:lumMod val="75000"/>
                  </a:schemeClr>
                </a:solidFill>
                <a:latin typeface="Nueva Std" panose="020B0503070504090203" pitchFamily="34" charset="0"/>
              </a:rPr>
              <a:t> 3</a:t>
            </a:r>
            <a:endParaRPr lang="en-US" sz="3200" b="1" dirty="0">
              <a:solidFill>
                <a:schemeClr val="bg2">
                  <a:lumMod val="75000"/>
                </a:schemeClr>
              </a:solidFill>
              <a:latin typeface="Nueva Std" panose="020B0503070504090203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880" y="1257905"/>
            <a:ext cx="2204720" cy="17697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3195496" y="1359505"/>
            <a:ext cx="5562424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dobe Garamond Pro" panose="02020502060506020403" pitchFamily="18" charset="0"/>
              </a:rPr>
              <a:t>Pasukan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pemberontak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Tigray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meluncurkan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roket-roket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menargetkan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wilayah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Amhara</a:t>
            </a:r>
            <a:r>
              <a:rPr lang="en-US" dirty="0">
                <a:latin typeface="Adobe Garamond Pro" panose="02020502060506020403" pitchFamily="18" charset="0"/>
              </a:rPr>
              <a:t> di Ethiopia. </a:t>
            </a:r>
            <a:r>
              <a:rPr lang="en-US" dirty="0" err="1">
                <a:latin typeface="Adobe Garamond Pro" panose="02020502060506020403" pitchFamily="18" charset="0"/>
              </a:rPr>
              <a:t>Menurut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otoritas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Amhara</a:t>
            </a:r>
            <a:r>
              <a:rPr lang="en-US" dirty="0">
                <a:latin typeface="Adobe Garamond Pro" panose="02020502060506020403" pitchFamily="18" charset="0"/>
              </a:rPr>
              <a:t>, </a:t>
            </a:r>
            <a:r>
              <a:rPr lang="en-US" dirty="0" err="1">
                <a:latin typeface="Adobe Garamond Pro" panose="02020502060506020403" pitchFamily="18" charset="0"/>
              </a:rPr>
              <a:t>serangan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roket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terbaru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pemberontak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Tigray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tidak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menyebabkan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kerusakan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maupun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 smtClean="0">
                <a:latin typeface="Adobe Garamond Pro" panose="02020502060506020403" pitchFamily="18" charset="0"/>
              </a:rPr>
              <a:t>korban.Kelompok</a:t>
            </a:r>
            <a:r>
              <a:rPr lang="en-US" dirty="0" smtClean="0">
                <a:latin typeface="Adobe Garamond Pro" panose="02020502060506020403" pitchFamily="18" charset="0"/>
              </a:rPr>
              <a:t> </a:t>
            </a:r>
            <a:r>
              <a:rPr lang="en-US" dirty="0">
                <a:latin typeface="Adobe Garamond Pro" panose="02020502060506020403" pitchFamily="18" charset="0"/>
              </a:rPr>
              <a:t>TPLF yang </a:t>
            </a:r>
            <a:r>
              <a:rPr lang="en-US" dirty="0" err="1">
                <a:latin typeface="Adobe Garamond Pro" panose="02020502060506020403" pitchFamily="18" charset="0"/>
              </a:rPr>
              <a:t>ilegal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telah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meluncurkan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serangan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roket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sekitar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pukul</a:t>
            </a:r>
            <a:r>
              <a:rPr lang="en-US" dirty="0">
                <a:latin typeface="Adobe Garamond Pro" panose="02020502060506020403" pitchFamily="18" charset="0"/>
              </a:rPr>
              <a:t> 1.40 </a:t>
            </a:r>
            <a:r>
              <a:rPr lang="en-US" dirty="0" err="1">
                <a:latin typeface="Adobe Garamond Pro" panose="02020502060506020403" pitchFamily="18" charset="0"/>
              </a:rPr>
              <a:t>pagi</a:t>
            </a:r>
            <a:r>
              <a:rPr lang="en-US" dirty="0">
                <a:latin typeface="Adobe Garamond Pro" panose="02020502060506020403" pitchFamily="18" charset="0"/>
              </a:rPr>
              <a:t> di </a:t>
            </a:r>
            <a:r>
              <a:rPr lang="en-US" dirty="0" err="1">
                <a:latin typeface="Adobe Garamond Pro" panose="02020502060506020403" pitchFamily="18" charset="0"/>
              </a:rPr>
              <a:t>Bahir</a:t>
            </a:r>
            <a:r>
              <a:rPr lang="en-US" dirty="0">
                <a:latin typeface="Adobe Garamond Pro" panose="02020502060506020403" pitchFamily="18" charset="0"/>
              </a:rPr>
              <a:t> Dar</a:t>
            </a:r>
            <a:r>
              <a:rPr lang="en-US" dirty="0" smtClean="0">
                <a:latin typeface="Adobe Garamond Pro" panose="02020502060506020403" pitchFamily="18" charset="0"/>
              </a:rPr>
              <a:t>, </a:t>
            </a:r>
            <a:r>
              <a:rPr lang="en-US" dirty="0" err="1">
                <a:latin typeface="Adobe Garamond Pro" panose="02020502060506020403" pitchFamily="18" charset="0"/>
              </a:rPr>
              <a:t>demikian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pernyataan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kantor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komunikasi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pemerintah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Amhara</a:t>
            </a:r>
            <a:r>
              <a:rPr lang="en-US" dirty="0">
                <a:latin typeface="Adobe Garamond Pro" panose="02020502060506020403" pitchFamily="18" charset="0"/>
              </a:rPr>
              <a:t>. </a:t>
            </a:r>
            <a:r>
              <a:rPr lang="en-US" dirty="0" err="1">
                <a:latin typeface="Adobe Garamond Pro" panose="02020502060506020403" pitchFamily="18" charset="0"/>
              </a:rPr>
              <a:t>Bahir</a:t>
            </a:r>
            <a:r>
              <a:rPr lang="en-US" dirty="0">
                <a:latin typeface="Adobe Garamond Pro" panose="02020502060506020403" pitchFamily="18" charset="0"/>
              </a:rPr>
              <a:t> Dar </a:t>
            </a:r>
            <a:r>
              <a:rPr lang="en-US" dirty="0" err="1">
                <a:latin typeface="Adobe Garamond Pro" panose="02020502060506020403" pitchFamily="18" charset="0"/>
              </a:rPr>
              <a:t>merupakan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ibu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kota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daerah</a:t>
            </a:r>
            <a:r>
              <a:rPr lang="en-US" dirty="0">
                <a:latin typeface="Adobe Garamond Pro" panose="02020502060506020403" pitchFamily="18" charset="0"/>
              </a:rPr>
              <a:t> di </a:t>
            </a:r>
            <a:r>
              <a:rPr lang="en-US" dirty="0" err="1">
                <a:latin typeface="Adobe Garamond Pro" panose="02020502060506020403" pitchFamily="18" charset="0"/>
              </a:rPr>
              <a:t>tepi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Danau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Amhara</a:t>
            </a:r>
            <a:r>
              <a:rPr lang="en-US" dirty="0">
                <a:latin typeface="Adobe Garamond Pro" panose="02020502060506020403" pitchFamily="18" charset="0"/>
              </a:rPr>
              <a:t>, </a:t>
            </a:r>
            <a:r>
              <a:rPr lang="en-US" dirty="0" err="1">
                <a:latin typeface="Adobe Garamond Pro" panose="02020502060506020403" pitchFamily="18" charset="0"/>
              </a:rPr>
              <a:t>terletak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ratusan</a:t>
            </a:r>
            <a:r>
              <a:rPr lang="en-US" dirty="0">
                <a:latin typeface="Adobe Garamond Pro" panose="02020502060506020403" pitchFamily="18" charset="0"/>
              </a:rPr>
              <a:t> mil </a:t>
            </a:r>
            <a:r>
              <a:rPr lang="en-US" dirty="0" err="1">
                <a:latin typeface="Adobe Garamond Pro" panose="02020502060506020403" pitchFamily="18" charset="0"/>
              </a:rPr>
              <a:t>dari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pertempuran</a:t>
            </a:r>
            <a:r>
              <a:rPr lang="en-US" dirty="0">
                <a:latin typeface="Adobe Garamond Pro" panose="02020502060506020403" pitchFamily="18" charset="0"/>
              </a:rPr>
              <a:t> di </a:t>
            </a:r>
            <a:r>
              <a:rPr lang="en-US" dirty="0" err="1">
                <a:latin typeface="Adobe Garamond Pro" panose="02020502060506020403" pitchFamily="18" charset="0"/>
              </a:rPr>
              <a:t>Tigray</a:t>
            </a:r>
            <a:r>
              <a:rPr lang="en-US" dirty="0">
                <a:latin typeface="Adobe Garamond Pro" panose="02020502060506020403" pitchFamily="18" charset="0"/>
              </a:rPr>
              <a:t>.</a:t>
            </a:r>
          </a:p>
          <a:p>
            <a:endParaRPr lang="en-US" dirty="0">
              <a:latin typeface="Adobe Garamond Pro" panose="02020502060506020403" pitchFamily="18" charset="0"/>
            </a:endParaRPr>
          </a:p>
          <a:p>
            <a:r>
              <a:rPr lang="en-US" dirty="0" err="1">
                <a:latin typeface="Adobe Garamond Pro" panose="02020502060506020403" pitchFamily="18" charset="0"/>
              </a:rPr>
              <a:t>Pengungsi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Tigrayan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mengatakan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bahwa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milisi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Amhara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bertempur</a:t>
            </a:r>
            <a:r>
              <a:rPr lang="en-US" dirty="0">
                <a:latin typeface="Adobe Garamond Pro" panose="02020502060506020403" pitchFamily="18" charset="0"/>
              </a:rPr>
              <a:t> di </a:t>
            </a:r>
            <a:r>
              <a:rPr lang="en-US" dirty="0" err="1">
                <a:latin typeface="Adobe Garamond Pro" panose="02020502060506020403" pitchFamily="18" charset="0"/>
              </a:rPr>
              <a:t>pihak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pemerintah</a:t>
            </a:r>
            <a:r>
              <a:rPr lang="en-US" dirty="0">
                <a:latin typeface="Adobe Garamond Pro" panose="02020502060506020403" pitchFamily="18" charset="0"/>
              </a:rPr>
              <a:t>, </a:t>
            </a:r>
            <a:r>
              <a:rPr lang="en-US" dirty="0" err="1">
                <a:latin typeface="Adobe Garamond Pro" panose="02020502060506020403" pitchFamily="18" charset="0"/>
              </a:rPr>
              <a:t>dan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kedua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wilayah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tersebut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memiliki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konflik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perbatasan</a:t>
            </a:r>
            <a:r>
              <a:rPr lang="en-US" dirty="0">
                <a:latin typeface="Adobe Garamond Pro" panose="02020502060506020403" pitchFamily="18" charset="0"/>
              </a:rPr>
              <a:t>. Akan </a:t>
            </a:r>
            <a:r>
              <a:rPr lang="en-US" dirty="0" err="1">
                <a:latin typeface="Adobe Garamond Pro" panose="02020502060506020403" pitchFamily="18" charset="0"/>
              </a:rPr>
              <a:t>tetapi</a:t>
            </a:r>
            <a:r>
              <a:rPr lang="en-US" dirty="0">
                <a:latin typeface="Adobe Garamond Pro" panose="02020502060506020403" pitchFamily="18" charset="0"/>
              </a:rPr>
              <a:t>, </a:t>
            </a:r>
            <a:r>
              <a:rPr lang="en-US" dirty="0" err="1">
                <a:latin typeface="Adobe Garamond Pro" panose="02020502060506020403" pitchFamily="18" charset="0"/>
              </a:rPr>
              <a:t>kekuasan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etnik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Tigray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berakhir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setelah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diambil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alih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oleh</a:t>
            </a:r>
            <a:r>
              <a:rPr lang="en-US" dirty="0">
                <a:latin typeface="Adobe Garamond Pro" panose="02020502060506020403" pitchFamily="18" charset="0"/>
              </a:rPr>
              <a:t> PM </a:t>
            </a:r>
            <a:r>
              <a:rPr lang="en-US" dirty="0" err="1">
                <a:latin typeface="Adobe Garamond Pro" panose="02020502060506020403" pitchFamily="18" charset="0"/>
              </a:rPr>
              <a:t>Abiy</a:t>
            </a:r>
            <a:r>
              <a:rPr lang="en-US" dirty="0">
                <a:latin typeface="Adobe Garamond Pro" panose="02020502060506020403" pitchFamily="18" charset="0"/>
              </a:rPr>
              <a:t> yang </a:t>
            </a:r>
            <a:r>
              <a:rPr lang="en-US" dirty="0" err="1">
                <a:latin typeface="Adobe Garamond Pro" panose="02020502060506020403" pitchFamily="18" charset="0"/>
              </a:rPr>
              <a:t>merupakan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keturunan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Amhara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dan</a:t>
            </a:r>
            <a:r>
              <a:rPr lang="en-US" dirty="0">
                <a:latin typeface="Adobe Garamond Pro" panose="02020502060506020403" pitchFamily="18" charset="0"/>
              </a:rPr>
              <a:t> Oromo </a:t>
            </a:r>
            <a:r>
              <a:rPr lang="en-US" dirty="0" err="1">
                <a:latin typeface="Adobe Garamond Pro" panose="02020502060506020403" pitchFamily="18" charset="0"/>
              </a:rPr>
              <a:t>dua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tahun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lalu</a:t>
            </a:r>
            <a:r>
              <a:rPr lang="en-US" dirty="0">
                <a:latin typeface="Adobe Garamond Pro" panose="02020502060506020403" pitchFamily="18" charset="0"/>
              </a:rPr>
              <a:t>. </a:t>
            </a:r>
            <a:r>
              <a:rPr lang="en-US" dirty="0" err="1">
                <a:latin typeface="Adobe Garamond Pro" panose="02020502060506020403" pitchFamily="18" charset="0"/>
              </a:rPr>
              <a:t>Sepekan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lalu</a:t>
            </a:r>
            <a:r>
              <a:rPr lang="en-US" dirty="0">
                <a:latin typeface="Adobe Garamond Pro" panose="02020502060506020403" pitchFamily="18" charset="0"/>
              </a:rPr>
              <a:t>, </a:t>
            </a:r>
            <a:r>
              <a:rPr lang="en-US" dirty="0" err="1">
                <a:latin typeface="Adobe Garamond Pro" panose="02020502060506020403" pitchFamily="18" charset="0"/>
              </a:rPr>
              <a:t>pasukan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Tigray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menembakkan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roket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ke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dua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bandara</a:t>
            </a:r>
            <a:r>
              <a:rPr lang="en-US" dirty="0">
                <a:latin typeface="Adobe Garamond Pro" panose="02020502060506020403" pitchFamily="18" charset="0"/>
              </a:rPr>
              <a:t> di </a:t>
            </a:r>
            <a:r>
              <a:rPr lang="en-US" dirty="0" err="1">
                <a:latin typeface="Adobe Garamond Pro" panose="02020502060506020403" pitchFamily="18" charset="0"/>
              </a:rPr>
              <a:t>Amhara</a:t>
            </a:r>
            <a:r>
              <a:rPr lang="en-US" dirty="0">
                <a:latin typeface="Adobe Garamond Pro" panose="02020502060506020403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32080" y="650240"/>
            <a:ext cx="2722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Adobe Garamond Pro Bold" panose="02020702060506020403" pitchFamily="18" charset="0"/>
              </a:rPr>
              <a:t>Pencegahan</a:t>
            </a:r>
            <a:endParaRPr lang="en-US" sz="2000" dirty="0">
              <a:latin typeface="Adobe Garamond Pro Bold" panose="02020702060506020403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2080" y="1529646"/>
            <a:ext cx="400304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dobe Heiti Std R" panose="020B0400000000000000" pitchFamily="34" charset="-128"/>
                <a:ea typeface="Adobe Heiti Std R" panose="020B0400000000000000" pitchFamily="34" charset="-128"/>
              </a:rPr>
              <a:t>Peran</a:t>
            </a:r>
            <a:r>
              <a:rPr lang="en-US" dirty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dirty="0" err="1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Pemerintah</a:t>
            </a:r>
            <a:endParaRPr lang="en-US" dirty="0" smtClean="0">
              <a:latin typeface="Adobe Heiti Std R" panose="020B0400000000000000" pitchFamily="34" charset="-128"/>
              <a:ea typeface="Adobe Heiti Std R" panose="020B0400000000000000" pitchFamily="34" charset="-128"/>
            </a:endParaRPr>
          </a:p>
          <a:p>
            <a:endParaRPr lang="en-US" dirty="0">
              <a:latin typeface="Adobe Heiti Std R" panose="020B0400000000000000" pitchFamily="34" charset="-128"/>
              <a:ea typeface="Adobe Heiti Std R" panose="020B0400000000000000" pitchFamily="34" charset="-128"/>
            </a:endParaRPr>
          </a:p>
          <a:p>
            <a:r>
              <a:rPr lang="en-US" dirty="0"/>
              <a:t>      </a:t>
            </a:r>
            <a:r>
              <a:rPr lang="en-US" dirty="0" err="1">
                <a:latin typeface="Adobe Garamond Pro" panose="02020502060506020403" pitchFamily="18" charset="0"/>
              </a:rPr>
              <a:t>Pemerintah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perlu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menyelanggarakan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pendidikan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kebudayaan</a:t>
            </a:r>
            <a:r>
              <a:rPr lang="en-US" dirty="0">
                <a:latin typeface="Adobe Garamond Pro" panose="02020502060506020403" pitchFamily="18" charset="0"/>
              </a:rPr>
              <a:t>. </a:t>
            </a:r>
            <a:r>
              <a:rPr lang="en-US" dirty="0" err="1">
                <a:latin typeface="Adobe Garamond Pro" panose="02020502060506020403" pitchFamily="18" charset="0"/>
              </a:rPr>
              <a:t>Pendidikan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ini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harus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membawa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materi</a:t>
            </a:r>
            <a:r>
              <a:rPr lang="en-US" dirty="0">
                <a:latin typeface="Adobe Garamond Pro" panose="02020502060506020403" pitchFamily="18" charset="0"/>
              </a:rPr>
              <a:t> yang </a:t>
            </a:r>
            <a:r>
              <a:rPr lang="en-US" dirty="0" err="1">
                <a:latin typeface="Adobe Garamond Pro" panose="02020502060506020403" pitchFamily="18" charset="0"/>
              </a:rPr>
              <a:t>dapat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menumbuhkan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kesadaran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pengetahuan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tentang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budaya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pentingnya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menjaga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melestarikan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kebudayaan</a:t>
            </a:r>
            <a:r>
              <a:rPr lang="en-US" dirty="0">
                <a:latin typeface="Adobe Garamond Pro" panose="02020502060506020403" pitchFamily="18" charset="0"/>
              </a:rPr>
              <a:t>. </a:t>
            </a:r>
            <a:r>
              <a:rPr lang="en-US" dirty="0" err="1">
                <a:latin typeface="Adobe Garamond Pro" panose="02020502060506020403" pitchFamily="18" charset="0"/>
              </a:rPr>
              <a:t>Contohnya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mengajari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tentang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berbagai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tari</a:t>
            </a:r>
            <a:r>
              <a:rPr lang="en-US" dirty="0">
                <a:latin typeface="Adobe Garamond Pro" panose="02020502060506020403" pitchFamily="18" charset="0"/>
              </a:rPr>
              <a:t>, </a:t>
            </a:r>
            <a:r>
              <a:rPr lang="en-US" dirty="0" err="1">
                <a:latin typeface="Adobe Garamond Pro" panose="02020502060506020403" pitchFamily="18" charset="0"/>
              </a:rPr>
              <a:t>makanan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khas</a:t>
            </a:r>
            <a:r>
              <a:rPr lang="en-US" dirty="0">
                <a:latin typeface="Adobe Garamond Pro" panose="02020502060506020403" pitchFamily="18" charset="0"/>
              </a:rPr>
              <a:t>, </a:t>
            </a:r>
            <a:r>
              <a:rPr lang="en-US" dirty="0" err="1">
                <a:latin typeface="Adobe Garamond Pro" panose="02020502060506020403" pitchFamily="18" charset="0"/>
              </a:rPr>
              <a:t>dan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sebagainya</a:t>
            </a:r>
            <a:r>
              <a:rPr lang="en-US" dirty="0">
                <a:latin typeface="Adobe Garamond Pro" panose="02020502060506020403" pitchFamily="18" charset="0"/>
              </a:rPr>
              <a:t>. </a:t>
            </a:r>
            <a:r>
              <a:rPr lang="en-US" dirty="0" err="1">
                <a:latin typeface="Adobe Garamond Pro" panose="02020502060506020403" pitchFamily="18" charset="0"/>
              </a:rPr>
              <a:t>Dengan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begitu</a:t>
            </a:r>
            <a:r>
              <a:rPr lang="en-US" dirty="0">
                <a:latin typeface="Adobe Garamond Pro" panose="02020502060506020403" pitchFamily="18" charset="0"/>
              </a:rPr>
              <a:t>, </a:t>
            </a:r>
            <a:r>
              <a:rPr lang="en-US" dirty="0" err="1">
                <a:latin typeface="Adobe Garamond Pro" panose="02020502060506020403" pitchFamily="18" charset="0"/>
              </a:rPr>
              <a:t>masyarakat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bisa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sadar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betapa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beragamnya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budaya</a:t>
            </a:r>
            <a:r>
              <a:rPr lang="en-US" dirty="0">
                <a:latin typeface="Adobe Garamond Pro" panose="02020502060506020403" pitchFamily="18" charset="0"/>
              </a:rPr>
              <a:t> di </a:t>
            </a:r>
            <a:r>
              <a:rPr lang="en-US" dirty="0" err="1">
                <a:latin typeface="Adobe Garamond Pro" panose="02020502060506020403" pitchFamily="18" charset="0"/>
              </a:rPr>
              <a:t>dunia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ini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dan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mereka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bisa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saling</a:t>
            </a:r>
            <a:r>
              <a:rPr lang="en-US" dirty="0">
                <a:latin typeface="Adobe Garamond Pro" panose="02020502060506020403" pitchFamily="18" charset="0"/>
              </a:rPr>
              <a:t> </a:t>
            </a:r>
            <a:r>
              <a:rPr lang="en-US" dirty="0" err="1">
                <a:latin typeface="Adobe Garamond Pro" panose="02020502060506020403" pitchFamily="18" charset="0"/>
              </a:rPr>
              <a:t>menghargai</a:t>
            </a:r>
            <a:r>
              <a:rPr lang="en-US" dirty="0">
                <a:latin typeface="Adobe Garamond Pro" panose="02020502060506020403" pitchFamily="18" charset="0"/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191760" y="1716693"/>
            <a:ext cx="3556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dobe Heiti Std R" panose="020B0400000000000000" pitchFamily="34" charset="-128"/>
                <a:ea typeface="Adobe Heiti Std R" panose="020B0400000000000000" pitchFamily="34" charset="-128"/>
              </a:rPr>
              <a:t>Peran</a:t>
            </a:r>
            <a:r>
              <a:rPr lang="en-US" dirty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 </a:t>
            </a:r>
            <a:r>
              <a:rPr lang="en-US" dirty="0" err="1" smtClean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Pemuda</a:t>
            </a:r>
            <a:endParaRPr lang="en-US" dirty="0" smtClean="0">
              <a:latin typeface="Adobe Heiti Std R" panose="020B0400000000000000" pitchFamily="34" charset="-128"/>
              <a:ea typeface="Adobe Heiti Std R" panose="020B0400000000000000" pitchFamily="34" charset="-128"/>
            </a:endParaRPr>
          </a:p>
          <a:p>
            <a:endParaRPr lang="en-US" dirty="0"/>
          </a:p>
          <a:p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      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Pemuda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perlu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mengenal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seni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budaya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bangsa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.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Contohnya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mengenal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mempelajari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makanan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daerah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.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Dengan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mengenalnya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,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pemuda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akan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tertarik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mempelajarinya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.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Kemudian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,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akan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muncul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rasa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mencintai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dan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 rasa </a:t>
            </a:r>
            <a:r>
              <a:rPr lang="en-US" dirty="0" err="1">
                <a:latin typeface="Adobe Gurmukhi" panose="01010101010101010101" pitchFamily="50" charset="0"/>
                <a:cs typeface="Adobe Gurmukhi" panose="01010101010101010101" pitchFamily="50" charset="0"/>
              </a:rPr>
              <a:t>memiliki</a:t>
            </a:r>
            <a:r>
              <a:rPr lang="en-US" dirty="0">
                <a:latin typeface="Adobe Gurmukhi" panose="01010101010101010101" pitchFamily="50" charset="0"/>
                <a:cs typeface="Adobe Gurmukhi" panose="01010101010101010101" pitchFamily="50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310424"/>
      </p:ext>
    </p:extLst>
  </p:cSld>
  <p:clrMapOvr>
    <a:masterClrMapping/>
  </p:clrMapOvr>
</p:sld>
</file>

<file path=ppt/theme/theme1.xml><?xml version="1.0" encoding="utf-8"?>
<a:theme xmlns:a="http://schemas.openxmlformats.org/drawingml/2006/main" name="Minimalist Green Slides by Slidesgo">
  <a:themeElements>
    <a:clrScheme name="Simple Light">
      <a:dk1>
        <a:srgbClr val="000000"/>
      </a:dk1>
      <a:lt1>
        <a:srgbClr val="FFFFFF"/>
      </a:lt1>
      <a:dk2>
        <a:srgbClr val="A6BFA5"/>
      </a:dk2>
      <a:lt2>
        <a:srgbClr val="C9D8C8"/>
      </a:lt2>
      <a:accent1>
        <a:srgbClr val="161922"/>
      </a:accent1>
      <a:accent2>
        <a:srgbClr val="FFFFFF"/>
      </a:accent2>
      <a:accent3>
        <a:srgbClr val="A6BFA5"/>
      </a:accent3>
      <a:accent4>
        <a:srgbClr val="C9D8C8"/>
      </a:accent4>
      <a:accent5>
        <a:srgbClr val="000000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</TotalTime>
  <Words>895</Words>
  <Application>Microsoft Office PowerPoint</Application>
  <PresentationFormat>On-screen Show (16:9)</PresentationFormat>
  <Paragraphs>46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8" baseType="lpstr">
      <vt:lpstr>Adobe Garamond Pro</vt:lpstr>
      <vt:lpstr>Adobe Caslon Pro Bold</vt:lpstr>
      <vt:lpstr>Roboto Condensed Light</vt:lpstr>
      <vt:lpstr>Playfair Display Regular</vt:lpstr>
      <vt:lpstr>Adobe Heiti Std R</vt:lpstr>
      <vt:lpstr>Adobe Kaiti Std R</vt:lpstr>
      <vt:lpstr>Arial</vt:lpstr>
      <vt:lpstr>Times New Roman</vt:lpstr>
      <vt:lpstr>Courier New</vt:lpstr>
      <vt:lpstr>Adobe Garamond Pro Bold</vt:lpstr>
      <vt:lpstr>Playfair Display</vt:lpstr>
      <vt:lpstr>Livvic</vt:lpstr>
      <vt:lpstr>Montserrat</vt:lpstr>
      <vt:lpstr>Adobe Gurmukhi</vt:lpstr>
      <vt:lpstr>Nueva Std</vt:lpstr>
      <vt:lpstr>Adobe Gothic Std B</vt:lpstr>
      <vt:lpstr>Minimalist Green Slides by Slidesgo</vt:lpstr>
      <vt:lpstr>ANALISIS KASUS IDENTITAS NASIONAL</vt:lpstr>
      <vt:lpstr>KASUS 1</vt:lpstr>
      <vt:lpstr>PowerPoint Presentation</vt:lpstr>
      <vt:lpstr>PowerPoint Presentation</vt:lpstr>
      <vt:lpstr>PowerPoint Presentation</vt:lpstr>
      <vt:lpstr>KASUS 2</vt:lpstr>
      <vt:lpstr>PowerPoint Presentation</vt:lpstr>
      <vt:lpstr>PowerPoint Presentation</vt:lpstr>
      <vt:lpstr>PowerPoint Presentation</vt:lpstr>
      <vt:lpstr>PowerPoint Presentation</vt:lpstr>
      <vt:lpstr>TERIMA KASIH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KASUS IDENTITAS NASIONAL</dc:title>
  <dc:creator>asus</dc:creator>
  <cp:lastModifiedBy>asus</cp:lastModifiedBy>
  <cp:revision>14</cp:revision>
  <dcterms:modified xsi:type="dcterms:W3CDTF">2021-04-12T03:44:14Z</dcterms:modified>
</cp:coreProperties>
</file>