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317" r:id="rId6"/>
    <p:sldId id="268" r:id="rId7"/>
    <p:sldId id="314" r:id="rId8"/>
    <p:sldId id="315" r:id="rId9"/>
    <p:sldId id="262" r:id="rId10"/>
    <p:sldId id="316" r:id="rId11"/>
  </p:sldIdLst>
  <p:sldSz cx="9144000" cy="5143500" type="screen16x9"/>
  <p:notesSz cx="6858000" cy="9144000"/>
  <p:embeddedFontLst>
    <p:embeddedFont>
      <p:font typeface="Caveat Brush" charset="0"/>
      <p:regular r:id="rId13"/>
    </p:embeddedFont>
    <p:embeddedFont>
      <p:font typeface="Raleway" charset="0"/>
      <p:regular r:id="rId14"/>
      <p:bold r:id="rId15"/>
      <p:italic r:id="rId16"/>
      <p:boldItalic r:id="rId17"/>
    </p:embeddedFont>
    <p:embeddedFont>
      <p:font typeface="Lucida Sans Typewriter" pitchFamily="49" charset="0"/>
      <p:regular r:id="rId18"/>
      <p:bold r:id="rId19"/>
      <p:italic r:id="rId20"/>
      <p:boldItalic r:id="rId21"/>
    </p:embeddedFont>
    <p:embeddedFont>
      <p:font typeface="Tw Cen MT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3D9C628-CE65-44D6-A5AE-A58DE15126E9}">
  <a:tblStyle styleId="{63D9C628-CE65-44D6-A5AE-A58DE15126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473586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9" name="Google Shape;7149;g9eef0a04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0" name="Google Shape;7150;g9eef0a04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6" name="Google Shape;7206;g9eef0a043f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7" name="Google Shape;7207;g9eef0a043f_0_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6" name="Google Shape;7306;g9eef0a043f_0_1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7" name="Google Shape;7307;g9eef0a043f_0_1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1" name="Google Shape;7771;g9eef0a043f_0_4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2" name="Google Shape;7772;g9eef0a043f_0_4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1" name="Google Shape;7771;g9eef0a043f_0_4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2" name="Google Shape;7772;g9eef0a043f_0_4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7" name="Google Shape;7407;g9eef0a043f_0_2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8" name="Google Shape;7408;g9eef0a043f_0_2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6" name="Google Shape;7356;g9eef0a043f_0_2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7" name="Google Shape;7357;g9eef0a043f_0_2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2" name="Google Shape;7552;g9eef0a043f_0_3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3" name="Google Shape;7553;g9eef0a043f_0_3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625100" y="1153123"/>
            <a:ext cx="5893800" cy="23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1925850" y="3369725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4459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88711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346382" y="790541"/>
            <a:ext cx="2258379" cy="640553"/>
            <a:chOff x="-2810250" y="3572525"/>
            <a:chExt cx="2106500" cy="597475"/>
          </a:xfrm>
        </p:grpSpPr>
        <p:sp>
          <p:nvSpPr>
            <p:cNvPr id="16" name="Google Shape;16;p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7629873" y="4385269"/>
            <a:ext cx="1773362" cy="564914"/>
            <a:chOff x="-4380075" y="3780200"/>
            <a:chExt cx="1637000" cy="521475"/>
          </a:xfrm>
        </p:grpSpPr>
        <p:sp>
          <p:nvSpPr>
            <p:cNvPr id="127" name="Google Shape;127;p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6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5" name="Google Shape;632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26" name="Google Shape;6326;p35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6327" name="Google Shape;6327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37" name="Google Shape;6437;p35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8" name="Google Shape;6438;p35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39" name="Google Shape;6439;p35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6440" name="Google Shape;6440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spTree>
      <p:nvGrpSpPr>
        <p:cNvPr id="1" name="Shape 6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1" name="Google Shape;65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2" name="Google Shape;6552;p3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6553" name="Google Shape;6553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3" name="Google Shape;6663;p3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6664" name="Google Shape;6664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74" name="Google Shape;6774;p36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3318291">
            <a:off x="-431438" y="-1270594"/>
            <a:ext cx="1956100" cy="296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5" name="Google Shape;6775;p36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rot="-2700011">
            <a:off x="6742811" y="3651283"/>
            <a:ext cx="3372624" cy="221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8_1_1">
    <p:spTree>
      <p:nvGrpSpPr>
        <p:cNvPr id="1" name="Shape 6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7" name="Google Shape;677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78" name="Google Shape;6778;p37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779" name="Google Shape;6779;p3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3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3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3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3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3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3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3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3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3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3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9" name="Google Shape;6889;p37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6890" name="Google Shape;6890;p3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3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58" name="Google Shape;6958;p37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9" name="Google Shape;6959;p37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_1_1_1">
    <p:spTree>
      <p:nvGrpSpPr>
        <p:cNvPr id="1" name="Shape 6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1" name="Google Shape;696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2" name="Google Shape;6962;p38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6963" name="Google Shape;6963;p3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3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3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3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3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3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3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3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3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3" name="Google Shape;7073;p38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7074" name="Google Shape;7074;p38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8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8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8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8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8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8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8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8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8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8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8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8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8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8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8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8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8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8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8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8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8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8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8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8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8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8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8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8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8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8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8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8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8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8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8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8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8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8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8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8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8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8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38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38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38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38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8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8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8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8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8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8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8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8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8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8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38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38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8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8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8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38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38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8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8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8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8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42" name="Google Shape;7142;p38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4087981">
            <a:off x="-1035713" y="2978796"/>
            <a:ext cx="2995599" cy="196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3" name="Google Shape;7143;p38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7867873">
            <a:off x="6954277" y="-481791"/>
            <a:ext cx="3426521" cy="2246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"/>
          <p:cNvSpPr txBox="1">
            <a:spLocks noGrp="1"/>
          </p:cNvSpPr>
          <p:nvPr>
            <p:ph type="subTitle" idx="1"/>
          </p:nvPr>
        </p:nvSpPr>
        <p:spPr>
          <a:xfrm>
            <a:off x="3140316" y="3410225"/>
            <a:ext cx="28641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8" name="Google Shape;198;p3"/>
          <p:cNvSpPr txBox="1">
            <a:spLocks noGrp="1"/>
          </p:cNvSpPr>
          <p:nvPr>
            <p:ph type="title"/>
          </p:nvPr>
        </p:nvSpPr>
        <p:spPr>
          <a:xfrm>
            <a:off x="3104616" y="2197022"/>
            <a:ext cx="29355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9" name="Google Shape;199;p3"/>
          <p:cNvSpPr txBox="1">
            <a:spLocks noGrp="1"/>
          </p:cNvSpPr>
          <p:nvPr>
            <p:ph type="title" idx="2" hasCustomPrompt="1"/>
          </p:nvPr>
        </p:nvSpPr>
        <p:spPr>
          <a:xfrm>
            <a:off x="3844116" y="1425648"/>
            <a:ext cx="14565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200" name="Google Shape;200;p3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201" name="Google Shape;201;p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3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312" name="Google Shape;312;p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80" name="Google Shape;380;p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"/>
          <p:cNvSpPr txBox="1">
            <a:spLocks noGrp="1"/>
          </p:cNvSpPr>
          <p:nvPr>
            <p:ph type="body" idx="1"/>
          </p:nvPr>
        </p:nvSpPr>
        <p:spPr>
          <a:xfrm>
            <a:off x="713691" y="1343127"/>
            <a:ext cx="7710900" cy="3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  <a:defRPr sz="1200"/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AutoNum type="arabicPeriod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87" name="Google Shape;387;p4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88" name="Google Shape;388;p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" name="Google Shape;498;p4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Google Shape;128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9"/>
          <p:cNvSpPr txBox="1">
            <a:spLocks noGrp="1"/>
          </p:cNvSpPr>
          <p:nvPr>
            <p:ph type="title"/>
          </p:nvPr>
        </p:nvSpPr>
        <p:spPr>
          <a:xfrm>
            <a:off x="1955250" y="1521421"/>
            <a:ext cx="5233500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8" name="Google Shape;1288;p9"/>
          <p:cNvSpPr txBox="1">
            <a:spLocks noGrp="1"/>
          </p:cNvSpPr>
          <p:nvPr>
            <p:ph type="body" idx="1"/>
          </p:nvPr>
        </p:nvSpPr>
        <p:spPr>
          <a:xfrm>
            <a:off x="1931064" y="3012590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89" name="Google Shape;1289;p9"/>
          <p:cNvSpPr/>
          <p:nvPr/>
        </p:nvSpPr>
        <p:spPr>
          <a:xfrm>
            <a:off x="-28174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9"/>
          <p:cNvSpPr/>
          <p:nvPr/>
        </p:nvSpPr>
        <p:spPr>
          <a:xfrm flipH="1">
            <a:off x="792426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1" name="Google Shape;1291;p9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1292" name="Google Shape;1292;p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" name="Google Shape;1402;p9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1403" name="Google Shape;1403;p9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9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3" name="Google Shape;170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4" name="Google Shape;1704;p13"/>
          <p:cNvSpPr txBox="1">
            <a:spLocks noGrp="1"/>
          </p:cNvSpPr>
          <p:nvPr>
            <p:ph type="subTitle" idx="1"/>
          </p:nvPr>
        </p:nvSpPr>
        <p:spPr>
          <a:xfrm>
            <a:off x="3140316" y="3410225"/>
            <a:ext cx="28641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05" name="Google Shape;1705;p13"/>
          <p:cNvSpPr txBox="1">
            <a:spLocks noGrp="1"/>
          </p:cNvSpPr>
          <p:nvPr>
            <p:ph type="title"/>
          </p:nvPr>
        </p:nvSpPr>
        <p:spPr>
          <a:xfrm>
            <a:off x="2643450" y="2197025"/>
            <a:ext cx="38571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06" name="Google Shape;1706;p13"/>
          <p:cNvSpPr txBox="1">
            <a:spLocks noGrp="1"/>
          </p:cNvSpPr>
          <p:nvPr>
            <p:ph type="title" idx="2" hasCustomPrompt="1"/>
          </p:nvPr>
        </p:nvSpPr>
        <p:spPr>
          <a:xfrm>
            <a:off x="3844116" y="1425648"/>
            <a:ext cx="14565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1707" name="Google Shape;1707;p13"/>
          <p:cNvGrpSpPr/>
          <p:nvPr/>
        </p:nvGrpSpPr>
        <p:grpSpPr>
          <a:xfrm>
            <a:off x="-442137" y="686788"/>
            <a:ext cx="2106500" cy="597475"/>
            <a:chOff x="-2810250" y="3572525"/>
            <a:chExt cx="2106500" cy="597475"/>
          </a:xfrm>
        </p:grpSpPr>
        <p:sp>
          <p:nvSpPr>
            <p:cNvPr id="1708" name="Google Shape;1708;p1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18" name="Google Shape;1818;p13"/>
          <p:cNvPicPr preferRelativeResize="0"/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>
            <a:off x="-405738" y="-88850"/>
            <a:ext cx="3793026" cy="6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9" name="Google Shape;1819;p13"/>
          <p:cNvPicPr preferRelativeResize="0"/>
          <p:nvPr/>
        </p:nvPicPr>
        <p:blipFill>
          <a:blip r:embed="rId4">
            <a:alphaModFix amt="55000"/>
          </a:blip>
          <a:stretch>
            <a:fillRect/>
          </a:stretch>
        </p:blipFill>
        <p:spPr>
          <a:xfrm>
            <a:off x="5886125" y="4625975"/>
            <a:ext cx="3793026" cy="673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0" name="Google Shape;1820;p13"/>
          <p:cNvGrpSpPr/>
          <p:nvPr/>
        </p:nvGrpSpPr>
        <p:grpSpPr>
          <a:xfrm>
            <a:off x="7432698" y="4092426"/>
            <a:ext cx="2115168" cy="673798"/>
            <a:chOff x="-4380075" y="3780200"/>
            <a:chExt cx="1637000" cy="521475"/>
          </a:xfrm>
        </p:grpSpPr>
        <p:sp>
          <p:nvSpPr>
            <p:cNvPr id="1821" name="Google Shape;1821;p1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ONE_COLUMN_TEXT_1_1"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7" name="Google Shape;212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8" name="Google Shape;2128;p15"/>
          <p:cNvSpPr txBox="1">
            <a:spLocks noGrp="1"/>
          </p:cNvSpPr>
          <p:nvPr>
            <p:ph type="title"/>
          </p:nvPr>
        </p:nvSpPr>
        <p:spPr>
          <a:xfrm>
            <a:off x="580914" y="1255513"/>
            <a:ext cx="4398300" cy="17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29" name="Google Shape;2129;p15"/>
          <p:cNvSpPr txBox="1">
            <a:spLocks noGrp="1"/>
          </p:cNvSpPr>
          <p:nvPr>
            <p:ph type="body" idx="1"/>
          </p:nvPr>
        </p:nvSpPr>
        <p:spPr>
          <a:xfrm>
            <a:off x="929664" y="3198588"/>
            <a:ext cx="3700800" cy="9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130" name="Google Shape;2130;p15"/>
          <p:cNvGrpSpPr/>
          <p:nvPr/>
        </p:nvGrpSpPr>
        <p:grpSpPr>
          <a:xfrm>
            <a:off x="-778350" y="601575"/>
            <a:ext cx="2106500" cy="597475"/>
            <a:chOff x="-2810250" y="3572525"/>
            <a:chExt cx="2106500" cy="597475"/>
          </a:xfrm>
        </p:grpSpPr>
        <p:sp>
          <p:nvSpPr>
            <p:cNvPr id="2131" name="Google Shape;2131;p1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1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1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1" name="Google Shape;2241;p15"/>
          <p:cNvGrpSpPr/>
          <p:nvPr/>
        </p:nvGrpSpPr>
        <p:grpSpPr>
          <a:xfrm>
            <a:off x="7507000" y="4622025"/>
            <a:ext cx="1637000" cy="521475"/>
            <a:chOff x="-4380075" y="3780200"/>
            <a:chExt cx="1637000" cy="521475"/>
          </a:xfrm>
        </p:grpSpPr>
        <p:sp>
          <p:nvSpPr>
            <p:cNvPr id="2242" name="Google Shape;2242;p15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5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5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5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5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5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5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5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5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5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5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5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5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5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5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5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5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5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5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5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5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5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5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5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5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5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5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5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5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5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5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5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5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5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5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5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5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5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5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5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5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5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5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5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5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5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5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5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5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5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5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5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5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5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5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5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5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5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5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5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5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5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5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5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5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5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5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5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6_1">
    <p:spTree>
      <p:nvGrpSpPr>
        <p:cNvPr id="1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" name="Google Shape;253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0" name="Google Shape;2540;p17"/>
          <p:cNvSpPr txBox="1">
            <a:spLocks noGrp="1"/>
          </p:cNvSpPr>
          <p:nvPr>
            <p:ph type="subTitle" idx="1"/>
          </p:nvPr>
        </p:nvSpPr>
        <p:spPr>
          <a:xfrm>
            <a:off x="3194600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1" name="Google Shape;2541;p17"/>
          <p:cNvSpPr txBox="1">
            <a:spLocks noGrp="1"/>
          </p:cNvSpPr>
          <p:nvPr>
            <p:ph type="subTitle" idx="2"/>
          </p:nvPr>
        </p:nvSpPr>
        <p:spPr>
          <a:xfrm>
            <a:off x="5666006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2" name="Google Shape;2542;p17"/>
          <p:cNvSpPr txBox="1">
            <a:spLocks noGrp="1"/>
          </p:cNvSpPr>
          <p:nvPr>
            <p:ph type="subTitle" idx="3"/>
          </p:nvPr>
        </p:nvSpPr>
        <p:spPr>
          <a:xfrm>
            <a:off x="714875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3" name="Google Shape;2543;p17"/>
          <p:cNvSpPr txBox="1">
            <a:spLocks noGrp="1"/>
          </p:cNvSpPr>
          <p:nvPr>
            <p:ph type="subTitle" idx="4"/>
          </p:nvPr>
        </p:nvSpPr>
        <p:spPr>
          <a:xfrm>
            <a:off x="3321200" y="2665418"/>
            <a:ext cx="25062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4" name="Google Shape;2544;p17"/>
          <p:cNvSpPr txBox="1">
            <a:spLocks noGrp="1"/>
          </p:cNvSpPr>
          <p:nvPr>
            <p:ph type="subTitle" idx="5"/>
          </p:nvPr>
        </p:nvSpPr>
        <p:spPr>
          <a:xfrm>
            <a:off x="5792606" y="2665418"/>
            <a:ext cx="25062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5" name="Google Shape;2545;p17"/>
          <p:cNvSpPr txBox="1">
            <a:spLocks noGrp="1"/>
          </p:cNvSpPr>
          <p:nvPr>
            <p:ph type="subTitle" idx="6"/>
          </p:nvPr>
        </p:nvSpPr>
        <p:spPr>
          <a:xfrm>
            <a:off x="841475" y="2665418"/>
            <a:ext cx="25062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546" name="Google Shape;2546;p17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2547" name="Google Shape;2547;p1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1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1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1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1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1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57" name="Google Shape;2657;p17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8" name="Google Shape;2658;p17"/>
          <p:cNvPicPr preferRelativeResize="0"/>
          <p:nvPr/>
        </p:nvPicPr>
        <p:blipFill>
          <a:blip r:embed="rId4">
            <a:alphaModFix amt="81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9" name="Google Shape;2659;p17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2660" name="Google Shape;2660;p1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1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1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1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1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1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1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1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1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1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1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1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1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1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1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1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1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1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1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1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1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1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1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1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1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1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1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1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1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1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1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1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1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1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1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1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1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1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1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1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1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1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1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1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1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1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1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1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1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1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1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1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1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1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1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1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1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1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1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1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1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1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1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1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1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1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1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1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1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1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1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0" name="Google Shape;2770;p17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6_1_1"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0" name="Google Shape;319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1" name="Google Shape;3191;p20"/>
          <p:cNvSpPr txBox="1">
            <a:spLocks noGrp="1"/>
          </p:cNvSpPr>
          <p:nvPr>
            <p:ph type="subTitle" idx="1"/>
          </p:nvPr>
        </p:nvSpPr>
        <p:spPr>
          <a:xfrm>
            <a:off x="3767775" y="1926660"/>
            <a:ext cx="1584600" cy="6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92" name="Google Shape;3192;p20"/>
          <p:cNvSpPr txBox="1">
            <a:spLocks noGrp="1"/>
          </p:cNvSpPr>
          <p:nvPr>
            <p:ph type="subTitle" idx="2"/>
          </p:nvPr>
        </p:nvSpPr>
        <p:spPr>
          <a:xfrm>
            <a:off x="6279850" y="2476381"/>
            <a:ext cx="1967700" cy="6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93" name="Google Shape;3193;p20"/>
          <p:cNvSpPr txBox="1">
            <a:spLocks noGrp="1"/>
          </p:cNvSpPr>
          <p:nvPr>
            <p:ph type="subTitle" idx="3"/>
          </p:nvPr>
        </p:nvSpPr>
        <p:spPr>
          <a:xfrm>
            <a:off x="900014" y="2476381"/>
            <a:ext cx="1967700" cy="6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94" name="Google Shape;3194;p20"/>
          <p:cNvSpPr txBox="1">
            <a:spLocks noGrp="1"/>
          </p:cNvSpPr>
          <p:nvPr>
            <p:ph type="subTitle" idx="4"/>
          </p:nvPr>
        </p:nvSpPr>
        <p:spPr>
          <a:xfrm>
            <a:off x="3406730" y="2592314"/>
            <a:ext cx="23226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95" name="Google Shape;3195;p20"/>
          <p:cNvSpPr txBox="1">
            <a:spLocks noGrp="1"/>
          </p:cNvSpPr>
          <p:nvPr>
            <p:ph type="subTitle" idx="5"/>
          </p:nvPr>
        </p:nvSpPr>
        <p:spPr>
          <a:xfrm>
            <a:off x="6102401" y="3145275"/>
            <a:ext cx="23226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96" name="Google Shape;3196;p20"/>
          <p:cNvSpPr txBox="1">
            <a:spLocks noGrp="1"/>
          </p:cNvSpPr>
          <p:nvPr>
            <p:ph type="subTitle" idx="6"/>
          </p:nvPr>
        </p:nvSpPr>
        <p:spPr>
          <a:xfrm>
            <a:off x="722575" y="3141926"/>
            <a:ext cx="23226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3197" name="Google Shape;3197;p20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198" name="Google Shape;3198;p2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2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2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2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2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2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2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2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2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2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2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2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2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2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2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2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2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08" name="Google Shape;3308;p20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8020526" y="60431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9" name="Google Shape;3309;p20"/>
          <p:cNvPicPr preferRelativeResize="0"/>
          <p:nvPr/>
        </p:nvPicPr>
        <p:blipFill>
          <a:blip r:embed="rId4">
            <a:alphaModFix amt="68000"/>
          </a:blip>
          <a:stretch>
            <a:fillRect/>
          </a:stretch>
        </p:blipFill>
        <p:spPr>
          <a:xfrm>
            <a:off x="-357474" y="4599169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0" name="Google Shape;3310;p20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3311" name="Google Shape;3311;p2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2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2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2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2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2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2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2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2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2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2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2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2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2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2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2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2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2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2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2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2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2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2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2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2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2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2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2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2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2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2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2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2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2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2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2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2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2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2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2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2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2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2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2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2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2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2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2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2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2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2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2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2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2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2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2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2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2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2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2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2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2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2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2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2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2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2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2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2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2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2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2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2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2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2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2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2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2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2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2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2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2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2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2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2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2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2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1" name="Google Shape;3421;p20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59" r:id="rId6"/>
    <p:sldLayoutId id="2147483661" r:id="rId7"/>
    <p:sldLayoutId id="2147483663" r:id="rId8"/>
    <p:sldLayoutId id="2147483666" r:id="rId9"/>
    <p:sldLayoutId id="2147483681" r:id="rId10"/>
    <p:sldLayoutId id="2147483682" r:id="rId11"/>
    <p:sldLayoutId id="2147483683" r:id="rId12"/>
    <p:sldLayoutId id="214748368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2" name="Google Shape;7152;p41"/>
          <p:cNvPicPr preferRelativeResize="0"/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828800" y="1276350"/>
            <a:ext cx="64008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54" name="Google Shape;7154;p41"/>
          <p:cNvSpPr/>
          <p:nvPr/>
        </p:nvSpPr>
        <p:spPr>
          <a:xfrm>
            <a:off x="3122150" y="2991250"/>
            <a:ext cx="5775" cy="7725"/>
          </a:xfrm>
          <a:custGeom>
            <a:avLst/>
            <a:gdLst/>
            <a:ahLst/>
            <a:cxnLst/>
            <a:rect l="l" t="t" r="r" b="b"/>
            <a:pathLst>
              <a:path w="231" h="309" extrusionOk="0">
                <a:moveTo>
                  <a:pt x="231" y="0"/>
                </a:moveTo>
                <a:lnTo>
                  <a:pt x="0" y="103"/>
                </a:lnTo>
                <a:lnTo>
                  <a:pt x="77" y="308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5" name="Google Shape;7155;p41"/>
          <p:cNvSpPr/>
          <p:nvPr/>
        </p:nvSpPr>
        <p:spPr>
          <a:xfrm>
            <a:off x="3471525" y="2989975"/>
            <a:ext cx="2575" cy="25"/>
          </a:xfrm>
          <a:custGeom>
            <a:avLst/>
            <a:gdLst/>
            <a:ahLst/>
            <a:cxnLst/>
            <a:rect l="l" t="t" r="r" b="b"/>
            <a:pathLst>
              <a:path w="103" h="1" extrusionOk="0">
                <a:moveTo>
                  <a:pt x="103" y="0"/>
                </a:moveTo>
                <a:lnTo>
                  <a:pt x="0" y="0"/>
                </a:lnTo>
                <a:cubicBezTo>
                  <a:pt x="52" y="0"/>
                  <a:pt x="77" y="0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6" name="Google Shape;7156;p41"/>
          <p:cNvSpPr/>
          <p:nvPr/>
        </p:nvSpPr>
        <p:spPr>
          <a:xfrm>
            <a:off x="3503575" y="3002800"/>
            <a:ext cx="1950" cy="650"/>
          </a:xfrm>
          <a:custGeom>
            <a:avLst/>
            <a:gdLst/>
            <a:ahLst/>
            <a:cxnLst/>
            <a:rect l="l" t="t" r="r" b="b"/>
            <a:pathLst>
              <a:path w="78" h="26" extrusionOk="0">
                <a:moveTo>
                  <a:pt x="77" y="0"/>
                </a:moveTo>
                <a:cubicBezTo>
                  <a:pt x="64" y="0"/>
                  <a:pt x="52" y="6"/>
                  <a:pt x="39" y="13"/>
                </a:cubicBezTo>
                <a:lnTo>
                  <a:pt x="77" y="0"/>
                </a:lnTo>
                <a:close/>
                <a:moveTo>
                  <a:pt x="39" y="13"/>
                </a:moveTo>
                <a:lnTo>
                  <a:pt x="0" y="26"/>
                </a:lnTo>
                <a:cubicBezTo>
                  <a:pt x="13" y="26"/>
                  <a:pt x="26" y="19"/>
                  <a:pt x="39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7" name="Google Shape;7157;p41"/>
          <p:cNvSpPr/>
          <p:nvPr/>
        </p:nvSpPr>
        <p:spPr>
          <a:xfrm>
            <a:off x="3553575" y="2991900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0" y="0"/>
                </a:moveTo>
                <a:lnTo>
                  <a:pt x="0" y="26"/>
                </a:lnTo>
                <a:cubicBezTo>
                  <a:pt x="26" y="0"/>
                  <a:pt x="26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8" name="Google Shape;7158;p41"/>
          <p:cNvSpPr/>
          <p:nvPr/>
        </p:nvSpPr>
        <p:spPr>
          <a:xfrm>
            <a:off x="3240750" y="2989975"/>
            <a:ext cx="5725" cy="2575"/>
          </a:xfrm>
          <a:custGeom>
            <a:avLst/>
            <a:gdLst/>
            <a:ahLst/>
            <a:cxnLst/>
            <a:rect l="l" t="t" r="r" b="b"/>
            <a:pathLst>
              <a:path w="229" h="103" extrusionOk="0">
                <a:moveTo>
                  <a:pt x="128" y="0"/>
                </a:moveTo>
                <a:lnTo>
                  <a:pt x="2" y="101"/>
                </a:lnTo>
                <a:lnTo>
                  <a:pt x="2" y="101"/>
                </a:lnTo>
                <a:cubicBezTo>
                  <a:pt x="37" y="78"/>
                  <a:pt x="228" y="100"/>
                  <a:pt x="128" y="0"/>
                </a:cubicBezTo>
                <a:close/>
                <a:moveTo>
                  <a:pt x="2" y="101"/>
                </a:moveTo>
                <a:cubicBezTo>
                  <a:pt x="2" y="101"/>
                  <a:pt x="1" y="102"/>
                  <a:pt x="0" y="103"/>
                </a:cubicBezTo>
                <a:lnTo>
                  <a:pt x="2" y="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9" name="Google Shape;7159;p41"/>
          <p:cNvSpPr/>
          <p:nvPr/>
        </p:nvSpPr>
        <p:spPr>
          <a:xfrm>
            <a:off x="3465000" y="3001500"/>
            <a:ext cx="5250" cy="5475"/>
          </a:xfrm>
          <a:custGeom>
            <a:avLst/>
            <a:gdLst/>
            <a:ahLst/>
            <a:cxnLst/>
            <a:rect l="l" t="t" r="r" b="b"/>
            <a:pathLst>
              <a:path w="210" h="219" extrusionOk="0">
                <a:moveTo>
                  <a:pt x="82" y="1"/>
                </a:moveTo>
                <a:lnTo>
                  <a:pt x="82" y="1"/>
                </a:lnTo>
                <a:cubicBezTo>
                  <a:pt x="41" y="62"/>
                  <a:pt x="1" y="218"/>
                  <a:pt x="99" y="218"/>
                </a:cubicBezTo>
                <a:cubicBezTo>
                  <a:pt x="125" y="218"/>
                  <a:pt x="162" y="207"/>
                  <a:pt x="210" y="180"/>
                </a:cubicBezTo>
                <a:cubicBezTo>
                  <a:pt x="133" y="155"/>
                  <a:pt x="56" y="78"/>
                  <a:pt x="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0" name="Google Shape;7160;p41"/>
          <p:cNvSpPr/>
          <p:nvPr/>
        </p:nvSpPr>
        <p:spPr>
          <a:xfrm>
            <a:off x="3540125" y="2999700"/>
            <a:ext cx="4500" cy="3125"/>
          </a:xfrm>
          <a:custGeom>
            <a:avLst/>
            <a:gdLst/>
            <a:ahLst/>
            <a:cxnLst/>
            <a:rect l="l" t="t" r="r" b="b"/>
            <a:pathLst>
              <a:path w="180" h="125" extrusionOk="0">
                <a:moveTo>
                  <a:pt x="138" y="0"/>
                </a:moveTo>
                <a:lnTo>
                  <a:pt x="138" y="0"/>
                </a:lnTo>
                <a:cubicBezTo>
                  <a:pt x="136" y="0"/>
                  <a:pt x="133" y="6"/>
                  <a:pt x="128" y="21"/>
                </a:cubicBezTo>
                <a:lnTo>
                  <a:pt x="0" y="124"/>
                </a:lnTo>
                <a:lnTo>
                  <a:pt x="180" y="124"/>
                </a:lnTo>
                <a:cubicBezTo>
                  <a:pt x="138" y="103"/>
                  <a:pt x="147" y="0"/>
                  <a:pt x="1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1" name="Google Shape;7161;p41"/>
          <p:cNvSpPr/>
          <p:nvPr/>
        </p:nvSpPr>
        <p:spPr>
          <a:xfrm>
            <a:off x="3543950" y="300280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7" y="0"/>
                </a:moveTo>
                <a:lnTo>
                  <a:pt x="1" y="0"/>
                </a:ln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2" name="Google Shape;7162;p41"/>
          <p:cNvSpPr/>
          <p:nvPr/>
        </p:nvSpPr>
        <p:spPr>
          <a:xfrm>
            <a:off x="3320875" y="2995100"/>
            <a:ext cx="13175" cy="11750"/>
          </a:xfrm>
          <a:custGeom>
            <a:avLst/>
            <a:gdLst/>
            <a:ahLst/>
            <a:cxnLst/>
            <a:rect l="l" t="t" r="r" b="b"/>
            <a:pathLst>
              <a:path w="527" h="470" extrusionOk="0">
                <a:moveTo>
                  <a:pt x="129" y="0"/>
                </a:moveTo>
                <a:lnTo>
                  <a:pt x="129" y="0"/>
                </a:lnTo>
                <a:cubicBezTo>
                  <a:pt x="0" y="180"/>
                  <a:pt x="462" y="282"/>
                  <a:pt x="205" y="462"/>
                </a:cubicBezTo>
                <a:cubicBezTo>
                  <a:pt x="246" y="467"/>
                  <a:pt x="278" y="469"/>
                  <a:pt x="302" y="469"/>
                </a:cubicBezTo>
                <a:cubicBezTo>
                  <a:pt x="527" y="469"/>
                  <a:pt x="156" y="277"/>
                  <a:pt x="411" y="231"/>
                </a:cubicBezTo>
                <a:cubicBezTo>
                  <a:pt x="282" y="231"/>
                  <a:pt x="154" y="129"/>
                  <a:pt x="1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3" name="Google Shape;7163;p41"/>
          <p:cNvSpPr/>
          <p:nvPr/>
        </p:nvSpPr>
        <p:spPr>
          <a:xfrm>
            <a:off x="3331125" y="3000875"/>
            <a:ext cx="1950" cy="25"/>
          </a:xfrm>
          <a:custGeom>
            <a:avLst/>
            <a:gdLst/>
            <a:ahLst/>
            <a:cxnLst/>
            <a:rect l="l" t="t" r="r" b="b"/>
            <a:pathLst>
              <a:path w="78" h="1" extrusionOk="0">
                <a:moveTo>
                  <a:pt x="1" y="0"/>
                </a:moveTo>
                <a:cubicBezTo>
                  <a:pt x="26" y="0"/>
                  <a:pt x="52" y="0"/>
                  <a:pt x="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4" name="Google Shape;7164;p41"/>
          <p:cNvSpPr/>
          <p:nvPr/>
        </p:nvSpPr>
        <p:spPr>
          <a:xfrm>
            <a:off x="3719600" y="2993825"/>
            <a:ext cx="3875" cy="1300"/>
          </a:xfrm>
          <a:custGeom>
            <a:avLst/>
            <a:gdLst/>
            <a:ahLst/>
            <a:cxnLst/>
            <a:rect l="l" t="t" r="r" b="b"/>
            <a:pathLst>
              <a:path w="155" h="52" extrusionOk="0">
                <a:moveTo>
                  <a:pt x="155" y="0"/>
                </a:moveTo>
                <a:lnTo>
                  <a:pt x="78" y="26"/>
                </a:lnTo>
                <a:cubicBezTo>
                  <a:pt x="103" y="19"/>
                  <a:pt x="129" y="13"/>
                  <a:pt x="155" y="0"/>
                </a:cubicBezTo>
                <a:close/>
                <a:moveTo>
                  <a:pt x="78" y="26"/>
                </a:moveTo>
                <a:lnTo>
                  <a:pt x="78" y="26"/>
                </a:lnTo>
                <a:cubicBezTo>
                  <a:pt x="52" y="32"/>
                  <a:pt x="27" y="39"/>
                  <a:pt x="1" y="51"/>
                </a:cubicBezTo>
                <a:lnTo>
                  <a:pt x="78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5" name="Google Shape;7165;p41"/>
          <p:cNvSpPr/>
          <p:nvPr/>
        </p:nvSpPr>
        <p:spPr>
          <a:xfrm>
            <a:off x="4022200" y="300342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0" y="26"/>
                </a:moveTo>
                <a:cubicBezTo>
                  <a:pt x="0" y="26"/>
                  <a:pt x="26" y="1"/>
                  <a:pt x="26" y="1"/>
                </a:cubicBezTo>
                <a:cubicBezTo>
                  <a:pt x="26" y="1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6" name="Google Shape;7166;p41"/>
          <p:cNvSpPr/>
          <p:nvPr/>
        </p:nvSpPr>
        <p:spPr>
          <a:xfrm>
            <a:off x="3742050" y="2993825"/>
            <a:ext cx="650" cy="2575"/>
          </a:xfrm>
          <a:custGeom>
            <a:avLst/>
            <a:gdLst/>
            <a:ahLst/>
            <a:cxnLst/>
            <a:rect l="l" t="t" r="r" b="b"/>
            <a:pathLst>
              <a:path w="26" h="103" extrusionOk="0">
                <a:moveTo>
                  <a:pt x="26" y="0"/>
                </a:moveTo>
                <a:lnTo>
                  <a:pt x="26" y="0"/>
                </a:lnTo>
                <a:cubicBezTo>
                  <a:pt x="0" y="51"/>
                  <a:pt x="0" y="77"/>
                  <a:pt x="0" y="103"/>
                </a:cubicBezTo>
                <a:cubicBezTo>
                  <a:pt x="26" y="77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7" name="Google Shape;7167;p41"/>
          <p:cNvSpPr/>
          <p:nvPr/>
        </p:nvSpPr>
        <p:spPr>
          <a:xfrm>
            <a:off x="3741400" y="2996375"/>
            <a:ext cx="675" cy="1950"/>
          </a:xfrm>
          <a:custGeom>
            <a:avLst/>
            <a:gdLst/>
            <a:ahLst/>
            <a:cxnLst/>
            <a:rect l="l" t="t" r="r" b="b"/>
            <a:pathLst>
              <a:path w="27" h="78" extrusionOk="0">
                <a:moveTo>
                  <a:pt x="26" y="1"/>
                </a:moveTo>
                <a:cubicBezTo>
                  <a:pt x="1" y="26"/>
                  <a:pt x="1" y="52"/>
                  <a:pt x="1" y="78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8" name="Google Shape;7168;p41"/>
          <p:cNvSpPr/>
          <p:nvPr/>
        </p:nvSpPr>
        <p:spPr>
          <a:xfrm>
            <a:off x="4052950" y="2995100"/>
            <a:ext cx="25" cy="650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0"/>
                </a:moveTo>
                <a:lnTo>
                  <a:pt x="1" y="26"/>
                </a:lnTo>
                <a:cubicBezTo>
                  <a:pt x="1" y="26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9" name="Google Shape;7169;p41"/>
          <p:cNvSpPr/>
          <p:nvPr/>
        </p:nvSpPr>
        <p:spPr>
          <a:xfrm>
            <a:off x="3820900" y="2997650"/>
            <a:ext cx="5150" cy="3250"/>
          </a:xfrm>
          <a:custGeom>
            <a:avLst/>
            <a:gdLst/>
            <a:ahLst/>
            <a:cxnLst/>
            <a:rect l="l" t="t" r="r" b="b"/>
            <a:pathLst>
              <a:path w="206" h="130" extrusionOk="0">
                <a:moveTo>
                  <a:pt x="103" y="1"/>
                </a:moveTo>
                <a:cubicBezTo>
                  <a:pt x="52" y="1"/>
                  <a:pt x="52" y="78"/>
                  <a:pt x="0" y="129"/>
                </a:cubicBezTo>
                <a:cubicBezTo>
                  <a:pt x="26" y="103"/>
                  <a:pt x="58" y="91"/>
                  <a:pt x="93" y="91"/>
                </a:cubicBezTo>
                <a:cubicBezTo>
                  <a:pt x="129" y="91"/>
                  <a:pt x="167" y="103"/>
                  <a:pt x="206" y="129"/>
                </a:cubicBezTo>
                <a:cubicBezTo>
                  <a:pt x="154" y="78"/>
                  <a:pt x="129" y="27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0" name="Google Shape;7170;p41"/>
          <p:cNvSpPr/>
          <p:nvPr/>
        </p:nvSpPr>
        <p:spPr>
          <a:xfrm>
            <a:off x="3820900" y="30008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1" name="Google Shape;7171;p41"/>
          <p:cNvSpPr/>
          <p:nvPr/>
        </p:nvSpPr>
        <p:spPr>
          <a:xfrm>
            <a:off x="3724750" y="3003425"/>
            <a:ext cx="2575" cy="2600"/>
          </a:xfrm>
          <a:custGeom>
            <a:avLst/>
            <a:gdLst/>
            <a:ahLst/>
            <a:cxnLst/>
            <a:rect l="l" t="t" r="r" b="b"/>
            <a:pathLst>
              <a:path w="103" h="104" extrusionOk="0">
                <a:moveTo>
                  <a:pt x="103" y="1"/>
                </a:moveTo>
                <a:lnTo>
                  <a:pt x="0" y="103"/>
                </a:lnTo>
                <a:lnTo>
                  <a:pt x="26" y="103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2" name="Google Shape;7172;p41"/>
          <p:cNvSpPr/>
          <p:nvPr/>
        </p:nvSpPr>
        <p:spPr>
          <a:xfrm>
            <a:off x="3997450" y="3000875"/>
            <a:ext cx="3600" cy="4825"/>
          </a:xfrm>
          <a:custGeom>
            <a:avLst/>
            <a:gdLst/>
            <a:ahLst/>
            <a:cxnLst/>
            <a:rect l="l" t="t" r="r" b="b"/>
            <a:pathLst>
              <a:path w="144" h="193" extrusionOk="0">
                <a:moveTo>
                  <a:pt x="41" y="0"/>
                </a:moveTo>
                <a:lnTo>
                  <a:pt x="41" y="0"/>
                </a:lnTo>
                <a:cubicBezTo>
                  <a:pt x="21" y="41"/>
                  <a:pt x="1" y="192"/>
                  <a:pt x="68" y="192"/>
                </a:cubicBezTo>
                <a:cubicBezTo>
                  <a:pt x="87" y="192"/>
                  <a:pt x="111" y="181"/>
                  <a:pt x="144" y="154"/>
                </a:cubicBezTo>
                <a:cubicBezTo>
                  <a:pt x="93" y="154"/>
                  <a:pt x="41" y="77"/>
                  <a:pt x="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3" name="Google Shape;7173;p41"/>
          <p:cNvSpPr/>
          <p:nvPr/>
        </p:nvSpPr>
        <p:spPr>
          <a:xfrm>
            <a:off x="4045275" y="3002250"/>
            <a:ext cx="2575" cy="3125"/>
          </a:xfrm>
          <a:custGeom>
            <a:avLst/>
            <a:gdLst/>
            <a:ahLst/>
            <a:cxnLst/>
            <a:rect l="l" t="t" r="r" b="b"/>
            <a:pathLst>
              <a:path w="103" h="125" extrusionOk="0">
                <a:moveTo>
                  <a:pt x="64" y="1"/>
                </a:moveTo>
                <a:cubicBezTo>
                  <a:pt x="61" y="1"/>
                  <a:pt x="57" y="7"/>
                  <a:pt x="51" y="22"/>
                </a:cubicBezTo>
                <a:lnTo>
                  <a:pt x="0" y="125"/>
                </a:lnTo>
                <a:lnTo>
                  <a:pt x="103" y="125"/>
                </a:lnTo>
                <a:cubicBezTo>
                  <a:pt x="82" y="104"/>
                  <a:pt x="78" y="1"/>
                  <a:pt x="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4" name="Google Shape;7174;p41"/>
          <p:cNvSpPr/>
          <p:nvPr/>
        </p:nvSpPr>
        <p:spPr>
          <a:xfrm>
            <a:off x="4047825" y="300535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6" y="1"/>
                </a:moveTo>
                <a:lnTo>
                  <a:pt x="1" y="1"/>
                </a:lnTo>
                <a:cubicBezTo>
                  <a:pt x="1" y="1"/>
                  <a:pt x="26" y="1"/>
                  <a:pt x="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5" name="Google Shape;7175;p41"/>
          <p:cNvSpPr/>
          <p:nvPr/>
        </p:nvSpPr>
        <p:spPr>
          <a:xfrm>
            <a:off x="4055525" y="2991900"/>
            <a:ext cx="3225" cy="1950"/>
          </a:xfrm>
          <a:custGeom>
            <a:avLst/>
            <a:gdLst/>
            <a:ahLst/>
            <a:cxnLst/>
            <a:rect l="l" t="t" r="r" b="b"/>
            <a:pathLst>
              <a:path w="129" h="78" extrusionOk="0">
                <a:moveTo>
                  <a:pt x="129" y="0"/>
                </a:moveTo>
                <a:lnTo>
                  <a:pt x="0" y="77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6" name="Google Shape;7176;p41"/>
          <p:cNvSpPr/>
          <p:nvPr/>
        </p:nvSpPr>
        <p:spPr>
          <a:xfrm>
            <a:off x="4076050" y="2993825"/>
            <a:ext cx="3225" cy="3225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77" y="0"/>
                </a:moveTo>
                <a:lnTo>
                  <a:pt x="0" y="103"/>
                </a:lnTo>
                <a:lnTo>
                  <a:pt x="26" y="128"/>
                </a:lnTo>
                <a:lnTo>
                  <a:pt x="128" y="26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7" name="Google Shape;7177;p41"/>
          <p:cNvSpPr/>
          <p:nvPr/>
        </p:nvSpPr>
        <p:spPr>
          <a:xfrm>
            <a:off x="3828600" y="3004700"/>
            <a:ext cx="15400" cy="14150"/>
          </a:xfrm>
          <a:custGeom>
            <a:avLst/>
            <a:gdLst/>
            <a:ahLst/>
            <a:cxnLst/>
            <a:rect l="l" t="t" r="r" b="b"/>
            <a:pathLst>
              <a:path w="616" h="566" extrusionOk="0">
                <a:moveTo>
                  <a:pt x="359" y="1"/>
                </a:moveTo>
                <a:cubicBezTo>
                  <a:pt x="308" y="129"/>
                  <a:pt x="257" y="1"/>
                  <a:pt x="308" y="232"/>
                </a:cubicBezTo>
                <a:cubicBezTo>
                  <a:pt x="300" y="270"/>
                  <a:pt x="286" y="286"/>
                  <a:pt x="270" y="286"/>
                </a:cubicBezTo>
                <a:cubicBezTo>
                  <a:pt x="235" y="286"/>
                  <a:pt x="195" y="201"/>
                  <a:pt x="231" y="129"/>
                </a:cubicBezTo>
                <a:lnTo>
                  <a:pt x="231" y="129"/>
                </a:lnTo>
                <a:lnTo>
                  <a:pt x="77" y="309"/>
                </a:lnTo>
                <a:lnTo>
                  <a:pt x="205" y="309"/>
                </a:lnTo>
                <a:cubicBezTo>
                  <a:pt x="231" y="514"/>
                  <a:pt x="0" y="309"/>
                  <a:pt x="51" y="539"/>
                </a:cubicBezTo>
                <a:lnTo>
                  <a:pt x="231" y="463"/>
                </a:lnTo>
                <a:lnTo>
                  <a:pt x="231" y="514"/>
                </a:lnTo>
                <a:cubicBezTo>
                  <a:pt x="250" y="476"/>
                  <a:pt x="296" y="452"/>
                  <a:pt x="339" y="452"/>
                </a:cubicBezTo>
                <a:cubicBezTo>
                  <a:pt x="355" y="452"/>
                  <a:pt x="371" y="456"/>
                  <a:pt x="385" y="463"/>
                </a:cubicBezTo>
                <a:cubicBezTo>
                  <a:pt x="385" y="488"/>
                  <a:pt x="410" y="539"/>
                  <a:pt x="385" y="565"/>
                </a:cubicBezTo>
                <a:cubicBezTo>
                  <a:pt x="615" y="514"/>
                  <a:pt x="359" y="206"/>
                  <a:pt x="539" y="104"/>
                </a:cubicBezTo>
                <a:lnTo>
                  <a:pt x="462" y="104"/>
                </a:lnTo>
                <a:cubicBezTo>
                  <a:pt x="458" y="107"/>
                  <a:pt x="454" y="109"/>
                  <a:pt x="449" y="109"/>
                </a:cubicBezTo>
                <a:cubicBezTo>
                  <a:pt x="416" y="109"/>
                  <a:pt x="359" y="45"/>
                  <a:pt x="3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8" name="Google Shape;7178;p41"/>
          <p:cNvSpPr/>
          <p:nvPr/>
        </p:nvSpPr>
        <p:spPr>
          <a:xfrm>
            <a:off x="3842050" y="2998950"/>
            <a:ext cx="12850" cy="25025"/>
          </a:xfrm>
          <a:custGeom>
            <a:avLst/>
            <a:gdLst/>
            <a:ahLst/>
            <a:cxnLst/>
            <a:rect l="l" t="t" r="r" b="b"/>
            <a:pathLst>
              <a:path w="514" h="1001" extrusionOk="0">
                <a:moveTo>
                  <a:pt x="411" y="0"/>
                </a:moveTo>
                <a:cubicBezTo>
                  <a:pt x="334" y="77"/>
                  <a:pt x="308" y="51"/>
                  <a:pt x="283" y="205"/>
                </a:cubicBezTo>
                <a:cubicBezTo>
                  <a:pt x="255" y="212"/>
                  <a:pt x="228" y="215"/>
                  <a:pt x="201" y="215"/>
                </a:cubicBezTo>
                <a:cubicBezTo>
                  <a:pt x="129" y="215"/>
                  <a:pt x="64" y="192"/>
                  <a:pt x="26" y="154"/>
                </a:cubicBezTo>
                <a:cubicBezTo>
                  <a:pt x="1" y="180"/>
                  <a:pt x="26" y="308"/>
                  <a:pt x="1" y="334"/>
                </a:cubicBezTo>
                <a:lnTo>
                  <a:pt x="26" y="334"/>
                </a:lnTo>
                <a:lnTo>
                  <a:pt x="103" y="590"/>
                </a:lnTo>
                <a:cubicBezTo>
                  <a:pt x="103" y="539"/>
                  <a:pt x="154" y="539"/>
                  <a:pt x="180" y="539"/>
                </a:cubicBezTo>
                <a:lnTo>
                  <a:pt x="103" y="872"/>
                </a:lnTo>
                <a:cubicBezTo>
                  <a:pt x="159" y="972"/>
                  <a:pt x="210" y="995"/>
                  <a:pt x="258" y="995"/>
                </a:cubicBezTo>
                <a:cubicBezTo>
                  <a:pt x="298" y="995"/>
                  <a:pt x="336" y="980"/>
                  <a:pt x="373" y="980"/>
                </a:cubicBezTo>
                <a:cubicBezTo>
                  <a:pt x="395" y="980"/>
                  <a:pt x="416" y="985"/>
                  <a:pt x="436" y="1000"/>
                </a:cubicBezTo>
                <a:cubicBezTo>
                  <a:pt x="308" y="795"/>
                  <a:pt x="462" y="872"/>
                  <a:pt x="257" y="718"/>
                </a:cubicBezTo>
                <a:lnTo>
                  <a:pt x="283" y="462"/>
                </a:lnTo>
                <a:lnTo>
                  <a:pt x="436" y="487"/>
                </a:lnTo>
                <a:cubicBezTo>
                  <a:pt x="411" y="410"/>
                  <a:pt x="488" y="308"/>
                  <a:pt x="411" y="257"/>
                </a:cubicBezTo>
                <a:cubicBezTo>
                  <a:pt x="411" y="257"/>
                  <a:pt x="385" y="308"/>
                  <a:pt x="360" y="308"/>
                </a:cubicBezTo>
                <a:cubicBezTo>
                  <a:pt x="308" y="128"/>
                  <a:pt x="513" y="180"/>
                  <a:pt x="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9" name="Google Shape;7179;p41"/>
          <p:cNvSpPr/>
          <p:nvPr/>
        </p:nvSpPr>
        <p:spPr>
          <a:xfrm>
            <a:off x="4030525" y="2991250"/>
            <a:ext cx="1300" cy="1950"/>
          </a:xfrm>
          <a:custGeom>
            <a:avLst/>
            <a:gdLst/>
            <a:ahLst/>
            <a:cxnLst/>
            <a:rect l="l" t="t" r="r" b="b"/>
            <a:pathLst>
              <a:path w="52" h="78" extrusionOk="0">
                <a:moveTo>
                  <a:pt x="52" y="0"/>
                </a:moveTo>
                <a:lnTo>
                  <a:pt x="0" y="77"/>
                </a:lnTo>
                <a:cubicBezTo>
                  <a:pt x="26" y="52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0" name="Google Shape;7180;p41"/>
          <p:cNvSpPr/>
          <p:nvPr/>
        </p:nvSpPr>
        <p:spPr>
          <a:xfrm>
            <a:off x="3889500" y="30047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7"/>
                </a:moveTo>
                <a:lnTo>
                  <a:pt x="0" y="27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1" name="Google Shape;7181;p41"/>
          <p:cNvSpPr/>
          <p:nvPr/>
        </p:nvSpPr>
        <p:spPr>
          <a:xfrm>
            <a:off x="4032450" y="29906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1"/>
                </a:moveTo>
                <a:lnTo>
                  <a:pt x="0" y="1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2" name="Google Shape;7182;p41"/>
          <p:cNvSpPr/>
          <p:nvPr/>
        </p:nvSpPr>
        <p:spPr>
          <a:xfrm>
            <a:off x="3860650" y="299125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3" name="Google Shape;7183;p41"/>
          <p:cNvSpPr/>
          <p:nvPr/>
        </p:nvSpPr>
        <p:spPr>
          <a:xfrm>
            <a:off x="3858725" y="3002150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0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4" name="Google Shape;7184;p41"/>
          <p:cNvSpPr/>
          <p:nvPr/>
        </p:nvSpPr>
        <p:spPr>
          <a:xfrm>
            <a:off x="3852825" y="3002800"/>
            <a:ext cx="12975" cy="22450"/>
          </a:xfrm>
          <a:custGeom>
            <a:avLst/>
            <a:gdLst/>
            <a:ahLst/>
            <a:cxnLst/>
            <a:rect l="l" t="t" r="r" b="b"/>
            <a:pathLst>
              <a:path w="519" h="898" extrusionOk="0">
                <a:moveTo>
                  <a:pt x="159" y="0"/>
                </a:moveTo>
                <a:cubicBezTo>
                  <a:pt x="159" y="48"/>
                  <a:pt x="0" y="233"/>
                  <a:pt x="153" y="233"/>
                </a:cubicBezTo>
                <a:cubicBezTo>
                  <a:pt x="162" y="233"/>
                  <a:pt x="173" y="232"/>
                  <a:pt x="185" y="231"/>
                </a:cubicBezTo>
                <a:lnTo>
                  <a:pt x="185" y="231"/>
                </a:lnTo>
                <a:cubicBezTo>
                  <a:pt x="236" y="436"/>
                  <a:pt x="82" y="359"/>
                  <a:pt x="57" y="410"/>
                </a:cubicBezTo>
                <a:cubicBezTo>
                  <a:pt x="108" y="462"/>
                  <a:pt x="57" y="564"/>
                  <a:pt x="108" y="615"/>
                </a:cubicBezTo>
                <a:cubicBezTo>
                  <a:pt x="108" y="590"/>
                  <a:pt x="134" y="513"/>
                  <a:pt x="185" y="513"/>
                </a:cubicBezTo>
                <a:cubicBezTo>
                  <a:pt x="207" y="602"/>
                  <a:pt x="191" y="672"/>
                  <a:pt x="136" y="672"/>
                </a:cubicBezTo>
                <a:cubicBezTo>
                  <a:pt x="127" y="672"/>
                  <a:pt x="118" y="670"/>
                  <a:pt x="108" y="667"/>
                </a:cubicBezTo>
                <a:lnTo>
                  <a:pt x="108" y="667"/>
                </a:lnTo>
                <a:cubicBezTo>
                  <a:pt x="211" y="744"/>
                  <a:pt x="82" y="846"/>
                  <a:pt x="185" y="898"/>
                </a:cubicBezTo>
                <a:cubicBezTo>
                  <a:pt x="390" y="769"/>
                  <a:pt x="518" y="564"/>
                  <a:pt x="518" y="333"/>
                </a:cubicBezTo>
                <a:lnTo>
                  <a:pt x="518" y="333"/>
                </a:lnTo>
                <a:cubicBezTo>
                  <a:pt x="456" y="396"/>
                  <a:pt x="376" y="475"/>
                  <a:pt x="280" y="475"/>
                </a:cubicBezTo>
                <a:cubicBezTo>
                  <a:pt x="258" y="475"/>
                  <a:pt x="235" y="471"/>
                  <a:pt x="211" y="462"/>
                </a:cubicBezTo>
                <a:lnTo>
                  <a:pt x="211" y="282"/>
                </a:lnTo>
                <a:cubicBezTo>
                  <a:pt x="260" y="324"/>
                  <a:pt x="297" y="338"/>
                  <a:pt x="327" y="338"/>
                </a:cubicBezTo>
                <a:cubicBezTo>
                  <a:pt x="389" y="338"/>
                  <a:pt x="423" y="274"/>
                  <a:pt x="493" y="256"/>
                </a:cubicBezTo>
                <a:lnTo>
                  <a:pt x="236" y="231"/>
                </a:lnTo>
                <a:cubicBezTo>
                  <a:pt x="82" y="128"/>
                  <a:pt x="159" y="77"/>
                  <a:pt x="236" y="26"/>
                </a:cubicBezTo>
                <a:cubicBezTo>
                  <a:pt x="211" y="26"/>
                  <a:pt x="185" y="26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5" name="Google Shape;7185;p41"/>
          <p:cNvSpPr/>
          <p:nvPr/>
        </p:nvSpPr>
        <p:spPr>
          <a:xfrm>
            <a:off x="3959375" y="3002800"/>
            <a:ext cx="1300" cy="650"/>
          </a:xfrm>
          <a:custGeom>
            <a:avLst/>
            <a:gdLst/>
            <a:ahLst/>
            <a:cxnLst/>
            <a:rect l="l" t="t" r="r" b="b"/>
            <a:pathLst>
              <a:path w="52" h="26" extrusionOk="0">
                <a:moveTo>
                  <a:pt x="51" y="0"/>
                </a:moveTo>
                <a:cubicBezTo>
                  <a:pt x="26" y="0"/>
                  <a:pt x="0" y="26"/>
                  <a:pt x="0" y="26"/>
                </a:cubicBezTo>
                <a:cubicBezTo>
                  <a:pt x="0" y="26"/>
                  <a:pt x="26" y="26"/>
                  <a:pt x="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6" name="Google Shape;7186;p41"/>
          <p:cNvSpPr/>
          <p:nvPr/>
        </p:nvSpPr>
        <p:spPr>
          <a:xfrm>
            <a:off x="3856150" y="2991900"/>
            <a:ext cx="5150" cy="5150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103" y="77"/>
                  <a:pt x="1" y="77"/>
                  <a:pt x="78" y="205"/>
                </a:cubicBezTo>
                <a:cubicBezTo>
                  <a:pt x="26" y="51"/>
                  <a:pt x="206" y="128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7" name="Google Shape;7187;p41"/>
          <p:cNvSpPr/>
          <p:nvPr/>
        </p:nvSpPr>
        <p:spPr>
          <a:xfrm>
            <a:off x="3954875" y="2994450"/>
            <a:ext cx="4525" cy="10275"/>
          </a:xfrm>
          <a:custGeom>
            <a:avLst/>
            <a:gdLst/>
            <a:ahLst/>
            <a:cxnLst/>
            <a:rect l="l" t="t" r="r" b="b"/>
            <a:pathLst>
              <a:path w="181" h="411" extrusionOk="0">
                <a:moveTo>
                  <a:pt x="103" y="1"/>
                </a:moveTo>
                <a:lnTo>
                  <a:pt x="103" y="1"/>
                </a:lnTo>
                <a:cubicBezTo>
                  <a:pt x="1" y="78"/>
                  <a:pt x="103" y="206"/>
                  <a:pt x="1" y="206"/>
                </a:cubicBezTo>
                <a:lnTo>
                  <a:pt x="103" y="411"/>
                </a:lnTo>
                <a:cubicBezTo>
                  <a:pt x="26" y="206"/>
                  <a:pt x="180" y="155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8" name="Google Shape;7188;p41"/>
          <p:cNvSpPr/>
          <p:nvPr/>
        </p:nvSpPr>
        <p:spPr>
          <a:xfrm>
            <a:off x="3974750" y="2995100"/>
            <a:ext cx="2600" cy="1950"/>
          </a:xfrm>
          <a:custGeom>
            <a:avLst/>
            <a:gdLst/>
            <a:ahLst/>
            <a:cxnLst/>
            <a:rect l="l" t="t" r="r" b="b"/>
            <a:pathLst>
              <a:path w="104" h="78" extrusionOk="0">
                <a:moveTo>
                  <a:pt x="1" y="0"/>
                </a:moveTo>
                <a:lnTo>
                  <a:pt x="1" y="52"/>
                </a:lnTo>
                <a:lnTo>
                  <a:pt x="103" y="7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9" name="Google Shape;7189;p41"/>
          <p:cNvSpPr/>
          <p:nvPr/>
        </p:nvSpPr>
        <p:spPr>
          <a:xfrm>
            <a:off x="3974100" y="2996375"/>
            <a:ext cx="25" cy="1300"/>
          </a:xfrm>
          <a:custGeom>
            <a:avLst/>
            <a:gdLst/>
            <a:ahLst/>
            <a:cxnLst/>
            <a:rect l="l" t="t" r="r" b="b"/>
            <a:pathLst>
              <a:path w="1" h="52" extrusionOk="0">
                <a:moveTo>
                  <a:pt x="1" y="52"/>
                </a:move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0" name="Google Shape;7190;p41"/>
          <p:cNvSpPr/>
          <p:nvPr/>
        </p:nvSpPr>
        <p:spPr>
          <a:xfrm>
            <a:off x="3987575" y="299125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0"/>
                </a:moveTo>
                <a:lnTo>
                  <a:pt x="0" y="77"/>
                </a:lnTo>
                <a:lnTo>
                  <a:pt x="0" y="103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1" name="Google Shape;7191;p41"/>
          <p:cNvSpPr/>
          <p:nvPr/>
        </p:nvSpPr>
        <p:spPr>
          <a:xfrm>
            <a:off x="4034375" y="299317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26" y="0"/>
                </a:moveTo>
                <a:lnTo>
                  <a:pt x="0" y="26"/>
                </a:lnTo>
                <a:cubicBezTo>
                  <a:pt x="0" y="26"/>
                  <a:pt x="26" y="0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2" name="Google Shape;7192;p41"/>
          <p:cNvSpPr/>
          <p:nvPr/>
        </p:nvSpPr>
        <p:spPr>
          <a:xfrm>
            <a:off x="4045275" y="2990600"/>
            <a:ext cx="2325" cy="1375"/>
          </a:xfrm>
          <a:custGeom>
            <a:avLst/>
            <a:gdLst/>
            <a:ahLst/>
            <a:cxnLst/>
            <a:rect l="l" t="t" r="r" b="b"/>
            <a:pathLst>
              <a:path w="93" h="55" extrusionOk="0">
                <a:moveTo>
                  <a:pt x="0" y="1"/>
                </a:moveTo>
                <a:lnTo>
                  <a:pt x="0" y="1"/>
                </a:lnTo>
                <a:cubicBezTo>
                  <a:pt x="10" y="42"/>
                  <a:pt x="29" y="54"/>
                  <a:pt x="46" y="54"/>
                </a:cubicBezTo>
                <a:cubicBezTo>
                  <a:pt x="71" y="54"/>
                  <a:pt x="93" y="26"/>
                  <a:pt x="77" y="26"/>
                </a:cubicBezTo>
                <a:cubicBezTo>
                  <a:pt x="51" y="26"/>
                  <a:pt x="26" y="26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3" name="Google Shape;7193;p41"/>
          <p:cNvSpPr/>
          <p:nvPr/>
        </p:nvSpPr>
        <p:spPr>
          <a:xfrm>
            <a:off x="3827950" y="2993175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0"/>
                </a:ln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4" name="Google Shape;7194;p41"/>
          <p:cNvSpPr/>
          <p:nvPr/>
        </p:nvSpPr>
        <p:spPr>
          <a:xfrm>
            <a:off x="3827300" y="2991725"/>
            <a:ext cx="1075" cy="2125"/>
          </a:xfrm>
          <a:custGeom>
            <a:avLst/>
            <a:gdLst/>
            <a:ahLst/>
            <a:cxnLst/>
            <a:rect l="l" t="t" r="r" b="b"/>
            <a:pathLst>
              <a:path w="43" h="85" extrusionOk="0">
                <a:moveTo>
                  <a:pt x="22" y="0"/>
                </a:moveTo>
                <a:cubicBezTo>
                  <a:pt x="17" y="0"/>
                  <a:pt x="10" y="2"/>
                  <a:pt x="1" y="7"/>
                </a:cubicBezTo>
                <a:lnTo>
                  <a:pt x="1" y="84"/>
                </a:lnTo>
                <a:cubicBezTo>
                  <a:pt x="22" y="42"/>
                  <a:pt x="43" y="0"/>
                  <a:pt x="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5" name="Google Shape;7195;p41"/>
          <p:cNvSpPr/>
          <p:nvPr/>
        </p:nvSpPr>
        <p:spPr>
          <a:xfrm>
            <a:off x="3990775" y="2993825"/>
            <a:ext cx="1300" cy="25"/>
          </a:xfrm>
          <a:custGeom>
            <a:avLst/>
            <a:gdLst/>
            <a:ahLst/>
            <a:cxnLst/>
            <a:rect l="l" t="t" r="r" b="b"/>
            <a:pathLst>
              <a:path w="52" h="1" extrusionOk="0">
                <a:moveTo>
                  <a:pt x="52" y="0"/>
                </a:moveTo>
                <a:cubicBezTo>
                  <a:pt x="26" y="0"/>
                  <a:pt x="1" y="0"/>
                  <a:pt x="1" y="0"/>
                </a:cubicBezTo>
                <a:cubicBezTo>
                  <a:pt x="1" y="0"/>
                  <a:pt x="26" y="0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6" name="Google Shape;7196;p41"/>
          <p:cNvSpPr/>
          <p:nvPr/>
        </p:nvSpPr>
        <p:spPr>
          <a:xfrm>
            <a:off x="3978600" y="3004075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26" y="0"/>
                </a:moveTo>
                <a:lnTo>
                  <a:pt x="26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7" name="Google Shape;7197;p41"/>
          <p:cNvSpPr/>
          <p:nvPr/>
        </p:nvSpPr>
        <p:spPr>
          <a:xfrm>
            <a:off x="3923475" y="2993175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26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8" name="Google Shape;7198;p41"/>
          <p:cNvSpPr/>
          <p:nvPr/>
        </p:nvSpPr>
        <p:spPr>
          <a:xfrm>
            <a:off x="3899100" y="2997650"/>
            <a:ext cx="4525" cy="5175"/>
          </a:xfrm>
          <a:custGeom>
            <a:avLst/>
            <a:gdLst/>
            <a:ahLst/>
            <a:cxnLst/>
            <a:rect l="l" t="t" r="r" b="b"/>
            <a:pathLst>
              <a:path w="181" h="207" extrusionOk="0">
                <a:moveTo>
                  <a:pt x="78" y="1"/>
                </a:moveTo>
                <a:cubicBezTo>
                  <a:pt x="78" y="52"/>
                  <a:pt x="1" y="129"/>
                  <a:pt x="52" y="206"/>
                </a:cubicBezTo>
                <a:lnTo>
                  <a:pt x="180" y="103"/>
                </a:lnTo>
                <a:cubicBezTo>
                  <a:pt x="129" y="103"/>
                  <a:pt x="103" y="52"/>
                  <a:pt x="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9" name="Google Shape;7199;p41"/>
          <p:cNvSpPr/>
          <p:nvPr/>
        </p:nvSpPr>
        <p:spPr>
          <a:xfrm>
            <a:off x="3903600" y="2998950"/>
            <a:ext cx="1300" cy="1300"/>
          </a:xfrm>
          <a:custGeom>
            <a:avLst/>
            <a:gdLst/>
            <a:ahLst/>
            <a:cxnLst/>
            <a:rect l="l" t="t" r="r" b="b"/>
            <a:pathLst>
              <a:path w="52" h="52" extrusionOk="0">
                <a:moveTo>
                  <a:pt x="52" y="0"/>
                </a:moveTo>
                <a:lnTo>
                  <a:pt x="0" y="51"/>
                </a:lnTo>
                <a:cubicBezTo>
                  <a:pt x="26" y="26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0" name="Google Shape;7200;p41"/>
          <p:cNvSpPr/>
          <p:nvPr/>
        </p:nvSpPr>
        <p:spPr>
          <a:xfrm>
            <a:off x="3900400" y="2997025"/>
            <a:ext cx="650" cy="650"/>
          </a:xfrm>
          <a:custGeom>
            <a:avLst/>
            <a:gdLst/>
            <a:ahLst/>
            <a:cxnLst/>
            <a:rect l="l" t="t" r="r" b="b"/>
            <a:pathLst>
              <a:path w="26" h="26" extrusionOk="0">
                <a:moveTo>
                  <a:pt x="0" y="0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1" name="Google Shape;7201;p41"/>
          <p:cNvSpPr/>
          <p:nvPr/>
        </p:nvSpPr>
        <p:spPr>
          <a:xfrm>
            <a:off x="3760000" y="2989975"/>
            <a:ext cx="1950" cy="1300"/>
          </a:xfrm>
          <a:custGeom>
            <a:avLst/>
            <a:gdLst/>
            <a:ahLst/>
            <a:cxnLst/>
            <a:rect l="l" t="t" r="r" b="b"/>
            <a:pathLst>
              <a:path w="78" h="52" extrusionOk="0">
                <a:moveTo>
                  <a:pt x="0" y="0"/>
                </a:moveTo>
                <a:lnTo>
                  <a:pt x="0" y="0"/>
                </a:lnTo>
                <a:cubicBezTo>
                  <a:pt x="26" y="26"/>
                  <a:pt x="52" y="51"/>
                  <a:pt x="77" y="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2" name="Google Shape;7202;p41"/>
          <p:cNvSpPr/>
          <p:nvPr/>
        </p:nvSpPr>
        <p:spPr>
          <a:xfrm>
            <a:off x="3924750" y="300150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1"/>
                </a:moveTo>
                <a:lnTo>
                  <a:pt x="52" y="1"/>
                </a:lnTo>
                <a:cubicBezTo>
                  <a:pt x="26" y="26"/>
                  <a:pt x="0" y="78"/>
                  <a:pt x="0" y="103"/>
                </a:cubicBezTo>
                <a:cubicBezTo>
                  <a:pt x="52" y="52"/>
                  <a:pt x="52" y="26"/>
                  <a:pt x="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3" name="Google Shape;7203;p41"/>
          <p:cNvSpPr/>
          <p:nvPr/>
        </p:nvSpPr>
        <p:spPr>
          <a:xfrm>
            <a:off x="4125400" y="3002450"/>
            <a:ext cx="2600" cy="2275"/>
          </a:xfrm>
          <a:custGeom>
            <a:avLst/>
            <a:gdLst/>
            <a:ahLst/>
            <a:cxnLst/>
            <a:rect l="l" t="t" r="r" b="b"/>
            <a:pathLst>
              <a:path w="104" h="91" extrusionOk="0">
                <a:moveTo>
                  <a:pt x="81" y="0"/>
                </a:moveTo>
                <a:cubicBezTo>
                  <a:pt x="61" y="0"/>
                  <a:pt x="38" y="72"/>
                  <a:pt x="1" y="91"/>
                </a:cubicBezTo>
                <a:cubicBezTo>
                  <a:pt x="52" y="91"/>
                  <a:pt x="77" y="65"/>
                  <a:pt x="103" y="40"/>
                </a:cubicBezTo>
                <a:cubicBezTo>
                  <a:pt x="96" y="11"/>
                  <a:pt x="89" y="0"/>
                  <a:pt x="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4" name="Google Shape;7204;p41"/>
          <p:cNvSpPr txBox="1">
            <a:spLocks noGrp="1"/>
          </p:cNvSpPr>
          <p:nvPr>
            <p:ph type="title"/>
          </p:nvPr>
        </p:nvSpPr>
        <p:spPr>
          <a:xfrm>
            <a:off x="1307850" y="552450"/>
            <a:ext cx="6528300" cy="43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5400" dirty="0" err="1"/>
              <a:t>Membangun</a:t>
            </a:r>
            <a:r>
              <a:rPr lang="en-US" sz="5400" dirty="0"/>
              <a:t> </a:t>
            </a:r>
            <a:r>
              <a:rPr lang="en-US" sz="5400" dirty="0" err="1"/>
              <a:t>Argumen</a:t>
            </a:r>
            <a:r>
              <a:rPr lang="en-US" sz="5400" dirty="0"/>
              <a:t> </a:t>
            </a:r>
            <a:r>
              <a:rPr lang="en-US" sz="5400" dirty="0" err="1"/>
              <a:t>Tentang</a:t>
            </a:r>
            <a:r>
              <a:rPr lang="en-US" sz="5400" dirty="0"/>
              <a:t> </a:t>
            </a:r>
            <a:r>
              <a:rPr lang="en-US" sz="5400" dirty="0" err="1"/>
              <a:t>Dinamika</a:t>
            </a:r>
            <a:r>
              <a:rPr lang="en-US" sz="5400" dirty="0"/>
              <a:t> dan </a:t>
            </a:r>
            <a:r>
              <a:rPr lang="en-US" sz="5400" dirty="0" err="1"/>
              <a:t>Tantangan</a:t>
            </a:r>
            <a:r>
              <a:rPr lang="en-US" sz="5400" dirty="0"/>
              <a:t> Pendidikan Pancasila</a:t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2800" dirty="0"/>
              <a:t>PERTEMUAN </a:t>
            </a:r>
            <a:r>
              <a:rPr lang="en-US" sz="2800" dirty="0" smtClean="0"/>
              <a:t>2</a:t>
            </a:r>
            <a:br>
              <a:rPr lang="en-US" sz="2800" dirty="0" smtClean="0"/>
            </a:br>
            <a:endParaRPr lang="en-ID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5" name="Google Shape;7555;p51"/>
          <p:cNvSpPr/>
          <p:nvPr/>
        </p:nvSpPr>
        <p:spPr>
          <a:xfrm>
            <a:off x="2482886" y="985725"/>
            <a:ext cx="4181103" cy="3274036"/>
          </a:xfrm>
          <a:custGeom>
            <a:avLst/>
            <a:gdLst/>
            <a:ahLst/>
            <a:cxnLst/>
            <a:rect l="l" t="t" r="r" b="b"/>
            <a:pathLst>
              <a:path w="15784" h="15784" extrusionOk="0">
                <a:moveTo>
                  <a:pt x="1" y="1"/>
                </a:moveTo>
                <a:lnTo>
                  <a:pt x="1" y="15783"/>
                </a:lnTo>
                <a:lnTo>
                  <a:pt x="15783" y="15783"/>
                </a:lnTo>
                <a:lnTo>
                  <a:pt x="15783" y="1"/>
                </a:ln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6" name="Google Shape;7556;p51"/>
          <p:cNvSpPr txBox="1">
            <a:spLocks noGrp="1"/>
          </p:cNvSpPr>
          <p:nvPr>
            <p:ph type="title"/>
          </p:nvPr>
        </p:nvSpPr>
        <p:spPr>
          <a:xfrm>
            <a:off x="2643450" y="2197025"/>
            <a:ext cx="38571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Terima kasih! </a:t>
            </a:r>
            <a:endParaRPr dirty="0"/>
          </a:p>
        </p:txBody>
      </p:sp>
      <p:grpSp>
        <p:nvGrpSpPr>
          <p:cNvPr id="7559" name="Google Shape;7559;p51"/>
          <p:cNvGrpSpPr/>
          <p:nvPr/>
        </p:nvGrpSpPr>
        <p:grpSpPr>
          <a:xfrm>
            <a:off x="2799464" y="3286264"/>
            <a:ext cx="3553525" cy="175275"/>
            <a:chOff x="3998100" y="4633825"/>
            <a:chExt cx="2329875" cy="175275"/>
          </a:xfrm>
        </p:grpSpPr>
        <p:sp>
          <p:nvSpPr>
            <p:cNvPr id="7560" name="Google Shape;7560;p51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51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51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51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51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51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51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51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51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51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51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51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51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51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51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51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51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51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51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51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51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51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51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51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51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51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51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51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51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51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51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51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51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51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51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51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51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51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51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99" name="Google Shape;7599;p51"/>
          <p:cNvSpPr/>
          <p:nvPr/>
        </p:nvSpPr>
        <p:spPr>
          <a:xfrm flipH="1">
            <a:off x="6004429" y="769214"/>
            <a:ext cx="985447" cy="1030488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0" name="Google Shape;7600;p51"/>
          <p:cNvSpPr/>
          <p:nvPr/>
        </p:nvSpPr>
        <p:spPr>
          <a:xfrm flipH="1">
            <a:off x="2252104" y="3461539"/>
            <a:ext cx="985447" cy="1030488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7853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" name="Google Shape;7209;p42"/>
          <p:cNvSpPr txBox="1">
            <a:spLocks noGrp="1"/>
          </p:cNvSpPr>
          <p:nvPr>
            <p:ph type="title"/>
          </p:nvPr>
        </p:nvSpPr>
        <p:spPr>
          <a:xfrm>
            <a:off x="346447" y="462050"/>
            <a:ext cx="8472900" cy="8767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DINAMIKA PENDIDIKAN PANCASILA</a:t>
            </a:r>
            <a:r>
              <a:rPr lang="fi-FI" sz="1800" b="1" i="0" u="none" strike="noStrike" baseline="0" dirty="0">
                <a:latin typeface="TimesNewRomanPS-BoldMT"/>
              </a:rPr>
              <a:t/>
            </a:r>
            <a:br>
              <a:rPr lang="fi-FI" sz="1800" b="1" i="0" u="none" strike="noStrike" baseline="0" dirty="0">
                <a:latin typeface="TimesNewRomanPS-BoldMT"/>
              </a:rPr>
            </a:br>
            <a:endParaRPr lang="id-ID" dirty="0"/>
          </a:p>
        </p:txBody>
      </p:sp>
      <p:sp>
        <p:nvSpPr>
          <p:cNvPr id="7210" name="Google Shape;7210;p42"/>
          <p:cNvSpPr txBox="1">
            <a:spLocks noGrp="1"/>
          </p:cNvSpPr>
          <p:nvPr>
            <p:ph type="body" idx="1"/>
          </p:nvPr>
        </p:nvSpPr>
        <p:spPr>
          <a:xfrm>
            <a:off x="713691" y="742950"/>
            <a:ext cx="7710900" cy="41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200" u="sng" dirty="0">
              <a:solidFill>
                <a:schemeClr val="bg1"/>
              </a:solidFill>
            </a:endParaRPr>
          </a:p>
          <a:p>
            <a:pPr marL="133350" indent="0">
              <a:buNone/>
            </a:pP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Penguatan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keberadaan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mata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kuliah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Pancasila di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perguruan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tinggi</a:t>
            </a:r>
            <a:endParaRPr lang="en-ID" sz="1600" b="0" i="0" u="none" strike="noStrike" baseline="0" dirty="0">
              <a:solidFill>
                <a:schemeClr val="tx1"/>
              </a:solidFill>
              <a:latin typeface="TimesNewRomanPSMT"/>
            </a:endParaRPr>
          </a:p>
          <a:p>
            <a:pPr marL="133350" indent="0">
              <a:buNone/>
            </a:pP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ditegaskan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dalam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Pasal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35 jo.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Pasal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2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Undang-Undang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Republik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Indonesia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Nomor</a:t>
            </a:r>
            <a:endParaRPr lang="en-ID" sz="1600" b="0" i="0" u="none" strike="noStrike" baseline="0" dirty="0">
              <a:solidFill>
                <a:schemeClr val="tx1"/>
              </a:solidFill>
              <a:latin typeface="TimesNewRomanPSMT"/>
            </a:endParaRPr>
          </a:p>
          <a:p>
            <a:pPr marL="133350" indent="0">
              <a:buNone/>
            </a:pP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12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tahun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2012,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tentang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Pendidikan Tinggi, yang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menetapkan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ketentuan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bahwa</a:t>
            </a:r>
            <a:endParaRPr lang="en-ID" sz="1600" b="0" i="0" u="none" strike="noStrike" baseline="0" dirty="0">
              <a:solidFill>
                <a:schemeClr val="tx1"/>
              </a:solidFill>
              <a:latin typeface="TimesNewRomanPSMT"/>
            </a:endParaRPr>
          </a:p>
          <a:p>
            <a:pPr marL="133350" indent="0">
              <a:buNone/>
            </a:pP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mata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kuliah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pendidikan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Pancasila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wajib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dimuat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dalam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kurikulum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perguruan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tinggi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,</a:t>
            </a:r>
          </a:p>
          <a:p>
            <a:pPr marL="133350" indent="0">
              <a:buNone/>
            </a:pP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yaitu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sebagai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berikut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.</a:t>
            </a:r>
          </a:p>
          <a:p>
            <a:pPr marL="133350" indent="0">
              <a:buNone/>
            </a:pPr>
            <a:endParaRPr lang="en-ID" sz="1600" b="0" i="0" u="none" strike="noStrike" baseline="0" dirty="0">
              <a:solidFill>
                <a:schemeClr val="tx1"/>
              </a:solidFill>
              <a:latin typeface="TimesNewRomanPSMT"/>
            </a:endParaRPr>
          </a:p>
          <a:p>
            <a:pPr marL="133350" indent="0">
              <a:buNone/>
            </a:pP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1.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Pasal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2,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menyebutkan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bahwa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pendidikan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tinggi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berdasarkan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Pancasila,</a:t>
            </a:r>
          </a:p>
          <a:p>
            <a:pPr marL="133350" indent="0">
              <a:buNone/>
            </a:pP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Undang-Undang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Dasar Negara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Republik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Indonesia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tahun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1945, Negara</a:t>
            </a:r>
          </a:p>
          <a:p>
            <a:pPr marL="133350" indent="0">
              <a:buNone/>
            </a:pP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Kesatuan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Republik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Indonesia, dan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Bhinneka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Tunggal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Ika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.</a:t>
            </a:r>
          </a:p>
          <a:p>
            <a:pPr marL="133350" indent="0">
              <a:buNone/>
            </a:pPr>
            <a:endParaRPr lang="en-ID" sz="1600" b="0" i="0" u="none" strike="noStrike" baseline="0" dirty="0">
              <a:solidFill>
                <a:schemeClr val="tx1"/>
              </a:solidFill>
              <a:latin typeface="TimesNewRomanPSMT"/>
            </a:endParaRPr>
          </a:p>
          <a:p>
            <a:pPr marL="133350" indent="0">
              <a:buNone/>
            </a:pP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2.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Pasal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35 Ayat (3)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menentukan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bahwa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kurikulum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pendidikan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tinggi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wajib</a:t>
            </a:r>
            <a:endParaRPr lang="en-ID" sz="1600" b="0" i="0" u="none" strike="noStrike" baseline="0" dirty="0">
              <a:solidFill>
                <a:schemeClr val="tx1"/>
              </a:solidFill>
              <a:latin typeface="TimesNewRomanPSMT"/>
            </a:endParaRPr>
          </a:p>
          <a:p>
            <a:pPr marL="133350" indent="0">
              <a:buNone/>
            </a:pP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memuat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mata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kuliah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: agama, Pancasila,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kewarganegaraan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, dan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bahasa</a:t>
            </a:r>
            <a:endParaRPr lang="en-ID" sz="1600" b="0" i="0" u="none" strike="noStrike" baseline="0" dirty="0">
              <a:solidFill>
                <a:schemeClr val="tx1"/>
              </a:solidFill>
              <a:latin typeface="TimesNewRomanPSMT"/>
            </a:endParaRPr>
          </a:p>
          <a:p>
            <a:pPr marL="133350" indent="0">
              <a:buNone/>
            </a:pP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Indonesia</a:t>
            </a:r>
            <a:r>
              <a:rPr lang="en-ID" sz="1100" b="0" i="0" u="none" strike="noStrike" baseline="0" dirty="0">
                <a:solidFill>
                  <a:schemeClr val="tx1"/>
                </a:solidFill>
                <a:latin typeface="TimesNewRomanPSMT"/>
              </a:rPr>
              <a:t>.</a:t>
            </a:r>
          </a:p>
          <a:p>
            <a:pPr marL="133350" indent="0" algn="l">
              <a:buNone/>
            </a:pPr>
            <a:endParaRPr lang="en-ID" sz="1100" b="0" i="0" u="none" strike="noStrike" baseline="0" dirty="0">
              <a:solidFill>
                <a:schemeClr val="tx1"/>
              </a:solidFill>
              <a:latin typeface="TimesNewRomanPSMT"/>
            </a:endParaRPr>
          </a:p>
          <a:p>
            <a:pPr marL="133350" indent="0" algn="l">
              <a:buNone/>
            </a:pP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Dengan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demikian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,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pembuat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undang-undang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menghendaki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agar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mata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kuliah</a:t>
            </a:r>
            <a:r>
              <a:rPr lang="en-ID" sz="160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pendidikan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Pancasila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berdiri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sendiri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sebagai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mata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kuliah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wajib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di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perguruan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tinggi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.</a:t>
            </a:r>
            <a:endParaRPr lang="en-US" sz="1100" u="sng" dirty="0">
              <a:solidFill>
                <a:schemeClr val="tx1"/>
              </a:solidFill>
            </a:endParaRPr>
          </a:p>
          <a:p>
            <a:pPr marL="0" indent="0">
              <a:buClr>
                <a:schemeClr val="dk2"/>
              </a:buClr>
              <a:buSzPts val="1100"/>
              <a:buNone/>
            </a:pPr>
            <a:endParaRPr sz="1100" b="1" dirty="0">
              <a:solidFill>
                <a:schemeClr val="tx1"/>
              </a:solidFill>
            </a:endParaRPr>
          </a:p>
        </p:txBody>
      </p:sp>
      <p:grpSp>
        <p:nvGrpSpPr>
          <p:cNvPr id="7211" name="Google Shape;7211;p42"/>
          <p:cNvGrpSpPr/>
          <p:nvPr/>
        </p:nvGrpSpPr>
        <p:grpSpPr>
          <a:xfrm>
            <a:off x="2743200" y="1341374"/>
            <a:ext cx="3886634" cy="174750"/>
            <a:chOff x="3962000" y="4060525"/>
            <a:chExt cx="2324125" cy="174750"/>
          </a:xfrm>
        </p:grpSpPr>
        <p:sp>
          <p:nvSpPr>
            <p:cNvPr id="7212" name="Google Shape;7212;p42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42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42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42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42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42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42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42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42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42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42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42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42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42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42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42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42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42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42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42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42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42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42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42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42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42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42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42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42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42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42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42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2" name="Google Shape;7302;p44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 rot="5400000">
            <a:off x="3864836" y="-1461600"/>
            <a:ext cx="804727" cy="4371395"/>
          </a:xfrm>
          <a:prstGeom prst="rect">
            <a:avLst/>
          </a:prstGeom>
          <a:noFill/>
          <a:ln>
            <a:noFill/>
          </a:ln>
        </p:spPr>
      </p:pic>
      <p:sp>
        <p:nvSpPr>
          <p:cNvPr id="7303" name="Google Shape;7303;p44"/>
          <p:cNvSpPr txBox="1">
            <a:spLocks noGrp="1"/>
          </p:cNvSpPr>
          <p:nvPr>
            <p:ph type="title"/>
          </p:nvPr>
        </p:nvSpPr>
        <p:spPr>
          <a:xfrm>
            <a:off x="685800" y="123948"/>
            <a:ext cx="6833897" cy="12763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AWAL MULA SEJARAH </a:t>
            </a:r>
            <a:r>
              <a:rPr lang="id-ID" sz="3600" dirty="0"/>
              <a:t> </a:t>
            </a:r>
            <a:endParaRPr sz="3600" dirty="0"/>
          </a:p>
        </p:txBody>
      </p:sp>
      <p:sp>
        <p:nvSpPr>
          <p:cNvPr id="7304" name="Google Shape;7304;p44"/>
          <p:cNvSpPr txBox="1">
            <a:spLocks noGrp="1"/>
          </p:cNvSpPr>
          <p:nvPr>
            <p:ph type="body" idx="1"/>
          </p:nvPr>
        </p:nvSpPr>
        <p:spPr>
          <a:xfrm>
            <a:off x="228600" y="1047750"/>
            <a:ext cx="7848600" cy="37740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endParaRPr lang="en-US" sz="1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626744-0BDA-4018-87F4-C6230AE073F4}"/>
              </a:ext>
            </a:extLst>
          </p:cNvPr>
          <p:cNvSpPr txBox="1"/>
          <p:nvPr/>
        </p:nvSpPr>
        <p:spPr>
          <a:xfrm>
            <a:off x="381000" y="1185998"/>
            <a:ext cx="7772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D" b="0" i="0" u="none" strike="noStrike" baseline="0" dirty="0">
                <a:latin typeface="TimesNewRomanPSMT"/>
              </a:rPr>
              <a:t>Pada masa </a:t>
            </a:r>
            <a:r>
              <a:rPr lang="en-ID" b="0" i="0" u="none" strike="noStrike" baseline="0" dirty="0" err="1">
                <a:latin typeface="TimesNewRomanPSMT"/>
              </a:rPr>
              <a:t>awal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kemerdekaan</a:t>
            </a:r>
            <a:r>
              <a:rPr lang="en-ID" b="0" i="0" u="none" strike="noStrike" baseline="0" dirty="0">
                <a:latin typeface="TimesNewRomanPSMT"/>
              </a:rPr>
              <a:t>, </a:t>
            </a:r>
            <a:r>
              <a:rPr lang="it-IT" b="0" i="0" u="none" strike="noStrike" baseline="0" dirty="0">
                <a:latin typeface="TimesNewRomanPSMT"/>
              </a:rPr>
              <a:t>pembudayaan nilai-nilai tersebut dilakukan dalam bentuk pidato-pidato para tokoh </a:t>
            </a:r>
            <a:r>
              <a:rPr lang="en-ID" b="0" i="0" u="none" strike="noStrike" baseline="0" dirty="0" err="1">
                <a:latin typeface="TimesNewRomanPSMT"/>
              </a:rPr>
              <a:t>bangsa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dalam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rapat-rapat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akbar</a:t>
            </a:r>
            <a:r>
              <a:rPr lang="en-ID" b="0" i="0" u="none" strike="noStrike" baseline="0" dirty="0">
                <a:latin typeface="TimesNewRomanPSMT"/>
              </a:rPr>
              <a:t> yang </a:t>
            </a:r>
            <a:r>
              <a:rPr lang="en-ID" b="0" i="0" u="none" strike="noStrike" baseline="0" dirty="0" err="1">
                <a:latin typeface="TimesNewRomanPSMT"/>
              </a:rPr>
              <a:t>disiarkan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melalui</a:t>
            </a:r>
            <a:r>
              <a:rPr lang="en-ID" b="0" i="0" u="none" strike="noStrike" baseline="0" dirty="0">
                <a:latin typeface="TimesNewRomanPSMT"/>
              </a:rPr>
              <a:t> radio dan </a:t>
            </a:r>
            <a:r>
              <a:rPr lang="en-ID" b="0" i="0" u="none" strike="noStrike" baseline="0" dirty="0" err="1">
                <a:latin typeface="TimesNewRomanPSMT"/>
              </a:rPr>
              <a:t>surat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kabar</a:t>
            </a:r>
            <a:r>
              <a:rPr lang="en-ID" b="0" i="0" u="none" strike="noStrike" baseline="0" dirty="0">
                <a:latin typeface="TimesNewRomanPSMT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D" b="0" i="0" u="none" strike="noStrike" baseline="0" dirty="0" err="1">
                <a:latin typeface="TimesNewRomanPSMT"/>
              </a:rPr>
              <a:t>Kemudian</a:t>
            </a:r>
            <a:r>
              <a:rPr lang="en-ID" b="0" i="0" u="none" strike="noStrike" baseline="0" dirty="0">
                <a:latin typeface="TimesNewRomanPSMT"/>
              </a:rPr>
              <a:t>, pada 1 </a:t>
            </a:r>
            <a:r>
              <a:rPr lang="en-ID" b="0" i="0" u="none" strike="noStrike" baseline="0" dirty="0" err="1">
                <a:latin typeface="TimesNewRomanPSMT"/>
              </a:rPr>
              <a:t>Juli</a:t>
            </a:r>
            <a:r>
              <a:rPr lang="en-ID" b="0" i="0" u="none" strike="noStrike" baseline="0" dirty="0">
                <a:latin typeface="TimesNewRomanPSMT"/>
              </a:rPr>
              <a:t> 1947, </a:t>
            </a:r>
            <a:r>
              <a:rPr lang="en-ID" b="0" i="0" u="none" strike="noStrike" baseline="0" dirty="0" err="1">
                <a:latin typeface="TimesNewRomanPSMT"/>
              </a:rPr>
              <a:t>diterbitkan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sebuah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buku</a:t>
            </a:r>
            <a:r>
              <a:rPr lang="en-ID" b="0" i="0" u="none" strike="noStrike" baseline="0" dirty="0">
                <a:latin typeface="TimesNewRomanPSMT"/>
              </a:rPr>
              <a:t> yang </a:t>
            </a:r>
            <a:r>
              <a:rPr lang="en-ID" b="0" i="0" u="none" strike="noStrike" baseline="0" dirty="0" err="1">
                <a:latin typeface="TimesNewRomanPSMT"/>
              </a:rPr>
              <a:t>berisi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Pidato</a:t>
            </a:r>
            <a:r>
              <a:rPr lang="en-ID" b="0" i="0" u="none" strike="noStrike" baseline="0" dirty="0">
                <a:latin typeface="TimesNewRomanPSMT"/>
              </a:rPr>
              <a:t> Bung </a:t>
            </a:r>
            <a:r>
              <a:rPr lang="en-ID" b="0" i="0" u="none" strike="noStrike" baseline="0" dirty="0" err="1">
                <a:latin typeface="TimesNewRomanPSMT"/>
              </a:rPr>
              <a:t>Karno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tentang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1" u="none" strike="noStrike" baseline="0" dirty="0" err="1">
                <a:latin typeface="TimesNewRomanPS-ItalicMT"/>
              </a:rPr>
              <a:t>Lahirnya</a:t>
            </a:r>
            <a:r>
              <a:rPr lang="en-ID" b="0" i="1" u="none" strike="noStrike" baseline="0" dirty="0">
                <a:latin typeface="TimesNewRomanPS-ItalicMT"/>
              </a:rPr>
              <a:t> Pancasila</a:t>
            </a:r>
            <a:r>
              <a:rPr lang="en-ID" b="0" i="0" u="none" strike="noStrike" baseline="0" dirty="0">
                <a:latin typeface="TimesNewRomanPSMT"/>
              </a:rPr>
              <a:t>. </a:t>
            </a:r>
            <a:r>
              <a:rPr lang="en-ID" b="0" i="0" u="none" strike="noStrike" baseline="0" dirty="0" err="1">
                <a:latin typeface="TimesNewRomanPSMT"/>
              </a:rPr>
              <a:t>Buku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tersebut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disertai</a:t>
            </a:r>
            <a:r>
              <a:rPr lang="en-ID" b="0" i="0" u="none" strike="noStrike" baseline="0" dirty="0">
                <a:latin typeface="TimesNewRomanPSMT"/>
              </a:rPr>
              <a:t> kata </a:t>
            </a:r>
            <a:r>
              <a:rPr lang="en-ID" b="0" i="0" u="none" strike="noStrike" baseline="0" dirty="0" err="1">
                <a:latin typeface="TimesNewRomanPSMT"/>
              </a:rPr>
              <a:t>pengantar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dari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Dr.</a:t>
            </a:r>
            <a:r>
              <a:rPr lang="en-ID" dirty="0">
                <a:latin typeface="TimesNewRomanPSMT"/>
              </a:rPr>
              <a:t> </a:t>
            </a:r>
            <a:r>
              <a:rPr lang="en-ID" b="0" i="0" u="none" strike="noStrike" baseline="0" dirty="0">
                <a:latin typeface="TimesNewRomanPSMT"/>
              </a:rPr>
              <a:t>K.R.T. </a:t>
            </a:r>
            <a:r>
              <a:rPr lang="en-ID" b="0" i="0" u="none" strike="noStrike" baseline="0" dirty="0" err="1">
                <a:latin typeface="TimesNewRomanPSMT"/>
              </a:rPr>
              <a:t>Radjiman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Wedyodiningrat</a:t>
            </a:r>
            <a:r>
              <a:rPr lang="en-ID" b="0" i="0" u="none" strike="noStrike" baseline="0" dirty="0">
                <a:latin typeface="TimesNewRomanPSMT"/>
              </a:rPr>
              <a:t> yang </a:t>
            </a:r>
            <a:r>
              <a:rPr lang="en-ID" b="0" i="0" u="none" strike="noStrike" baseline="0" dirty="0" err="1">
                <a:latin typeface="TimesNewRomanPSMT"/>
              </a:rPr>
              <a:t>sebagaimana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diketahui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sebelumnya</a:t>
            </a:r>
            <a:r>
              <a:rPr lang="en-ID" b="0" i="0" u="none" strike="noStrike" baseline="0" dirty="0">
                <a:latin typeface="TimesNewRomanPSMT"/>
              </a:rPr>
              <a:t>, </a:t>
            </a:r>
            <a:r>
              <a:rPr lang="en-ID" b="0" i="0" u="none" strike="noStrike" baseline="0" dirty="0" err="1">
                <a:latin typeface="TimesNewRomanPSMT"/>
              </a:rPr>
              <a:t>beliau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menjadi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1" u="none" strike="noStrike" baseline="0" dirty="0" err="1">
                <a:latin typeface="TimesNewRomanPS-ItalicMT"/>
              </a:rPr>
              <a:t>Kaitjoo</a:t>
            </a:r>
            <a:r>
              <a:rPr lang="en-ID" b="0" i="1" u="none" strike="noStrike" baseline="0" dirty="0">
                <a:latin typeface="TimesNewRomanPS-ItalicMT"/>
              </a:rPr>
              <a:t> </a:t>
            </a:r>
            <a:r>
              <a:rPr lang="en-ID" b="0" i="0" u="none" strike="noStrike" baseline="0" dirty="0">
                <a:latin typeface="TimesNewRomanPSMT"/>
              </a:rPr>
              <a:t>(</a:t>
            </a:r>
            <a:r>
              <a:rPr lang="en-ID" b="0" i="0" u="none" strike="noStrike" baseline="0" dirty="0" err="1">
                <a:latin typeface="TimesNewRomanPSMT"/>
              </a:rPr>
              <a:t>Ketua</a:t>
            </a:r>
            <a:r>
              <a:rPr lang="en-ID" b="0" i="0" u="none" strike="noStrike" baseline="0" dirty="0">
                <a:latin typeface="TimesNewRomanPSMT"/>
              </a:rPr>
              <a:t>) </a:t>
            </a:r>
            <a:r>
              <a:rPr lang="en-ID" b="0" i="1" u="none" strike="noStrike" baseline="0" dirty="0" err="1">
                <a:latin typeface="TimesNewRomanPS-ItalicMT"/>
              </a:rPr>
              <a:t>Dokuritsu</a:t>
            </a:r>
            <a:r>
              <a:rPr lang="en-ID" b="0" i="1" u="none" strike="noStrike" baseline="0" dirty="0">
                <a:latin typeface="TimesNewRomanPS-ItalicMT"/>
              </a:rPr>
              <a:t> </a:t>
            </a:r>
            <a:r>
              <a:rPr lang="en-ID" b="0" i="1" u="none" strike="noStrike" baseline="0" dirty="0" err="1">
                <a:latin typeface="TimesNewRomanPS-ItalicMT"/>
              </a:rPr>
              <a:t>Zyunbi</a:t>
            </a:r>
            <a:r>
              <a:rPr lang="en-ID" b="0" i="1" u="none" strike="noStrike" baseline="0" dirty="0">
                <a:latin typeface="TimesNewRomanPS-ItalicMT"/>
              </a:rPr>
              <a:t> </a:t>
            </a:r>
            <a:r>
              <a:rPr lang="en-ID" b="0" i="1" u="none" strike="noStrike" baseline="0" dirty="0" err="1">
                <a:latin typeface="TimesNewRomanPS-ItalicMT"/>
              </a:rPr>
              <a:t>Tyoosakai</a:t>
            </a:r>
            <a:r>
              <a:rPr lang="en-ID" b="0" i="1" u="none" strike="noStrike" baseline="0" dirty="0">
                <a:latin typeface="TimesNewRomanPS-ItalicMT"/>
              </a:rPr>
              <a:t> </a:t>
            </a:r>
            <a:r>
              <a:rPr lang="en-ID" b="0" i="0" u="none" strike="noStrike" baseline="0" dirty="0">
                <a:latin typeface="TimesNewRomanPSMT"/>
              </a:rPr>
              <a:t>(Badan </a:t>
            </a:r>
            <a:r>
              <a:rPr lang="en-ID" b="0" i="0" u="none" strike="noStrike" baseline="0" dirty="0" err="1">
                <a:latin typeface="TimesNewRomanPSMT"/>
              </a:rPr>
              <a:t>Penyelidik</a:t>
            </a:r>
            <a:r>
              <a:rPr lang="en-ID" dirty="0">
                <a:latin typeface="TimesNewRomanPSMT"/>
              </a:rPr>
              <a:t> </a:t>
            </a:r>
            <a:r>
              <a:rPr lang="en-ID" b="0" i="0" u="none" strike="noStrike" baseline="0" dirty="0">
                <a:latin typeface="TimesNewRomanPSMT"/>
              </a:rPr>
              <a:t>Usaha </a:t>
            </a:r>
            <a:r>
              <a:rPr lang="en-ID" b="0" i="0" u="none" strike="noStrike" baseline="0" dirty="0" err="1">
                <a:latin typeface="TimesNewRomanPSMT"/>
              </a:rPr>
              <a:t>Persiapan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Kemerdekaan</a:t>
            </a:r>
            <a:r>
              <a:rPr lang="en-ID" b="0" i="0" u="none" strike="noStrike" baseline="0" dirty="0">
                <a:latin typeface="TimesNewRomanPSMT"/>
              </a:rPr>
              <a:t>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D" b="0" i="0" u="none" strike="noStrike" baseline="0" dirty="0" err="1">
                <a:latin typeface="TimesNewRomanPSMT"/>
              </a:rPr>
              <a:t>Selanjutnya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diperkuat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dengan</a:t>
            </a:r>
            <a:r>
              <a:rPr lang="en-ID" b="0" i="0" u="none" strike="noStrike" baseline="0" dirty="0">
                <a:latin typeface="TimesNewRomanPSMT"/>
              </a:rPr>
              <a:t> Tap MPR RI </a:t>
            </a:r>
            <a:r>
              <a:rPr lang="en-ID" b="0" i="0" u="none" strike="noStrike" baseline="0" dirty="0" err="1">
                <a:latin typeface="TimesNewRomanPSMT"/>
              </a:rPr>
              <a:t>Nomor</a:t>
            </a:r>
            <a:r>
              <a:rPr lang="en-ID" b="0" i="0" u="none" strike="noStrike" baseline="0" dirty="0">
                <a:latin typeface="TimesNewRomanPSMT"/>
              </a:rPr>
              <a:t> II/MPR/1988 </a:t>
            </a:r>
            <a:r>
              <a:rPr lang="en-ID" b="0" i="0" u="none" strike="noStrike" baseline="0" dirty="0" err="1">
                <a:latin typeface="TimesNewRomanPSMT"/>
              </a:rPr>
              <a:t>tentang</a:t>
            </a:r>
            <a:r>
              <a:rPr lang="en-ID" b="0" i="0" u="none" strike="noStrike" baseline="0" dirty="0">
                <a:latin typeface="TimesNewRomanPSMT"/>
              </a:rPr>
              <a:t> GBHN yang </a:t>
            </a:r>
            <a:r>
              <a:rPr lang="en-ID" b="0" i="0" u="none" strike="noStrike" baseline="0" dirty="0" err="1">
                <a:latin typeface="TimesNewRomanPSMT"/>
              </a:rPr>
              <a:t>mencantumkan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bahwa</a:t>
            </a:r>
            <a:r>
              <a:rPr lang="en-ID" b="0" i="0" u="none" strike="noStrike" baseline="0" dirty="0">
                <a:latin typeface="TimesNewRomanPSMT"/>
              </a:rPr>
              <a:t> “Pendidikan Pancasila” </a:t>
            </a:r>
            <a:r>
              <a:rPr lang="en-ID" b="0" i="0" u="none" strike="noStrike" baseline="0" dirty="0" err="1">
                <a:latin typeface="TimesNewRomanPSMT"/>
              </a:rPr>
              <a:t>termasuk</a:t>
            </a:r>
            <a:r>
              <a:rPr lang="en-ID" dirty="0">
                <a:latin typeface="TimesNewRomanPSMT"/>
              </a:rPr>
              <a:t> </a:t>
            </a:r>
            <a:r>
              <a:rPr lang="en-ID" b="0" i="0" u="none" strike="noStrike" baseline="0" dirty="0">
                <a:latin typeface="TimesNewRomanPSMT"/>
              </a:rPr>
              <a:t>Pendidikan </a:t>
            </a:r>
            <a:r>
              <a:rPr lang="en-ID" b="0" i="0" u="none" strike="noStrike" baseline="0" dirty="0" err="1">
                <a:latin typeface="TimesNewRomanPSMT"/>
              </a:rPr>
              <a:t>Pedoman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Penghayatan</a:t>
            </a:r>
            <a:r>
              <a:rPr lang="en-ID" b="0" i="0" u="none" strike="noStrike" baseline="0" dirty="0">
                <a:latin typeface="TimesNewRomanPSMT"/>
              </a:rPr>
              <a:t> dan </a:t>
            </a:r>
            <a:r>
              <a:rPr lang="en-ID" b="0" i="0" u="none" strike="noStrike" baseline="0" dirty="0" err="1">
                <a:latin typeface="TimesNewRomanPSMT"/>
              </a:rPr>
              <a:t>Pengamalan</a:t>
            </a:r>
            <a:r>
              <a:rPr lang="en-ID" b="0" i="0" u="none" strike="noStrike" baseline="0" dirty="0">
                <a:latin typeface="TimesNewRomanPSMT"/>
              </a:rPr>
              <a:t> Pancasila.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D" b="0" i="0" u="none" strike="noStrike" baseline="0" dirty="0" err="1">
                <a:latin typeface="TimesNewRomanPSMT"/>
              </a:rPr>
              <a:t>Kemudian</a:t>
            </a:r>
            <a:r>
              <a:rPr lang="en-ID" b="0" i="0" u="none" strike="noStrike" baseline="0" dirty="0">
                <a:latin typeface="TimesNewRomanPSMT"/>
              </a:rPr>
              <a:t>, </a:t>
            </a:r>
            <a:r>
              <a:rPr lang="en-ID" b="0" i="0" u="none" strike="noStrike" baseline="0" dirty="0" err="1">
                <a:latin typeface="TimesNewRomanPSMT"/>
              </a:rPr>
              <a:t>dilengkapi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dengan</a:t>
            </a:r>
            <a:r>
              <a:rPr lang="en-ID" b="0" i="0" u="none" strike="noStrike" baseline="0" dirty="0">
                <a:latin typeface="TimesNewRomanPSMT"/>
              </a:rPr>
              <a:t> SK </a:t>
            </a:r>
            <a:r>
              <a:rPr lang="en-ID" b="0" i="0" u="none" strike="noStrike" baseline="0" dirty="0" err="1">
                <a:latin typeface="TimesNewRomanPSMT"/>
              </a:rPr>
              <a:t>Kepala</a:t>
            </a:r>
            <a:r>
              <a:rPr lang="en-ID" dirty="0">
                <a:latin typeface="TimesNewRomanPSMT"/>
              </a:rPr>
              <a:t> </a:t>
            </a:r>
            <a:r>
              <a:rPr lang="sv-SE" b="0" i="0" u="none" strike="noStrike" baseline="0" dirty="0">
                <a:latin typeface="TimesNewRomanPSMT"/>
              </a:rPr>
              <a:t>BP-7 Pusat tanggal 2 Januari 1984, Nomor KEP/01/BP-7/I/1984, tentang </a:t>
            </a:r>
            <a:r>
              <a:rPr lang="en-ID" b="0" i="0" u="none" strike="noStrike" baseline="0" dirty="0" err="1">
                <a:latin typeface="TimesNewRomanPSMT"/>
              </a:rPr>
              <a:t>Penataran</a:t>
            </a:r>
            <a:r>
              <a:rPr lang="en-ID" b="0" i="0" u="none" strike="noStrike" baseline="0" dirty="0">
                <a:latin typeface="TimesNewRomanPSMT"/>
              </a:rPr>
              <a:t> P-4 Pola </a:t>
            </a:r>
            <a:r>
              <a:rPr lang="en-ID" b="0" i="0" u="none" strike="noStrike" baseline="0" dirty="0" err="1">
                <a:latin typeface="TimesNewRomanPSMT"/>
              </a:rPr>
              <a:t>Pendukung</a:t>
            </a:r>
            <a:r>
              <a:rPr lang="en-ID" b="0" i="0" u="none" strike="noStrike" baseline="0" dirty="0">
                <a:latin typeface="TimesNewRomanPSMT"/>
              </a:rPr>
              <a:t> 100 Jam </a:t>
            </a:r>
            <a:r>
              <a:rPr lang="en-ID" b="0" i="0" u="none" strike="noStrike" baseline="0" dirty="0" err="1">
                <a:latin typeface="TimesNewRomanPSMT"/>
              </a:rPr>
              <a:t>bagi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Mahasiswa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Baru</a:t>
            </a:r>
            <a:r>
              <a:rPr lang="en-ID" dirty="0">
                <a:latin typeface="TimesNewRomanPSMT"/>
              </a:rPr>
              <a:t> </a:t>
            </a:r>
            <a:r>
              <a:rPr lang="sv-SE" b="0" i="0" u="none" strike="noStrike" baseline="0" dirty="0">
                <a:latin typeface="TimesNewRomanPSMT"/>
              </a:rPr>
              <a:t>Universitas/Institut/Akademi Negeri dan Swasta, menyusul kemudian diterbitkan </a:t>
            </a:r>
            <a:r>
              <a:rPr lang="en-ID" b="0" i="0" u="none" strike="noStrike" baseline="0" dirty="0">
                <a:latin typeface="TimesNewRomanPSMT"/>
              </a:rPr>
              <a:t>SK </a:t>
            </a:r>
            <a:r>
              <a:rPr lang="en-ID" b="0" i="0" u="none" strike="noStrike" baseline="0" dirty="0" err="1">
                <a:latin typeface="TimesNewRomanPSMT"/>
              </a:rPr>
              <a:t>tanggal</a:t>
            </a:r>
            <a:r>
              <a:rPr lang="en-ID" b="0" i="0" u="none" strike="noStrike" baseline="0" dirty="0">
                <a:latin typeface="TimesNewRomanPSMT"/>
              </a:rPr>
              <a:t> 13 April 1984, No. KEP-24/BP-7/IV/1984, </a:t>
            </a:r>
            <a:r>
              <a:rPr lang="en-ID" b="0" i="0" u="none" strike="noStrike" baseline="0" dirty="0" err="1">
                <a:latin typeface="TimesNewRomanPSMT"/>
              </a:rPr>
              <a:t>tentang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Pedoman</a:t>
            </a:r>
            <a:r>
              <a:rPr lang="en-ID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Penyusunan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Materi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Khusus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sesuai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Bidang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Ilmu</a:t>
            </a:r>
            <a:r>
              <a:rPr lang="en-ID" b="0" i="0" u="none" strike="noStrike" baseline="0" dirty="0">
                <a:latin typeface="TimesNewRomanPSMT"/>
              </a:rPr>
              <a:t> yang </a:t>
            </a:r>
            <a:r>
              <a:rPr lang="en-ID" b="0" i="0" u="none" strike="noStrike" baseline="0" dirty="0" err="1">
                <a:latin typeface="TimesNewRomanPSMT"/>
              </a:rPr>
              <a:t>Diasuh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Fakultas</a:t>
            </a:r>
            <a:r>
              <a:rPr lang="en-ID" b="0" i="0" u="none" strike="noStrike" baseline="0" dirty="0">
                <a:latin typeface="TimesNewRomanPSMT"/>
              </a:rPr>
              <a:t>/</a:t>
            </a:r>
            <a:r>
              <a:rPr lang="en-ID" b="0" i="0" u="none" strike="noStrike" baseline="0" dirty="0" err="1">
                <a:latin typeface="TimesNewRomanPSMT"/>
              </a:rPr>
              <a:t>Akademi</a:t>
            </a:r>
            <a:r>
              <a:rPr lang="en-ID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dalam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Rangka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Penyelenggaraan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Penataran</a:t>
            </a:r>
            <a:r>
              <a:rPr lang="en-ID" b="0" i="0" u="none" strike="noStrike" baseline="0" dirty="0">
                <a:latin typeface="TimesNewRomanPSMT"/>
              </a:rPr>
              <a:t> P-4 Pola </a:t>
            </a:r>
            <a:r>
              <a:rPr lang="en-ID" b="0" i="0" u="none" strike="noStrike" baseline="0" dirty="0" err="1">
                <a:latin typeface="TimesNewRomanPSMT"/>
              </a:rPr>
              <a:t>Pendukung</a:t>
            </a:r>
            <a:r>
              <a:rPr lang="en-ID" b="0" i="0" u="none" strike="noStrike" baseline="0" dirty="0">
                <a:latin typeface="TimesNewRomanPSMT"/>
              </a:rPr>
              <a:t> 100 Jam </a:t>
            </a:r>
            <a:r>
              <a:rPr lang="en-ID" b="0" i="0" u="none" strike="noStrike" baseline="0" dirty="0" err="1">
                <a:latin typeface="TimesNewRomanPSMT"/>
              </a:rPr>
              <a:t>bagi</a:t>
            </a:r>
            <a:r>
              <a:rPr lang="en-ID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Mahasiswa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Baru</a:t>
            </a:r>
            <a:r>
              <a:rPr lang="en-ID" dirty="0">
                <a:latin typeface="TimesNewRomanPSMT"/>
              </a:rPr>
              <a:t> </a:t>
            </a:r>
            <a:r>
              <a:rPr lang="en-ID" b="0" i="0" u="none" strike="noStrike" baseline="0" dirty="0">
                <a:latin typeface="TimesNewRomanPSMT"/>
              </a:rPr>
              <a:t>Universitas/</a:t>
            </a:r>
            <a:r>
              <a:rPr lang="en-ID" b="0" i="0" u="none" strike="noStrike" baseline="0" dirty="0" err="1">
                <a:latin typeface="TimesNewRomanPSMT"/>
              </a:rPr>
              <a:t>Institut</a:t>
            </a:r>
            <a:r>
              <a:rPr lang="en-ID" b="0" i="0" u="none" strike="noStrike" baseline="0" dirty="0">
                <a:latin typeface="TimesNewRomanPSMT"/>
              </a:rPr>
              <a:t>/</a:t>
            </a:r>
            <a:r>
              <a:rPr lang="en-ID" b="0" i="0" u="none" strike="noStrike" baseline="0" dirty="0" err="1">
                <a:latin typeface="TimesNewRomanPSMT"/>
              </a:rPr>
              <a:t>Akademi</a:t>
            </a:r>
            <a:r>
              <a:rPr lang="en-ID" b="0" i="0" u="none" strike="noStrike" baseline="0" dirty="0">
                <a:latin typeface="TimesNewRomanPSMT"/>
              </a:rPr>
              <a:t> Negeri dan </a:t>
            </a:r>
            <a:r>
              <a:rPr lang="en-ID" b="0" i="0" u="none" strike="noStrike" baseline="0" dirty="0" err="1">
                <a:latin typeface="TimesNewRomanPSMT"/>
              </a:rPr>
              <a:t>Swasta</a:t>
            </a:r>
            <a:r>
              <a:rPr lang="en-ID" sz="1800" b="0" i="0" u="none" strike="noStrike" baseline="0" dirty="0">
                <a:latin typeface="TimesNewRomanPSMT"/>
              </a:rPr>
              <a:t>.</a:t>
            </a:r>
            <a:endParaRPr lang="en-ID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1" name="Google Shape;7311;p45"/>
          <p:cNvPicPr preferRelativeResize="0"/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 rot="-5399976">
            <a:off x="3690532" y="-1728370"/>
            <a:ext cx="1305725" cy="5334001"/>
          </a:xfrm>
          <a:prstGeom prst="rect">
            <a:avLst/>
          </a:prstGeom>
          <a:noFill/>
          <a:ln>
            <a:noFill/>
          </a:ln>
        </p:spPr>
      </p:pic>
      <p:sp>
        <p:nvSpPr>
          <p:cNvPr id="7312" name="Google Shape;7312;p45"/>
          <p:cNvSpPr txBox="1">
            <a:spLocks noGrp="1"/>
          </p:cNvSpPr>
          <p:nvPr>
            <p:ph type="title"/>
          </p:nvPr>
        </p:nvSpPr>
        <p:spPr>
          <a:xfrm>
            <a:off x="2133600" y="742950"/>
            <a:ext cx="4724407" cy="7066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TANTANGAN PENDIDIKAN PANCASILA</a:t>
            </a:r>
            <a:endParaRPr sz="2800" dirty="0"/>
          </a:p>
        </p:txBody>
      </p:sp>
      <p:sp>
        <p:nvSpPr>
          <p:cNvPr id="7313" name="Google Shape;7313;p45"/>
          <p:cNvSpPr txBox="1">
            <a:spLocks noGrp="1"/>
          </p:cNvSpPr>
          <p:nvPr>
            <p:ph type="body" idx="1"/>
          </p:nvPr>
        </p:nvSpPr>
        <p:spPr>
          <a:xfrm>
            <a:off x="685797" y="1733550"/>
            <a:ext cx="7772400" cy="3124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it-IT" sz="1800" b="0" i="0" u="none" strike="noStrike" baseline="0" dirty="0">
                <a:latin typeface="TimesNewRomanPSMT"/>
              </a:rPr>
              <a:t>Abdulgani menyatakan bahwa Pancasila adalah </a:t>
            </a:r>
            <a:r>
              <a:rPr lang="it-IT" sz="1800" b="0" i="1" u="none" strike="noStrike" baseline="0" dirty="0">
                <a:latin typeface="TimesNewRomanPS-ItalicMT"/>
              </a:rPr>
              <a:t>leitmotive </a:t>
            </a:r>
            <a:r>
              <a:rPr lang="it-IT" sz="1800" b="0" i="0" u="none" strike="noStrike" baseline="0" dirty="0">
                <a:latin typeface="TimesNewRomanPSMT"/>
              </a:rPr>
              <a:t>dan </a:t>
            </a:r>
            <a:r>
              <a:rPr lang="it-IT" sz="1800" b="0" i="1" u="none" strike="noStrike" baseline="0" dirty="0">
                <a:latin typeface="TimesNewRomanPS-ItalicMT"/>
              </a:rPr>
              <a:t>leitstar</a:t>
            </a:r>
            <a:r>
              <a:rPr lang="it-IT" sz="1800" b="0" i="0" u="none" strike="noStrike" baseline="0" dirty="0">
                <a:latin typeface="TimesNewRomanPSMT"/>
              </a:rPr>
              <a:t>, </a:t>
            </a:r>
            <a:r>
              <a:rPr lang="en-ID" sz="1800" b="0" i="0" u="none" strike="noStrike" baseline="0" dirty="0" err="1">
                <a:latin typeface="TimesNewRomanPSMT"/>
              </a:rPr>
              <a:t>dorongan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pokok</a:t>
            </a:r>
            <a:r>
              <a:rPr lang="en-ID" sz="1800" b="0" i="0" u="none" strike="noStrike" baseline="0" dirty="0">
                <a:latin typeface="TimesNewRomanPSMT"/>
              </a:rPr>
              <a:t> dan </a:t>
            </a:r>
            <a:r>
              <a:rPr lang="en-ID" sz="1800" b="0" i="0" u="none" strike="noStrike" baseline="0" dirty="0" err="1">
                <a:latin typeface="TimesNewRomanPSMT"/>
              </a:rPr>
              <a:t>bintang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penunjuk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jalan</a:t>
            </a:r>
            <a:r>
              <a:rPr lang="en-ID" sz="1800" b="0" i="0" u="none" strike="noStrike" baseline="0" dirty="0">
                <a:latin typeface="TimesNewRomanPSMT"/>
              </a:rPr>
              <a:t>. </a:t>
            </a:r>
            <a:r>
              <a:rPr lang="en-ID" sz="1800" b="0" i="0" u="none" strike="noStrike" baseline="0" dirty="0" err="1">
                <a:latin typeface="TimesNewRomanPSMT"/>
              </a:rPr>
              <a:t>Tanpa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adanya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1" u="none" strike="noStrike" baseline="0" dirty="0" err="1">
                <a:latin typeface="TimesNewRomanPS-ItalicMT"/>
              </a:rPr>
              <a:t>leitmotive</a:t>
            </a:r>
            <a:r>
              <a:rPr lang="en-ID" sz="1800" b="0" i="1" u="none" strike="noStrike" baseline="0" dirty="0">
                <a:latin typeface="TimesNewRomanPS-ItalicMT"/>
              </a:rPr>
              <a:t> </a:t>
            </a:r>
            <a:r>
              <a:rPr lang="en-ID" sz="1800" b="0" i="0" u="none" strike="noStrike" baseline="0" dirty="0">
                <a:latin typeface="TimesNewRomanPSMT"/>
              </a:rPr>
              <a:t>dan </a:t>
            </a:r>
            <a:r>
              <a:rPr lang="en-ID" sz="1800" b="0" i="1" u="none" strike="noStrike" baseline="0" dirty="0" err="1">
                <a:latin typeface="TimesNewRomanPS-ItalicMT"/>
              </a:rPr>
              <a:t>leitstar</a:t>
            </a:r>
            <a:r>
              <a:rPr lang="en-ID" sz="1800" i="1" dirty="0">
                <a:latin typeface="TimesNewRomanPS-ItalicMT"/>
              </a:rPr>
              <a:t> </a:t>
            </a:r>
            <a:r>
              <a:rPr lang="en-ID" sz="1800" b="0" i="0" u="none" strike="noStrike" baseline="0" dirty="0">
                <a:latin typeface="TimesNewRomanPSMT"/>
              </a:rPr>
              <a:t>Pancasila </a:t>
            </a:r>
            <a:r>
              <a:rPr lang="en-ID" sz="1800" b="0" i="0" u="none" strike="noStrike" baseline="0" dirty="0" err="1">
                <a:latin typeface="TimesNewRomanPSMT"/>
              </a:rPr>
              <a:t>ini</a:t>
            </a:r>
            <a:r>
              <a:rPr lang="en-ID" sz="1800" b="0" i="0" u="none" strike="noStrike" baseline="0" dirty="0">
                <a:latin typeface="TimesNewRomanPSMT"/>
              </a:rPr>
              <a:t>, </a:t>
            </a:r>
            <a:r>
              <a:rPr lang="en-ID" sz="1800" b="0" i="0" u="none" strike="noStrike" baseline="0" dirty="0" err="1">
                <a:latin typeface="TimesNewRomanPSMT"/>
              </a:rPr>
              <a:t>kekuasaan</a:t>
            </a:r>
            <a:r>
              <a:rPr lang="en-ID" sz="1800" b="0" i="0" u="none" strike="noStrike" baseline="0" dirty="0">
                <a:latin typeface="TimesNewRomanPSMT"/>
              </a:rPr>
              <a:t> negara </a:t>
            </a:r>
            <a:r>
              <a:rPr lang="en-ID" sz="1800" b="0" i="0" u="none" strike="noStrike" baseline="0" dirty="0" err="1">
                <a:latin typeface="TimesNewRomanPSMT"/>
              </a:rPr>
              <a:t>akan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menyeleweng</a:t>
            </a:r>
            <a:r>
              <a:rPr lang="en-ID" sz="1800" b="0" i="0" u="none" strike="noStrike" baseline="0" dirty="0">
                <a:latin typeface="TimesNewRomanPSMT"/>
              </a:rPr>
              <a:t>. Oleh </a:t>
            </a:r>
            <a:r>
              <a:rPr lang="en-ID" sz="1800" b="0" i="0" u="none" strike="noStrike" baseline="0" dirty="0" err="1">
                <a:latin typeface="TimesNewRomanPSMT"/>
              </a:rPr>
              <a:t>karena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itu</a:t>
            </a:r>
            <a:r>
              <a:rPr lang="en-ID" sz="1800" b="0" i="0" u="none" strike="noStrike" baseline="0" dirty="0">
                <a:latin typeface="TimesNewRomanPSMT"/>
              </a:rPr>
              <a:t>, </a:t>
            </a:r>
            <a:r>
              <a:rPr lang="en-ID" sz="1800" b="0" i="0" u="none" strike="noStrike" baseline="0" dirty="0" err="1">
                <a:latin typeface="TimesNewRomanPSMT"/>
              </a:rPr>
              <a:t>segala</a:t>
            </a:r>
            <a:r>
              <a:rPr lang="en-ID" sz="180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bentuk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penyelewengan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itu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harus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dicegah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dengan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cara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mendahulukan</a:t>
            </a:r>
            <a:r>
              <a:rPr lang="en-ID" sz="1800" b="0" i="0" u="none" strike="noStrike" baseline="0" dirty="0">
                <a:latin typeface="TimesNewRomanPSMT"/>
              </a:rPr>
              <a:t> Pancasila </a:t>
            </a:r>
            <a:r>
              <a:rPr lang="en-ID" sz="1800" b="0" i="0" u="none" strike="noStrike" baseline="0" dirty="0" err="1">
                <a:latin typeface="TimesNewRomanPSMT"/>
              </a:rPr>
              <a:t>dasar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filsafat</a:t>
            </a:r>
            <a:r>
              <a:rPr lang="en-ID" sz="1800" b="0" i="0" u="none" strike="noStrike" baseline="0" dirty="0">
                <a:latin typeface="TimesNewRomanPSMT"/>
              </a:rPr>
              <a:t> dan </a:t>
            </a:r>
            <a:r>
              <a:rPr lang="en-ID" sz="1800" b="0" i="0" u="none" strike="noStrike" baseline="0" dirty="0" err="1">
                <a:latin typeface="TimesNewRomanPSMT"/>
              </a:rPr>
              <a:t>dasar</a:t>
            </a:r>
            <a:r>
              <a:rPr lang="en-ID" sz="1800" b="0" i="0" u="none" strike="noStrike" baseline="0" dirty="0">
                <a:latin typeface="TimesNewRomanPSMT"/>
              </a:rPr>
              <a:t> moral (1979: 14). Agar Pancasila </a:t>
            </a:r>
            <a:r>
              <a:rPr lang="en-ID" sz="1800" b="0" i="0" u="none" strike="noStrike" baseline="0" dirty="0" err="1">
                <a:latin typeface="TimesNewRomanPSMT"/>
              </a:rPr>
              <a:t>menjadi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dorongan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pokok</a:t>
            </a:r>
            <a:r>
              <a:rPr lang="en-ID" sz="1800" b="0" i="0" u="none" strike="noStrike" baseline="0" dirty="0">
                <a:latin typeface="TimesNewRomanPSMT"/>
              </a:rPr>
              <a:t> dan </a:t>
            </a:r>
            <a:r>
              <a:rPr lang="en-ID" sz="1800" b="0" i="0" u="none" strike="noStrike" baseline="0" dirty="0" err="1">
                <a:latin typeface="TimesNewRomanPSMT"/>
              </a:rPr>
              <a:t>bintang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penunjuk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jalan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bagi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generasi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penerus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pemegang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estafet</a:t>
            </a:r>
            <a:r>
              <a:rPr lang="en-ID" sz="180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kepemimpinan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nasional</a:t>
            </a:r>
            <a:r>
              <a:rPr lang="en-ID" sz="1800" b="0" i="0" u="none" strike="noStrike" baseline="0" dirty="0">
                <a:latin typeface="TimesNewRomanPSMT"/>
              </a:rPr>
              <a:t>, </a:t>
            </a:r>
            <a:r>
              <a:rPr lang="en-ID" sz="1800" b="0" i="0" u="none" strike="noStrike" baseline="0" dirty="0" err="1">
                <a:latin typeface="TimesNewRomanPSMT"/>
              </a:rPr>
              <a:t>maka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nilai-nilai</a:t>
            </a:r>
            <a:r>
              <a:rPr lang="en-ID" sz="1800" b="0" i="0" u="none" strike="noStrike" baseline="0" dirty="0">
                <a:latin typeface="TimesNewRomanPSMT"/>
              </a:rPr>
              <a:t> Pancasila </a:t>
            </a:r>
            <a:r>
              <a:rPr lang="en-ID" sz="1800" b="0" i="0" u="none" strike="noStrike" baseline="0" dirty="0" err="1">
                <a:latin typeface="TimesNewRomanPSMT"/>
              </a:rPr>
              <a:t>harus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dididikkan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kepada</a:t>
            </a:r>
            <a:r>
              <a:rPr lang="en-ID" sz="1800" b="0" i="0" u="none" strike="noStrike" baseline="0" dirty="0">
                <a:latin typeface="TimesNewRomanPSMT"/>
              </a:rPr>
              <a:t> para </a:t>
            </a:r>
            <a:r>
              <a:rPr lang="en-ID" sz="1800" b="0" i="0" u="none" strike="noStrike" baseline="0" dirty="0" err="1">
                <a:latin typeface="TimesNewRomanPSMT"/>
              </a:rPr>
              <a:t>mahasiswa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melalui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mata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kuliah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pendidikan</a:t>
            </a:r>
            <a:r>
              <a:rPr lang="en-ID" sz="1800" b="0" i="0" u="none" strike="noStrike" baseline="0" dirty="0">
                <a:latin typeface="TimesNewRomanPSMT"/>
              </a:rPr>
              <a:t> Pancasila.</a:t>
            </a:r>
            <a:endParaRPr sz="1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6050F4-5E51-4CEF-8B9C-F79E8276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361950"/>
            <a:ext cx="4398300" cy="907500"/>
          </a:xfrm>
        </p:spPr>
        <p:txBody>
          <a:bodyPr/>
          <a:lstStyle/>
          <a:p>
            <a:r>
              <a:rPr lang="en-US" sz="4400" dirty="0" err="1"/>
              <a:t>Selanjutnya</a:t>
            </a:r>
            <a:r>
              <a:rPr lang="en-US" sz="4400" dirty="0"/>
              <a:t>….</a:t>
            </a:r>
            <a:endParaRPr lang="en-ID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AB6780-CB3C-4C17-B5C6-7B178832E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279396"/>
            <a:ext cx="8001000" cy="3200400"/>
          </a:xfrm>
        </p:spPr>
        <p:txBody>
          <a:bodyPr/>
          <a:lstStyle/>
          <a:p>
            <a:pPr algn="l"/>
            <a:r>
              <a:rPr lang="en-ID" sz="2000" b="0" i="0" u="none" strike="noStrike" baseline="0" dirty="0" err="1">
                <a:latin typeface="TimesNewRomanPSMT"/>
              </a:rPr>
              <a:t>Tantangan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selanjutnya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ialah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menentukan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bentuk</a:t>
            </a:r>
            <a:r>
              <a:rPr lang="en-ID" sz="2000" b="0" i="0" u="none" strike="noStrike" baseline="0" dirty="0">
                <a:latin typeface="TimesNewRomanPSMT"/>
              </a:rPr>
              <a:t> dan format agar </a:t>
            </a:r>
            <a:r>
              <a:rPr lang="en-ID" sz="2000" b="0" i="0" u="none" strike="noStrike" baseline="0" dirty="0" err="1">
                <a:latin typeface="TimesNewRomanPSMT"/>
              </a:rPr>
              <a:t>mata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kuliah</a:t>
            </a:r>
            <a:r>
              <a:rPr lang="en-ID" sz="200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pendidikan</a:t>
            </a:r>
            <a:r>
              <a:rPr lang="en-ID" sz="2000" b="0" i="0" u="none" strike="noStrike" baseline="0" dirty="0">
                <a:latin typeface="TimesNewRomanPSMT"/>
              </a:rPr>
              <a:t> Pancasila </a:t>
            </a:r>
            <a:r>
              <a:rPr lang="en-ID" sz="2000" b="0" i="0" u="none" strike="noStrike" baseline="0" dirty="0" err="1">
                <a:latin typeface="TimesNewRomanPSMT"/>
              </a:rPr>
              <a:t>dapat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diselenggarakan</a:t>
            </a:r>
            <a:r>
              <a:rPr lang="en-ID" sz="2000" b="0" i="0" u="none" strike="noStrike" baseline="0" dirty="0">
                <a:latin typeface="TimesNewRomanPSMT"/>
              </a:rPr>
              <a:t> di </a:t>
            </a:r>
            <a:r>
              <a:rPr lang="en-ID" sz="2000" b="0" i="0" u="none" strike="noStrike" baseline="0" dirty="0" err="1">
                <a:latin typeface="TimesNewRomanPSMT"/>
              </a:rPr>
              <a:t>berbagai</a:t>
            </a:r>
            <a:r>
              <a:rPr lang="en-ID" sz="2000" b="0" i="0" u="none" strike="noStrike" baseline="0" dirty="0">
                <a:latin typeface="TimesNewRomanPSMT"/>
              </a:rPr>
              <a:t> program </a:t>
            </a:r>
            <a:r>
              <a:rPr lang="en-ID" sz="2000" b="0" i="0" u="none" strike="noStrike" baseline="0" dirty="0" err="1">
                <a:latin typeface="TimesNewRomanPSMT"/>
              </a:rPr>
              <a:t>studi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dengan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menarik</a:t>
            </a:r>
            <a:r>
              <a:rPr lang="en-ID" sz="2000" b="0" i="0" u="none" strike="noStrike" baseline="0" dirty="0">
                <a:latin typeface="TimesNewRomanPSMT"/>
              </a:rPr>
              <a:t> dan </a:t>
            </a:r>
            <a:r>
              <a:rPr lang="en-ID" sz="2000" b="0" i="0" u="none" strike="noStrike" baseline="0" dirty="0" err="1">
                <a:latin typeface="TimesNewRomanPSMT"/>
              </a:rPr>
              <a:t>efektif</a:t>
            </a:r>
            <a:r>
              <a:rPr lang="en-ID" sz="2000" b="0" i="0" u="none" strike="noStrike" baseline="0" dirty="0">
                <a:latin typeface="TimesNewRomanPSMT"/>
              </a:rPr>
              <a:t>. </a:t>
            </a:r>
            <a:r>
              <a:rPr lang="en-ID" sz="2000" b="0" i="0" u="none" strike="noStrike" baseline="0" dirty="0" err="1">
                <a:latin typeface="TimesNewRomanPSMT"/>
              </a:rPr>
              <a:t>Tantangan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ini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dapat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berasal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dari</a:t>
            </a:r>
            <a:r>
              <a:rPr lang="en-ID" sz="2000" b="0" i="0" u="none" strike="noStrike" baseline="0" dirty="0">
                <a:latin typeface="TimesNewRomanPSMT"/>
              </a:rPr>
              <a:t> internal </a:t>
            </a:r>
            <a:r>
              <a:rPr lang="en-ID" sz="2000" b="0" i="0" u="none" strike="noStrike" baseline="0" dirty="0" err="1">
                <a:latin typeface="TimesNewRomanPSMT"/>
              </a:rPr>
              <a:t>perguruan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tinggi</a:t>
            </a:r>
            <a:r>
              <a:rPr lang="en-ID" sz="2000" b="0" i="0" u="none" strike="noStrike" baseline="0" dirty="0">
                <a:latin typeface="TimesNewRomanPSMT"/>
              </a:rPr>
              <a:t>, </a:t>
            </a:r>
            <a:r>
              <a:rPr lang="en-ID" sz="2000" b="0" i="0" u="none" strike="noStrike" baseline="0" dirty="0" err="1">
                <a:latin typeface="TimesNewRomanPSMT"/>
              </a:rPr>
              <a:t>misalnya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faktor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ketersediaan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sumber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daya</a:t>
            </a:r>
            <a:r>
              <a:rPr lang="en-ID" sz="2000" b="0" i="0" u="none" strike="noStrike" baseline="0" dirty="0">
                <a:latin typeface="TimesNewRomanPSMT"/>
              </a:rPr>
              <a:t>, dan </a:t>
            </a:r>
            <a:r>
              <a:rPr lang="en-ID" sz="2000" b="0" i="0" u="none" strike="noStrike" baseline="0" dirty="0" err="1">
                <a:latin typeface="TimesNewRomanPSMT"/>
              </a:rPr>
              <a:t>spesialisasi</a:t>
            </a:r>
            <a:r>
              <a:rPr lang="en-ID" sz="2000" b="0" i="0" u="none" strike="noStrike" baseline="0" dirty="0">
                <a:latin typeface="TimesNewRomanPSMT"/>
              </a:rPr>
              <a:t> program </a:t>
            </a:r>
            <a:r>
              <a:rPr lang="en-ID" sz="2000" b="0" i="0" u="none" strike="noStrike" baseline="0" dirty="0" err="1">
                <a:latin typeface="TimesNewRomanPSMT"/>
              </a:rPr>
              <a:t>studi</a:t>
            </a:r>
            <a:r>
              <a:rPr lang="en-ID" sz="2000" b="0" i="0" u="none" strike="noStrike" baseline="0" dirty="0">
                <a:latin typeface="TimesNewRomanPSMT"/>
              </a:rPr>
              <a:t> yang </a:t>
            </a:r>
            <a:r>
              <a:rPr lang="en-ID" sz="2000" b="0" i="0" u="none" strike="noStrike" baseline="0" dirty="0" err="1">
                <a:latin typeface="TimesNewRomanPSMT"/>
              </a:rPr>
              <a:t>makin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tajam</a:t>
            </a:r>
            <a:r>
              <a:rPr lang="en-ID" sz="2000" b="0" i="0" u="none" strike="noStrike" baseline="0" dirty="0">
                <a:latin typeface="TimesNewRomanPSMT"/>
              </a:rPr>
              <a:t> (yang </a:t>
            </a:r>
            <a:r>
              <a:rPr lang="en-ID" sz="2000" b="0" i="0" u="none" strike="noStrike" baseline="0" dirty="0" err="1">
                <a:latin typeface="TimesNewRomanPSMT"/>
              </a:rPr>
              <a:t>menyebabkan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kekurangtertarikan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sebagian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mahasiswa</a:t>
            </a:r>
            <a:r>
              <a:rPr lang="en-ID" sz="200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terhadap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pendidikan</a:t>
            </a:r>
            <a:r>
              <a:rPr lang="en-ID" sz="2000" b="0" i="0" u="none" strike="noStrike" baseline="0" dirty="0">
                <a:latin typeface="TimesNewRomanPSMT"/>
              </a:rPr>
              <a:t> Pancasila). Adapun </a:t>
            </a:r>
            <a:r>
              <a:rPr lang="en-ID" sz="2000" b="0" i="0" u="none" strike="noStrike" baseline="0" dirty="0" err="1">
                <a:latin typeface="TimesNewRomanPSMT"/>
              </a:rPr>
              <a:t>tantangan</a:t>
            </a:r>
            <a:r>
              <a:rPr lang="en-ID" sz="2000" b="0" i="0" u="none" strike="noStrike" baseline="0" dirty="0">
                <a:latin typeface="TimesNewRomanPSMT"/>
              </a:rPr>
              <a:t> yang </a:t>
            </a:r>
            <a:r>
              <a:rPr lang="en-ID" sz="2000" b="0" i="0" u="none" strike="noStrike" baseline="0" dirty="0" err="1">
                <a:latin typeface="TimesNewRomanPSMT"/>
              </a:rPr>
              <a:t>bersifat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eksternal</a:t>
            </a:r>
            <a:r>
              <a:rPr lang="en-ID" sz="2000" b="0" i="0" u="none" strike="noStrike" baseline="0" dirty="0">
                <a:latin typeface="TimesNewRomanPSMT"/>
              </a:rPr>
              <a:t>, </a:t>
            </a:r>
            <a:r>
              <a:rPr lang="en-ID" sz="2000" b="0" i="0" u="none" strike="noStrike" baseline="0" dirty="0" err="1">
                <a:latin typeface="TimesNewRomanPSMT"/>
              </a:rPr>
              <a:t>antara</a:t>
            </a:r>
            <a:r>
              <a:rPr lang="en-ID" sz="2000" dirty="0">
                <a:latin typeface="TimesNewRomanPSMT"/>
              </a:rPr>
              <a:t> </a:t>
            </a:r>
            <a:r>
              <a:rPr lang="en-ID" sz="2000" b="0" i="0" u="none" strike="noStrike" baseline="0" dirty="0">
                <a:latin typeface="TimesNewRomanPSMT"/>
              </a:rPr>
              <a:t>lain </a:t>
            </a:r>
            <a:r>
              <a:rPr lang="en-ID" sz="2000" b="0" i="0" u="none" strike="noStrike" baseline="0" dirty="0" err="1">
                <a:latin typeface="TimesNewRomanPSMT"/>
              </a:rPr>
              <a:t>adalah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krisis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keteladanan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dari</a:t>
            </a:r>
            <a:r>
              <a:rPr lang="en-ID" sz="2000" b="0" i="0" u="none" strike="noStrike" baseline="0" dirty="0">
                <a:latin typeface="TimesNewRomanPSMT"/>
              </a:rPr>
              <a:t> para elite </a:t>
            </a:r>
            <a:r>
              <a:rPr lang="en-ID" sz="2000" b="0" i="0" u="none" strike="noStrike" baseline="0" dirty="0" err="1">
                <a:latin typeface="TimesNewRomanPSMT"/>
              </a:rPr>
              <a:t>politik</a:t>
            </a:r>
            <a:r>
              <a:rPr lang="en-ID" sz="2000" b="0" i="0" u="none" strike="noStrike" baseline="0" dirty="0">
                <a:latin typeface="TimesNewRomanPSMT"/>
              </a:rPr>
              <a:t> dan </a:t>
            </a:r>
            <a:r>
              <a:rPr lang="en-ID" sz="2000" b="0" i="0" u="none" strike="noStrike" baseline="0" dirty="0" err="1">
                <a:latin typeface="TimesNewRomanPSMT"/>
              </a:rPr>
              <a:t>maraknya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gaya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hidup</a:t>
            </a:r>
            <a:r>
              <a:rPr lang="en-ID" sz="200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hedonistik</a:t>
            </a:r>
            <a:r>
              <a:rPr lang="en-ID" sz="2000" b="0" i="0" u="none" strike="noStrike" baseline="0" dirty="0">
                <a:latin typeface="TimesNewRomanPSMT"/>
              </a:rPr>
              <a:t> di </a:t>
            </a:r>
            <a:r>
              <a:rPr lang="en-ID" sz="2000" b="0" i="0" u="none" strike="noStrike" baseline="0" dirty="0" err="1">
                <a:latin typeface="TimesNewRomanPSMT"/>
              </a:rPr>
              <a:t>dalam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masyarakat</a:t>
            </a:r>
            <a:r>
              <a:rPr lang="en-ID" sz="2000" b="0" i="0" u="none" strike="noStrike" baseline="0" dirty="0">
                <a:latin typeface="TimesNewRomanPSMT"/>
              </a:rPr>
              <a:t>.</a:t>
            </a:r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xmlns="" val="134060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3" name="Google Shape;7783;p53"/>
          <p:cNvGrpSpPr/>
          <p:nvPr/>
        </p:nvGrpSpPr>
        <p:grpSpPr>
          <a:xfrm>
            <a:off x="1066024" y="1202562"/>
            <a:ext cx="6988179" cy="174750"/>
            <a:chOff x="3962000" y="4060525"/>
            <a:chExt cx="2324125" cy="174750"/>
          </a:xfrm>
        </p:grpSpPr>
        <p:sp>
          <p:nvSpPr>
            <p:cNvPr id="7784" name="Google Shape;7784;p53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53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53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53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53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53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53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53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53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53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53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53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53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53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53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53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53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53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53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53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53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53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53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53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53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53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53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53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53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53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53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53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16" name="Google Shape;7816;p53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MENDESKRIPSIKAN ESENSI DAN URGENSI</a:t>
            </a:r>
            <a:br>
              <a:rPr lang="en-US" sz="2800" dirty="0"/>
            </a:br>
            <a:r>
              <a:rPr lang="en-US" sz="2800" dirty="0"/>
              <a:t>PENDIDIKAN PANCASILA  </a:t>
            </a:r>
          </a:p>
        </p:txBody>
      </p:sp>
      <p:grpSp>
        <p:nvGrpSpPr>
          <p:cNvPr id="45" name="Google Shape;7453;p48"/>
          <p:cNvGrpSpPr/>
          <p:nvPr/>
        </p:nvGrpSpPr>
        <p:grpSpPr>
          <a:xfrm>
            <a:off x="955259" y="4404077"/>
            <a:ext cx="7391400" cy="244800"/>
            <a:chOff x="3962000" y="4060525"/>
            <a:chExt cx="2324125" cy="174750"/>
          </a:xfrm>
        </p:grpSpPr>
        <p:sp>
          <p:nvSpPr>
            <p:cNvPr id="46" name="Google Shape;7454;p4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455;p4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456;p4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457;p4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458;p4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459;p4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460;p4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461;p4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462;p4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463;p4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464;p4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465;p4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466;p4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467;p4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468;p4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469;p4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470;p4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471;p4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472;p4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473;p4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474;p4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475;p4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476;p4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477;p4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478;p4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479;p4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480;p4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481;p4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82;p4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483;p4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484;p4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485;p4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D1CC3D80-B034-4957-8F70-F24AFC4973FB}"/>
              </a:ext>
            </a:extLst>
          </p:cNvPr>
          <p:cNvSpPr txBox="1"/>
          <p:nvPr/>
        </p:nvSpPr>
        <p:spPr>
          <a:xfrm>
            <a:off x="584969" y="1471962"/>
            <a:ext cx="8077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D" sz="1600" b="0" i="0" u="none" strike="noStrike" baseline="0" dirty="0" err="1">
                <a:latin typeface="TimesNewRomanPSMT"/>
              </a:rPr>
              <a:t>Menurut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penjelasan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pasal</a:t>
            </a:r>
            <a:r>
              <a:rPr lang="en-ID" sz="1600" b="0" i="0" u="none" strike="noStrike" baseline="0" dirty="0">
                <a:latin typeface="TimesNewRomanPSMT"/>
              </a:rPr>
              <a:t> 35 </a:t>
            </a:r>
            <a:r>
              <a:rPr lang="en-ID" sz="1600" b="0" i="0" u="none" strike="noStrike" baseline="0" dirty="0" err="1">
                <a:latin typeface="TimesNewRomanPSMT"/>
              </a:rPr>
              <a:t>ayat</a:t>
            </a:r>
            <a:r>
              <a:rPr lang="en-ID" sz="1600" b="0" i="0" u="none" strike="noStrike" baseline="0" dirty="0">
                <a:latin typeface="TimesNewRomanPSMT"/>
              </a:rPr>
              <a:t> (3) </a:t>
            </a:r>
            <a:r>
              <a:rPr lang="en-ID" sz="1600" b="0" i="0" u="none" strike="noStrike" baseline="0" dirty="0" err="1">
                <a:latin typeface="TimesNewRomanPSMT"/>
              </a:rPr>
              <a:t>Undang-Undang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Republik</a:t>
            </a:r>
            <a:r>
              <a:rPr lang="en-ID" sz="1600" b="0" i="0" u="none" strike="noStrike" baseline="0" dirty="0">
                <a:latin typeface="TimesNewRomanPSMT"/>
              </a:rPr>
              <a:t> Indonesia </a:t>
            </a:r>
            <a:r>
              <a:rPr lang="nb-NO" sz="1600" b="0" i="0" u="none" strike="noStrike" baseline="0" dirty="0">
                <a:latin typeface="TimesNewRomanPSMT"/>
              </a:rPr>
              <a:t>Nomor 12 tahun 2012 tentang Pendidikan Tinggi, yang dimaksud dengan mata </a:t>
            </a:r>
            <a:r>
              <a:rPr lang="en-ID" sz="1600" b="0" i="0" u="none" strike="noStrike" baseline="0" dirty="0" err="1">
                <a:latin typeface="TimesNewRomanPSMT"/>
              </a:rPr>
              <a:t>kuliah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pendidikan</a:t>
            </a:r>
            <a:r>
              <a:rPr lang="en-ID" sz="1600" b="0" i="0" u="none" strike="noStrike" baseline="0" dirty="0">
                <a:latin typeface="TimesNewRomanPSMT"/>
              </a:rPr>
              <a:t> Pancasila </a:t>
            </a:r>
            <a:r>
              <a:rPr lang="en-ID" sz="1600" b="0" i="0" u="none" strike="noStrike" baseline="0" dirty="0" err="1">
                <a:latin typeface="TimesNewRomanPSMT"/>
              </a:rPr>
              <a:t>adalah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pendidikan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untuk</a:t>
            </a:r>
            <a:r>
              <a:rPr lang="en-ID" sz="160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memberikan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pemahaman</a:t>
            </a:r>
            <a:r>
              <a:rPr lang="en-ID" sz="1600" dirty="0">
                <a:latin typeface="TimesNewRomanPSMT"/>
              </a:rPr>
              <a:t> </a:t>
            </a:r>
            <a:r>
              <a:rPr lang="en-ID" sz="1600" b="0" i="0" u="none" strike="noStrike" baseline="0" dirty="0">
                <a:latin typeface="TimesNewRomanPSMT"/>
              </a:rPr>
              <a:t>dan </a:t>
            </a:r>
            <a:r>
              <a:rPr lang="en-ID" sz="1600" b="0" i="0" u="none" strike="noStrike" baseline="0" dirty="0" err="1">
                <a:latin typeface="TimesNewRomanPSMT"/>
              </a:rPr>
              <a:t>penghayatan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kepada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mahasiswa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mengenai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ideologi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bangsa</a:t>
            </a:r>
            <a:r>
              <a:rPr lang="en-ID" sz="1600" b="0" i="0" u="none" strike="noStrike" baseline="0" dirty="0">
                <a:latin typeface="TimesNewRomanPSMT"/>
              </a:rPr>
              <a:t> Indonesia. </a:t>
            </a:r>
            <a:r>
              <a:rPr lang="en-ID" sz="1600" b="0" i="0" u="none" strike="noStrike" baseline="0" dirty="0" err="1">
                <a:latin typeface="TimesNewRomanPSMT"/>
              </a:rPr>
              <a:t>Dengan</a:t>
            </a:r>
            <a:r>
              <a:rPr lang="en-ID" sz="12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landasan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tersebut</a:t>
            </a:r>
            <a:r>
              <a:rPr lang="en-ID" sz="1600" b="0" i="0" u="none" strike="noStrike" baseline="0" dirty="0">
                <a:latin typeface="TimesNewRomanPSMT"/>
              </a:rPr>
              <a:t>, </a:t>
            </a:r>
            <a:r>
              <a:rPr lang="en-ID" sz="1600" b="0" i="0" u="none" strike="noStrike" baseline="0" dirty="0" err="1">
                <a:latin typeface="TimesNewRomanPSMT"/>
              </a:rPr>
              <a:t>Ditjen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Dikti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mengembangkan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esensi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materi</a:t>
            </a:r>
            <a:r>
              <a:rPr lang="en-ID" sz="1600" b="0" i="0" u="none" strike="noStrike" baseline="0" dirty="0">
                <a:latin typeface="TimesNewRomanPSMT"/>
              </a:rPr>
              <a:t> Pendidikan</a:t>
            </a:r>
            <a:r>
              <a:rPr lang="en-ID" sz="1600" dirty="0">
                <a:latin typeface="TimesNewRomanPSMT"/>
              </a:rPr>
              <a:t> </a:t>
            </a:r>
            <a:r>
              <a:rPr lang="en-ID" sz="1600" b="0" i="0" u="none" strike="noStrike" baseline="0" dirty="0">
                <a:latin typeface="TimesNewRomanPSMT"/>
              </a:rPr>
              <a:t>Pancasila yang </a:t>
            </a:r>
            <a:r>
              <a:rPr lang="en-ID" sz="1600" b="0" i="0" u="none" strike="noStrike" baseline="0" dirty="0" err="1">
                <a:latin typeface="TimesNewRomanPSMT"/>
              </a:rPr>
              <a:t>meliputi</a:t>
            </a:r>
            <a:r>
              <a:rPr lang="en-ID" sz="1600" b="0" i="0" u="none" strike="noStrike" baseline="0" dirty="0">
                <a:latin typeface="TimesNewRomanPSMT"/>
              </a:rPr>
              <a:t>:</a:t>
            </a:r>
          </a:p>
          <a:p>
            <a:pPr algn="l"/>
            <a:r>
              <a:rPr lang="en-ID" sz="1600" b="0" i="0" u="none" strike="noStrike" baseline="0" dirty="0">
                <a:latin typeface="TimesNewRomanPSMT"/>
              </a:rPr>
              <a:t>1. </a:t>
            </a:r>
            <a:r>
              <a:rPr lang="en-ID" sz="1600" b="0" i="0" u="none" strike="noStrike" baseline="0" dirty="0" err="1">
                <a:latin typeface="TimesNewRomanPSMT"/>
              </a:rPr>
              <a:t>Pengantar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perkuliahan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pendidikan</a:t>
            </a:r>
            <a:r>
              <a:rPr lang="en-ID" sz="1600" b="0" i="0" u="none" strike="noStrike" baseline="0" dirty="0">
                <a:latin typeface="TimesNewRomanPSMT"/>
              </a:rPr>
              <a:t> Pancasila</a:t>
            </a:r>
          </a:p>
          <a:p>
            <a:pPr algn="l"/>
            <a:r>
              <a:rPr lang="en-ID" sz="1600" b="0" i="0" u="none" strike="noStrike" baseline="0" dirty="0">
                <a:latin typeface="TimesNewRomanPSMT"/>
              </a:rPr>
              <a:t>2. Pancasila </a:t>
            </a:r>
            <a:r>
              <a:rPr lang="en-ID" sz="1600" b="0" i="0" u="none" strike="noStrike" baseline="0" dirty="0" err="1">
                <a:latin typeface="TimesNewRomanPSMT"/>
              </a:rPr>
              <a:t>dalam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kajian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sejarah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bangsa</a:t>
            </a:r>
            <a:r>
              <a:rPr lang="en-ID" sz="1600" b="0" i="0" u="none" strike="noStrike" baseline="0" dirty="0">
                <a:latin typeface="TimesNewRomanPSMT"/>
              </a:rPr>
              <a:t> Indonesia</a:t>
            </a:r>
          </a:p>
          <a:p>
            <a:pPr algn="l"/>
            <a:r>
              <a:rPr lang="en-ID" sz="1600" b="0" i="0" u="none" strike="noStrike" baseline="0" dirty="0">
                <a:latin typeface="TimesNewRomanPSMT"/>
              </a:rPr>
              <a:t>3. Pancasila </a:t>
            </a:r>
            <a:r>
              <a:rPr lang="en-ID" sz="1600" b="0" i="0" u="none" strike="noStrike" baseline="0" dirty="0" err="1">
                <a:latin typeface="TimesNewRomanPSMT"/>
              </a:rPr>
              <a:t>sebagai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dasar</a:t>
            </a:r>
            <a:r>
              <a:rPr lang="en-ID" sz="1600" b="0" i="0" u="none" strike="noStrike" baseline="0" dirty="0">
                <a:latin typeface="TimesNewRomanPSMT"/>
              </a:rPr>
              <a:t> negara</a:t>
            </a:r>
          </a:p>
          <a:p>
            <a:pPr algn="l"/>
            <a:r>
              <a:rPr lang="en-ID" sz="1600" b="0" i="0" u="none" strike="noStrike" baseline="0" dirty="0">
                <a:latin typeface="TimesNewRomanPSMT"/>
              </a:rPr>
              <a:t>4. </a:t>
            </a:r>
            <a:r>
              <a:rPr lang="en-ID" sz="1600" b="0" i="0" u="none" strike="noStrike" baseline="0" dirty="0" err="1">
                <a:latin typeface="TimesNewRomanPSMT"/>
              </a:rPr>
              <a:t>Pencasila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sebagai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ideologi</a:t>
            </a:r>
            <a:r>
              <a:rPr lang="en-ID" sz="1600" b="0" i="0" u="none" strike="noStrike" baseline="0" dirty="0">
                <a:latin typeface="TimesNewRomanPSMT"/>
              </a:rPr>
              <a:t> negara</a:t>
            </a:r>
          </a:p>
          <a:p>
            <a:pPr algn="l"/>
            <a:r>
              <a:rPr lang="en-ID" sz="1600" b="0" i="0" u="none" strike="noStrike" baseline="0" dirty="0">
                <a:latin typeface="TimesNewRomanPSMT"/>
              </a:rPr>
              <a:t>5. Pancasila </a:t>
            </a:r>
            <a:r>
              <a:rPr lang="en-ID" sz="1600" b="0" i="0" u="none" strike="noStrike" baseline="0" dirty="0" err="1">
                <a:latin typeface="TimesNewRomanPSMT"/>
              </a:rPr>
              <a:t>sebagai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sistem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filsafat</a:t>
            </a:r>
            <a:endParaRPr lang="en-ID" sz="1600" b="0" i="0" u="none" strike="noStrike" baseline="0" dirty="0">
              <a:latin typeface="TimesNewRomanPSMT"/>
            </a:endParaRPr>
          </a:p>
          <a:p>
            <a:pPr algn="l"/>
            <a:r>
              <a:rPr lang="en-ID" sz="1600" b="0" i="0" u="none" strike="noStrike" baseline="0" dirty="0">
                <a:latin typeface="TimesNewRomanPSMT"/>
              </a:rPr>
              <a:t>6. Pancasila </a:t>
            </a:r>
            <a:r>
              <a:rPr lang="en-ID" sz="1600" b="0" i="0" u="none" strike="noStrike" baseline="0" dirty="0" err="1">
                <a:latin typeface="TimesNewRomanPSMT"/>
              </a:rPr>
              <a:t>sebagai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sistem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etika</a:t>
            </a:r>
            <a:endParaRPr lang="en-ID" sz="1600" b="0" i="0" u="none" strike="noStrike" baseline="0" dirty="0">
              <a:latin typeface="TimesNewRomanPSMT"/>
            </a:endParaRPr>
          </a:p>
          <a:p>
            <a:pPr algn="l"/>
            <a:r>
              <a:rPr lang="en-ID" sz="1600" b="0" i="0" u="none" strike="noStrike" baseline="0" dirty="0">
                <a:latin typeface="TimesNewRomanPSMT"/>
              </a:rPr>
              <a:t>7. Pancasila </a:t>
            </a:r>
            <a:r>
              <a:rPr lang="en-ID" sz="1600" b="0" i="0" u="none" strike="noStrike" baseline="0" dirty="0" err="1">
                <a:latin typeface="TimesNewRomanPSMT"/>
              </a:rPr>
              <a:t>sebagai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dasar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nilai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pengembangan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ilmu</a:t>
            </a:r>
            <a:endParaRPr lang="en-ID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4" name="Google Shape;7774;p53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 flipH="1">
            <a:off x="509666" y="1296985"/>
            <a:ext cx="2022575" cy="8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7778" name="Google Shape;7778;p53"/>
          <p:cNvSpPr txBox="1">
            <a:spLocks noGrp="1"/>
          </p:cNvSpPr>
          <p:nvPr>
            <p:ph type="subTitle" idx="6"/>
          </p:nvPr>
        </p:nvSpPr>
        <p:spPr>
          <a:xfrm>
            <a:off x="685800" y="1939940"/>
            <a:ext cx="7772399" cy="28416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79400" algn="just"/>
            <a:endParaRPr lang="en-ID" sz="1400" b="1" i="0" u="none" strike="noStrike" baseline="0" dirty="0">
              <a:latin typeface="Lucida Sans Typewriter" panose="020B0509030504030204" pitchFamily="49" charset="0"/>
            </a:endParaRPr>
          </a:p>
          <a:p>
            <a:pPr indent="-279400" algn="just"/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Dalam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Undang-Undang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Republik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Indonesia,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Nomor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20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tahun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2003,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pasal</a:t>
            </a:r>
            <a:endParaRPr lang="en-ID" sz="1400" b="1" i="0" u="none" strike="noStrike" baseline="0" dirty="0">
              <a:latin typeface="Lucida Sans Typewriter" panose="020B0509030504030204" pitchFamily="49" charset="0"/>
            </a:endParaRPr>
          </a:p>
          <a:p>
            <a:pPr indent="-279400" algn="just"/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3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menegaskan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bahwa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: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pendidikan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nasional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berfungsi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mengembangkan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dan</a:t>
            </a:r>
          </a:p>
          <a:p>
            <a:pPr indent="-279400" algn="just"/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membentuk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watak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serta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peradaban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bangsa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yang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bermartabat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dalam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rangka</a:t>
            </a:r>
            <a:endParaRPr lang="en-ID" sz="1400" b="1" i="0" u="none" strike="noStrike" baseline="0" dirty="0">
              <a:latin typeface="Lucida Sans Typewriter" panose="020B0509030504030204" pitchFamily="49" charset="0"/>
            </a:endParaRPr>
          </a:p>
          <a:p>
            <a:pPr marL="177800" indent="0" algn="just"/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mencerdaskan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kehidupan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bangsa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,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bertujuan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untuk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berkembangnya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potensi</a:t>
            </a:r>
            <a:r>
              <a:rPr lang="en-ID" sz="1400" b="1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peserta</a:t>
            </a:r>
            <a:r>
              <a:rPr lang="en-ID" sz="1400" b="1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didik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agar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menjadi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manusia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yang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beriman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dan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bertakwa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kepada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Tuhan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Yang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Maha</a:t>
            </a:r>
            <a:r>
              <a:rPr lang="en-ID" sz="1400" b="1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Esa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,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berakhlak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mulia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,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sehat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,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berilmu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,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cakap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,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kreatif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,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mandiri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, dan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menjadi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warga</a:t>
            </a:r>
            <a:r>
              <a:rPr lang="en-ID" sz="1400" b="1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negara yang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demokratis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serta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bertanggung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jawab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.</a:t>
            </a:r>
            <a:endParaRPr sz="1050" b="1" dirty="0">
              <a:latin typeface="Lucida Sans Typewriter" panose="020B0509030504030204" pitchFamily="49" charset="0"/>
            </a:endParaRPr>
          </a:p>
        </p:txBody>
      </p:sp>
      <p:sp>
        <p:nvSpPr>
          <p:cNvPr id="7781" name="Google Shape;7781;p53"/>
          <p:cNvSpPr txBox="1">
            <a:spLocks noGrp="1"/>
          </p:cNvSpPr>
          <p:nvPr>
            <p:ph type="subTitle" idx="3"/>
          </p:nvPr>
        </p:nvSpPr>
        <p:spPr>
          <a:xfrm>
            <a:off x="516273" y="1408414"/>
            <a:ext cx="1967700" cy="5910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UUD NO 20 Th 2003</a:t>
            </a:r>
            <a:endParaRPr dirty="0"/>
          </a:p>
        </p:txBody>
      </p:sp>
      <p:grpSp>
        <p:nvGrpSpPr>
          <p:cNvPr id="7783" name="Google Shape;7783;p53"/>
          <p:cNvGrpSpPr/>
          <p:nvPr/>
        </p:nvGrpSpPr>
        <p:grpSpPr>
          <a:xfrm>
            <a:off x="1066024" y="1202562"/>
            <a:ext cx="6988179" cy="174750"/>
            <a:chOff x="3962000" y="4060525"/>
            <a:chExt cx="2324125" cy="174750"/>
          </a:xfrm>
        </p:grpSpPr>
        <p:sp>
          <p:nvSpPr>
            <p:cNvPr id="7784" name="Google Shape;7784;p53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53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53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53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53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53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53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53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53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53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53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53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53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53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53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53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53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53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53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53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53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53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53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53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53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53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53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53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53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53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53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53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16" name="Google Shape;7816;p53"/>
          <p:cNvSpPr txBox="1">
            <a:spLocks noGrp="1"/>
          </p:cNvSpPr>
          <p:nvPr>
            <p:ph type="title"/>
          </p:nvPr>
        </p:nvSpPr>
        <p:spPr>
          <a:xfrm>
            <a:off x="716550" y="655574"/>
            <a:ext cx="7710900" cy="9255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ID" sz="2000" i="0" u="none" strike="noStrike" baseline="0" dirty="0" err="1">
                <a:latin typeface="Tw Cen MT" panose="020B0602020104020603" pitchFamily="34" charset="0"/>
              </a:rPr>
              <a:t>Apakah</a:t>
            </a:r>
            <a:r>
              <a:rPr lang="en-ID" sz="2000" i="0" u="none" strike="noStrike" baseline="0" dirty="0">
                <a:latin typeface="Tw Cen MT" panose="020B0602020104020603" pitchFamily="34" charset="0"/>
              </a:rPr>
              <a:t> Anda </a:t>
            </a:r>
            <a:r>
              <a:rPr lang="en-ID" sz="2000" i="0" u="none" strike="noStrike" baseline="0" dirty="0" err="1">
                <a:latin typeface="Tw Cen MT" panose="020B0602020104020603" pitchFamily="34" charset="0"/>
              </a:rPr>
              <a:t>tahu</a:t>
            </a:r>
            <a:r>
              <a:rPr lang="en-ID" sz="2000" i="0" u="none" strike="noStrike" baseline="0" dirty="0">
                <a:latin typeface="Tw Cen MT" panose="020B0602020104020603" pitchFamily="34" charset="0"/>
              </a:rPr>
              <a:t> </a:t>
            </a:r>
            <a:r>
              <a:rPr lang="en-ID" sz="2000" i="0" u="none" strike="noStrike" baseline="0" dirty="0" err="1">
                <a:latin typeface="Tw Cen MT" panose="020B0602020104020603" pitchFamily="34" charset="0"/>
              </a:rPr>
              <a:t>warga</a:t>
            </a:r>
            <a:r>
              <a:rPr lang="en-ID" sz="2000" i="0" u="none" strike="noStrike" baseline="0" dirty="0">
                <a:latin typeface="Tw Cen MT" panose="020B0602020104020603" pitchFamily="34" charset="0"/>
              </a:rPr>
              <a:t> negara </a:t>
            </a:r>
            <a:r>
              <a:rPr lang="en-ID" sz="2000" i="0" u="none" strike="noStrike" baseline="0" dirty="0" err="1">
                <a:latin typeface="Tw Cen MT" panose="020B0602020104020603" pitchFamily="34" charset="0"/>
              </a:rPr>
              <a:t>seperti</a:t>
            </a:r>
            <a:r>
              <a:rPr lang="en-ID" sz="2000" i="0" u="none" strike="noStrike" baseline="0" dirty="0">
                <a:latin typeface="Tw Cen MT" panose="020B0602020104020603" pitchFamily="34" charset="0"/>
              </a:rPr>
              <a:t> </a:t>
            </a:r>
            <a:r>
              <a:rPr lang="en-ID" sz="2000" i="0" u="none" strike="noStrike" baseline="0" dirty="0" err="1">
                <a:latin typeface="Tw Cen MT" panose="020B0602020104020603" pitchFamily="34" charset="0"/>
              </a:rPr>
              <a:t>apa</a:t>
            </a:r>
            <a:r>
              <a:rPr lang="en-ID" sz="2000" i="0" u="none" strike="noStrike" baseline="0" dirty="0">
                <a:latin typeface="Tw Cen MT" panose="020B0602020104020603" pitchFamily="34" charset="0"/>
              </a:rPr>
              <a:t> yang </a:t>
            </a:r>
            <a:r>
              <a:rPr lang="en-ID" sz="2000" i="0" u="none" strike="noStrike" baseline="0" dirty="0" err="1">
                <a:latin typeface="Tw Cen MT" panose="020B0602020104020603" pitchFamily="34" charset="0"/>
              </a:rPr>
              <a:t>hendak</a:t>
            </a:r>
            <a:r>
              <a:rPr lang="en-ID" sz="2000" i="0" u="none" strike="noStrike" baseline="0" dirty="0">
                <a:latin typeface="Tw Cen MT" panose="020B0602020104020603" pitchFamily="34" charset="0"/>
              </a:rPr>
              <a:t> </a:t>
            </a:r>
            <a:r>
              <a:rPr lang="en-ID" sz="2000" i="0" u="none" strike="noStrike" baseline="0" dirty="0" err="1">
                <a:latin typeface="Tw Cen MT" panose="020B0602020104020603" pitchFamily="34" charset="0"/>
              </a:rPr>
              <a:t>dibentuk</a:t>
            </a:r>
            <a:r>
              <a:rPr lang="en-ID" sz="2000" i="0" u="none" strike="noStrike" baseline="0" dirty="0">
                <a:latin typeface="Tw Cen MT" panose="020B0602020104020603" pitchFamily="34" charset="0"/>
              </a:rPr>
              <a:t> </a:t>
            </a:r>
            <a:r>
              <a:rPr lang="en-ID" sz="2000" i="0" u="none" strike="noStrike" baseline="0" dirty="0" err="1">
                <a:latin typeface="Tw Cen MT" panose="020B0602020104020603" pitchFamily="34" charset="0"/>
              </a:rPr>
              <a:t>dari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i="0" u="none" strike="noStrike" baseline="0" dirty="0" err="1">
                <a:latin typeface="Tw Cen MT" panose="020B0602020104020603" pitchFamily="34" charset="0"/>
              </a:rPr>
              <a:t>sistem</a:t>
            </a:r>
            <a:r>
              <a:rPr lang="en-ID" sz="2000" i="0" u="none" strike="noStrike" baseline="0" dirty="0">
                <a:latin typeface="Tw Cen MT" panose="020B0602020104020603" pitchFamily="34" charset="0"/>
              </a:rPr>
              <a:t> </a:t>
            </a:r>
            <a:r>
              <a:rPr lang="en-ID" sz="2000" i="0" u="none" strike="noStrike" baseline="0" dirty="0" err="1">
                <a:latin typeface="Tw Cen MT" panose="020B0602020104020603" pitchFamily="34" charset="0"/>
              </a:rPr>
              <a:t>pendidikan</a:t>
            </a:r>
            <a:r>
              <a:rPr lang="en-ID" sz="2000" i="0" u="none" strike="noStrike" baseline="0" dirty="0">
                <a:latin typeface="Tw Cen MT" panose="020B0602020104020603" pitchFamily="34" charset="0"/>
              </a:rPr>
              <a:t> Indonesia </a:t>
            </a:r>
            <a:r>
              <a:rPr lang="en-ID" sz="2000" i="0" u="none" strike="noStrike" baseline="0" dirty="0" err="1">
                <a:latin typeface="Tw Cen MT" panose="020B0602020104020603" pitchFamily="34" charset="0"/>
              </a:rPr>
              <a:t>saat</a:t>
            </a:r>
            <a:r>
              <a:rPr lang="en-ID" sz="2000" i="0" u="none" strike="noStrike" baseline="0" dirty="0">
                <a:latin typeface="Tw Cen MT" panose="020B0602020104020603" pitchFamily="34" charset="0"/>
              </a:rPr>
              <a:t> </a:t>
            </a:r>
            <a:r>
              <a:rPr lang="en-ID" sz="2000" i="0" u="none" strike="noStrike" baseline="0" dirty="0" err="1">
                <a:latin typeface="Tw Cen MT" panose="020B0602020104020603" pitchFamily="34" charset="0"/>
              </a:rPr>
              <a:t>ini</a:t>
            </a:r>
            <a:r>
              <a:rPr lang="en-ID" sz="2000" i="0" u="none" strike="noStrike" baseline="0" dirty="0">
                <a:latin typeface="Tw Cen MT" panose="020B0602020104020603" pitchFamily="34" charset="0"/>
              </a:rPr>
              <a:t>??</a:t>
            </a:r>
            <a:endParaRPr sz="3600" dirty="0">
              <a:latin typeface="Tw Cen MT" panose="020B0602020104020603" pitchFamily="34" charset="0"/>
            </a:endParaRPr>
          </a:p>
        </p:txBody>
      </p:sp>
      <p:grpSp>
        <p:nvGrpSpPr>
          <p:cNvPr id="45" name="Google Shape;7453;p48"/>
          <p:cNvGrpSpPr/>
          <p:nvPr/>
        </p:nvGrpSpPr>
        <p:grpSpPr>
          <a:xfrm>
            <a:off x="955259" y="4404077"/>
            <a:ext cx="7391400" cy="244800"/>
            <a:chOff x="3962000" y="4060525"/>
            <a:chExt cx="2324125" cy="174750"/>
          </a:xfrm>
        </p:grpSpPr>
        <p:sp>
          <p:nvSpPr>
            <p:cNvPr id="46" name="Google Shape;7454;p4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455;p4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456;p4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457;p4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458;p4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459;p4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460;p4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461;p4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462;p4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463;p4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464;p4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465;p4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466;p4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467;p4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468;p4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469;p4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470;p4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471;p4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472;p4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473;p4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474;p4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475;p4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476;p4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477;p4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478;p4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479;p4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480;p4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481;p4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82;p4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483;p4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484;p4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485;p4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560881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0" name="Google Shape;7410;p48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 rot="10800000">
            <a:off x="708319" y="1313124"/>
            <a:ext cx="2129725" cy="8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7413" name="Google Shape;7413;p48"/>
          <p:cNvSpPr txBox="1">
            <a:spLocks noGrp="1"/>
          </p:cNvSpPr>
          <p:nvPr>
            <p:ph type="subTitle" idx="3"/>
          </p:nvPr>
        </p:nvSpPr>
        <p:spPr>
          <a:xfrm>
            <a:off x="363193" y="1480826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Riyanto</a:t>
            </a:r>
            <a:r>
              <a:rPr lang="en-US" dirty="0"/>
              <a:t> 2009:4</a:t>
            </a:r>
            <a:r>
              <a:rPr lang="id-ID" dirty="0"/>
              <a:t> </a:t>
            </a:r>
            <a:endParaRPr dirty="0"/>
          </a:p>
        </p:txBody>
      </p:sp>
      <p:sp>
        <p:nvSpPr>
          <p:cNvPr id="7418" name="Google Shape;7418;p48"/>
          <p:cNvSpPr txBox="1">
            <a:spLocks noGrp="1"/>
          </p:cNvSpPr>
          <p:nvPr>
            <p:ph type="subTitle" idx="6"/>
          </p:nvPr>
        </p:nvSpPr>
        <p:spPr>
          <a:xfrm>
            <a:off x="756454" y="2284428"/>
            <a:ext cx="7162800" cy="22359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55600" indent="0" algn="l"/>
            <a:r>
              <a:rPr lang="en-ID" sz="1800" b="0" i="0" u="none" strike="noStrike" baseline="0" dirty="0" err="1">
                <a:latin typeface="TimesNewRomanPSMT"/>
              </a:rPr>
              <a:t>Dalam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hal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ini</a:t>
            </a:r>
            <a:r>
              <a:rPr lang="en-ID" sz="1800" b="0" i="0" u="none" strike="noStrike" baseline="0" dirty="0">
                <a:latin typeface="TimesNewRomanPSMT"/>
              </a:rPr>
              <a:t>,</a:t>
            </a:r>
          </a:p>
          <a:p>
            <a:pPr marL="355600" indent="0" algn="just"/>
            <a:r>
              <a:rPr lang="en-ID" sz="1800" b="0" i="0" u="none" strike="noStrike" baseline="0" dirty="0" err="1">
                <a:latin typeface="TimesNewRomanPSMT"/>
              </a:rPr>
              <a:t>Riyanto</a:t>
            </a:r>
            <a:r>
              <a:rPr lang="en-ID" sz="1800" b="0" i="0" u="none" strike="noStrike" baseline="0" dirty="0">
                <a:latin typeface="TimesNewRomanPSMT"/>
              </a:rPr>
              <a:t> (2009: 4) </a:t>
            </a:r>
            <a:r>
              <a:rPr lang="en-ID" sz="1800" b="0" i="0" u="none" strike="noStrike" baseline="0" dirty="0" err="1">
                <a:latin typeface="TimesNewRomanPSMT"/>
              </a:rPr>
              <a:t>menyatakan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bahwa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pendidikan</a:t>
            </a:r>
            <a:r>
              <a:rPr lang="en-ID" sz="1800" b="0" i="0" u="none" strike="noStrike" baseline="0" dirty="0">
                <a:latin typeface="TimesNewRomanPSMT"/>
              </a:rPr>
              <a:t> Pancasila di </a:t>
            </a:r>
            <a:r>
              <a:rPr lang="en-ID" sz="1800" b="0" i="0" u="none" strike="noStrike" baseline="0" dirty="0" err="1">
                <a:latin typeface="TimesNewRomanPSMT"/>
              </a:rPr>
              <a:t>perguruan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tinggi</a:t>
            </a:r>
            <a:r>
              <a:rPr lang="en-ID" sz="180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merupakan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suatu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keniscayaan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karena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mahasiswa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sebagai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agen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perubahan</a:t>
            </a:r>
            <a:r>
              <a:rPr lang="en-ID" sz="1800" b="0" i="0" u="none" strike="noStrike" baseline="0" dirty="0">
                <a:latin typeface="TimesNewRomanPSMT"/>
              </a:rPr>
              <a:t> dan </a:t>
            </a:r>
            <a:r>
              <a:rPr lang="en-ID" sz="1800" b="0" i="0" u="none" strike="noStrike" baseline="0" dirty="0" err="1">
                <a:latin typeface="TimesNewRomanPSMT"/>
              </a:rPr>
              <a:t>intelektual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muda</a:t>
            </a:r>
            <a:r>
              <a:rPr lang="en-ID" sz="1800" b="0" i="0" u="none" strike="noStrike" baseline="0" dirty="0">
                <a:latin typeface="TimesNewRomanPSMT"/>
              </a:rPr>
              <a:t> yang di masa yang </a:t>
            </a:r>
            <a:r>
              <a:rPr lang="en-ID" sz="1800" b="0" i="0" u="none" strike="noStrike" baseline="0" dirty="0" err="1">
                <a:latin typeface="TimesNewRomanPSMT"/>
              </a:rPr>
              <a:t>akan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datang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akan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menjadi</a:t>
            </a:r>
            <a:r>
              <a:rPr lang="en-ID" sz="1800" b="0" i="0" u="none" strike="noStrike" baseline="0" dirty="0">
                <a:latin typeface="TimesNewRomanPSMT"/>
              </a:rPr>
              <a:t> inti </a:t>
            </a:r>
            <a:r>
              <a:rPr lang="en-ID" sz="1800" b="0" i="0" u="none" strike="noStrike" baseline="0" dirty="0" err="1">
                <a:latin typeface="TimesNewRomanPSMT"/>
              </a:rPr>
              <a:t>pembangunan</a:t>
            </a:r>
            <a:r>
              <a:rPr lang="en-ID" sz="1800" dirty="0">
                <a:latin typeface="TimesNewRomanPSMT"/>
              </a:rPr>
              <a:t> </a:t>
            </a:r>
            <a:r>
              <a:rPr lang="en-ID" sz="1800" b="0" i="0" u="none" strike="noStrike" baseline="0" dirty="0">
                <a:latin typeface="TimesNewRomanPSMT"/>
              </a:rPr>
              <a:t>dan </a:t>
            </a:r>
            <a:r>
              <a:rPr lang="en-ID" sz="1800" b="0" i="0" u="none" strike="noStrike" baseline="0" dirty="0" err="1">
                <a:latin typeface="TimesNewRomanPSMT"/>
              </a:rPr>
              <a:t>pemegang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estafet</a:t>
            </a:r>
            <a:r>
              <a:rPr lang="en-ID" sz="180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kepemimpinan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bangsa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dalam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setiap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tingkatan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lembagalembaga</a:t>
            </a:r>
            <a:r>
              <a:rPr lang="en-ID" sz="1800" dirty="0">
                <a:latin typeface="TimesNewRomanPSMT"/>
              </a:rPr>
              <a:t> </a:t>
            </a:r>
            <a:r>
              <a:rPr lang="en-ID" sz="1800" b="0" i="0" u="none" strike="noStrike" baseline="0" dirty="0">
                <a:latin typeface="TimesNewRomanPSMT"/>
              </a:rPr>
              <a:t>negara, badan-badan negara, </a:t>
            </a:r>
            <a:r>
              <a:rPr lang="en-ID" sz="1800" b="0" i="0" u="none" strike="noStrike" baseline="0" dirty="0" err="1">
                <a:latin typeface="TimesNewRomanPSMT"/>
              </a:rPr>
              <a:t>lembaga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daerah</a:t>
            </a:r>
            <a:r>
              <a:rPr lang="en-ID" sz="1800" b="0" i="0" u="none" strike="noStrike" baseline="0" dirty="0">
                <a:latin typeface="TimesNewRomanPSMT"/>
              </a:rPr>
              <a:t>, </a:t>
            </a:r>
            <a:r>
              <a:rPr lang="en-ID" sz="1800" b="0" i="0" u="none" strike="noStrike" baseline="0" dirty="0" err="1">
                <a:latin typeface="TimesNewRomanPSMT"/>
              </a:rPr>
              <a:t>lembaga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infrastruktur</a:t>
            </a:r>
            <a:r>
              <a:rPr lang="en-ID" sz="180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politik</a:t>
            </a:r>
            <a:r>
              <a:rPr lang="en-ID" sz="1800" b="0" i="0" u="none" strike="noStrike" baseline="0" dirty="0">
                <a:latin typeface="TimesNewRomanPSMT"/>
              </a:rPr>
              <a:t>, </a:t>
            </a:r>
            <a:r>
              <a:rPr lang="en-ID" sz="1800" b="0" i="0" u="none" strike="noStrike" baseline="0" dirty="0" err="1">
                <a:latin typeface="TimesNewRomanPSMT"/>
              </a:rPr>
              <a:t>lembaga-lembaga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bisnis</a:t>
            </a:r>
            <a:r>
              <a:rPr lang="en-ID" sz="1800" b="0" i="0" u="none" strike="noStrike" baseline="0" dirty="0">
                <a:latin typeface="TimesNewRomanPSMT"/>
              </a:rPr>
              <a:t>, dan </a:t>
            </a:r>
            <a:r>
              <a:rPr lang="en-ID" sz="1800" b="0" i="0" u="none" strike="noStrike" baseline="0" dirty="0" err="1">
                <a:latin typeface="TimesNewRomanPSMT"/>
              </a:rPr>
              <a:t>sebagainya</a:t>
            </a:r>
            <a:r>
              <a:rPr lang="en-ID" sz="1800" b="0" i="0" u="none" strike="noStrike" baseline="0" dirty="0">
                <a:latin typeface="TimesNewRomanPSMT"/>
              </a:rPr>
              <a:t>.</a:t>
            </a:r>
            <a:endParaRPr sz="1200" b="1" dirty="0"/>
          </a:p>
        </p:txBody>
      </p:sp>
      <p:grpSp>
        <p:nvGrpSpPr>
          <p:cNvPr id="7419" name="Google Shape;7419;p48"/>
          <p:cNvGrpSpPr/>
          <p:nvPr/>
        </p:nvGrpSpPr>
        <p:grpSpPr>
          <a:xfrm>
            <a:off x="1080224" y="4248150"/>
            <a:ext cx="6988179" cy="174750"/>
            <a:chOff x="3962000" y="4060525"/>
            <a:chExt cx="2324125" cy="174750"/>
          </a:xfrm>
        </p:grpSpPr>
        <p:sp>
          <p:nvSpPr>
            <p:cNvPr id="7420" name="Google Shape;7420;p4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4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4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4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4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4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4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4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4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4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4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4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4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4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4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4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4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4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4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4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4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4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4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4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4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4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4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4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4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4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4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4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3" name="Google Shape;7453;p48"/>
          <p:cNvGrpSpPr/>
          <p:nvPr/>
        </p:nvGrpSpPr>
        <p:grpSpPr>
          <a:xfrm>
            <a:off x="1461712" y="1123951"/>
            <a:ext cx="6158288" cy="108250"/>
            <a:chOff x="3962000" y="4060525"/>
            <a:chExt cx="2324125" cy="174750"/>
          </a:xfrm>
        </p:grpSpPr>
        <p:sp>
          <p:nvSpPr>
            <p:cNvPr id="7454" name="Google Shape;7454;p4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4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4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4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4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4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4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4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4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4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4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4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4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4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4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4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4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4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4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4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4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4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4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4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4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4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4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4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4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4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4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4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1348337" y="623122"/>
            <a:ext cx="417133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err="1">
                <a:solidFill>
                  <a:schemeClr val="accent3"/>
                </a:solidFill>
                <a:latin typeface="Caveat Brush" charset="0"/>
              </a:rPr>
              <a:t>Menurut</a:t>
            </a:r>
            <a:r>
              <a:rPr lang="en-US" sz="3500" b="1" dirty="0">
                <a:solidFill>
                  <a:schemeClr val="accent3"/>
                </a:solidFill>
                <a:latin typeface="Caveat Brush" charset="0"/>
              </a:rPr>
              <a:t> </a:t>
            </a:r>
            <a:r>
              <a:rPr lang="en-US" sz="3500" b="1" dirty="0" err="1">
                <a:solidFill>
                  <a:schemeClr val="accent3"/>
                </a:solidFill>
                <a:latin typeface="Caveat Brush" charset="0"/>
              </a:rPr>
              <a:t>Pendapat</a:t>
            </a:r>
            <a:r>
              <a:rPr lang="en-US" sz="3500" b="1" dirty="0">
                <a:solidFill>
                  <a:schemeClr val="accent3"/>
                </a:solidFill>
                <a:latin typeface="Caveat Brush" charset="0"/>
              </a:rPr>
              <a:t> Ahli : </a:t>
            </a:r>
          </a:p>
        </p:txBody>
      </p:sp>
    </p:spTree>
    <p:extLst>
      <p:ext uri="{BB962C8B-B14F-4D97-AF65-F5344CB8AC3E}">
        <p14:creationId xmlns:p14="http://schemas.microsoft.com/office/powerpoint/2010/main" xmlns="" val="4171556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9" name="Google Shape;7359;p47"/>
          <p:cNvSpPr/>
          <p:nvPr/>
        </p:nvSpPr>
        <p:spPr>
          <a:xfrm>
            <a:off x="973356" y="742950"/>
            <a:ext cx="7162800" cy="3697803"/>
          </a:xfrm>
          <a:custGeom>
            <a:avLst/>
            <a:gdLst/>
            <a:ahLst/>
            <a:cxnLst/>
            <a:rect l="l" t="t" r="r" b="b"/>
            <a:pathLst>
              <a:path w="15784" h="15784" extrusionOk="0">
                <a:moveTo>
                  <a:pt x="1" y="1"/>
                </a:moveTo>
                <a:lnTo>
                  <a:pt x="1" y="15783"/>
                </a:lnTo>
                <a:lnTo>
                  <a:pt x="15783" y="15783"/>
                </a:lnTo>
                <a:lnTo>
                  <a:pt x="15783" y="1"/>
                </a:ln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0" name="Google Shape;7360;p47"/>
          <p:cNvSpPr/>
          <p:nvPr/>
        </p:nvSpPr>
        <p:spPr>
          <a:xfrm>
            <a:off x="3516407" y="3637954"/>
            <a:ext cx="2190938" cy="212"/>
          </a:xfrm>
          <a:custGeom>
            <a:avLst/>
            <a:gdLst/>
            <a:ahLst/>
            <a:cxnLst/>
            <a:rect l="l" t="t" r="r" b="b"/>
            <a:pathLst>
              <a:path w="10409" h="1" fill="none" extrusionOk="0">
                <a:moveTo>
                  <a:pt x="1" y="0"/>
                </a:moveTo>
                <a:lnTo>
                  <a:pt x="10408" y="0"/>
                </a:lnTo>
              </a:path>
            </a:pathLst>
          </a:custGeom>
          <a:noFill/>
          <a:ln w="3850" cap="flat" cmpd="sng">
            <a:solidFill>
              <a:srgbClr val="92807D"/>
            </a:solidFill>
            <a:prstDash val="solid"/>
            <a:miter lim="11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1" name="Google Shape;7361;p47"/>
          <p:cNvSpPr txBox="1">
            <a:spLocks noGrp="1"/>
          </p:cNvSpPr>
          <p:nvPr>
            <p:ph type="title"/>
          </p:nvPr>
        </p:nvSpPr>
        <p:spPr>
          <a:xfrm>
            <a:off x="1729229" y="418926"/>
            <a:ext cx="5715000" cy="866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/>
              <a:t>Conclusion about this topic</a:t>
            </a:r>
            <a:r>
              <a:rPr lang="id-ID" sz="3500" dirty="0"/>
              <a:t> </a:t>
            </a:r>
            <a:endParaRPr sz="3500" dirty="0"/>
          </a:p>
        </p:txBody>
      </p:sp>
      <p:sp>
        <p:nvSpPr>
          <p:cNvPr id="7362" name="Google Shape;7362;p47"/>
          <p:cNvSpPr txBox="1">
            <a:spLocks noGrp="1"/>
          </p:cNvSpPr>
          <p:nvPr>
            <p:ph type="subTitle" idx="1"/>
          </p:nvPr>
        </p:nvSpPr>
        <p:spPr>
          <a:xfrm>
            <a:off x="1298706" y="2220654"/>
            <a:ext cx="6553200" cy="21438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9250" indent="-171450" algn="just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latin typeface="TimesNewRomanPSMT"/>
              </a:rPr>
              <a:t>M</a:t>
            </a:r>
            <a:r>
              <a:rPr lang="en-ID" sz="1400" b="0" i="0" u="none" strike="noStrike" baseline="0" dirty="0" err="1">
                <a:latin typeface="TimesNewRomanPSMT"/>
              </a:rPr>
              <a:t>ata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kuliah</a:t>
            </a:r>
            <a:r>
              <a:rPr lang="en-ID" sz="1400" b="0" i="0" u="none" strike="noStrike" baseline="0" dirty="0">
                <a:latin typeface="TimesNewRomanPSMT"/>
              </a:rPr>
              <a:t> Pancasila </a:t>
            </a:r>
            <a:r>
              <a:rPr lang="en-ID" sz="1400" b="0" i="0" u="none" strike="noStrike" baseline="0" dirty="0" err="1">
                <a:latin typeface="TimesNewRomanPSMT"/>
              </a:rPr>
              <a:t>merupakan</a:t>
            </a:r>
            <a:r>
              <a:rPr lang="en-ID" sz="1400" b="0" i="0" u="none" strike="noStrike" baseline="0" dirty="0">
                <a:latin typeface="TimesNewRomanPSMT"/>
              </a:rPr>
              <a:t> proses </a:t>
            </a:r>
            <a:r>
              <a:rPr lang="en-ID" sz="1400" b="0" i="0" u="none" strike="noStrike" baseline="0" dirty="0" err="1">
                <a:latin typeface="TimesNewRomanPSMT"/>
              </a:rPr>
              <a:t>pembelajaran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dengan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menggunakan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</a:p>
          <a:p>
            <a:pPr marL="355600" indent="0" algn="just"/>
            <a:r>
              <a:rPr lang="en-ID" sz="1400" b="0" i="0" u="none" strike="noStrike" baseline="0" dirty="0" err="1">
                <a:latin typeface="TimesNewRomanPSMT"/>
              </a:rPr>
              <a:t>Pendekatan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1" u="none" strike="noStrike" baseline="0" dirty="0">
                <a:latin typeface="TimesNewRomanPS-ItalicMT"/>
              </a:rPr>
              <a:t>student </a:t>
            </a:r>
            <a:r>
              <a:rPr lang="en-US" sz="1400" b="0" i="1" u="none" strike="noStrike" baseline="0" dirty="0">
                <a:latin typeface="TimesNewRomanPS-ItalicMT"/>
              </a:rPr>
              <a:t>centered learning</a:t>
            </a:r>
            <a:r>
              <a:rPr lang="en-US" sz="1400" b="0" i="0" u="none" strike="noStrike" baseline="0" dirty="0">
                <a:latin typeface="TimesNewRomanPSMT"/>
              </a:rPr>
              <a:t>,  </a:t>
            </a:r>
            <a:r>
              <a:rPr lang="en-US" sz="1400" b="0" i="0" u="none" strike="noStrike" baseline="0" dirty="0" err="1">
                <a:latin typeface="TimesNewRomanPSMT"/>
              </a:rPr>
              <a:t>Mengembangkan</a:t>
            </a:r>
            <a:r>
              <a:rPr lang="en-US" sz="1400" b="0" i="0" u="none" strike="noStrike" baseline="0" dirty="0">
                <a:latin typeface="TimesNewRomanPSMT"/>
              </a:rPr>
              <a:t> </a:t>
            </a:r>
            <a:r>
              <a:rPr lang="en-US" sz="1400" b="0" i="1" u="none" strike="noStrike" baseline="0" dirty="0">
                <a:latin typeface="TimesNewRomanPS-ItalicMT"/>
              </a:rPr>
              <a:t>knowledge, attitude,  </a:t>
            </a:r>
            <a:r>
              <a:rPr lang="en-US" sz="1400" b="0" i="0" u="none" strike="noStrike" baseline="0" dirty="0">
                <a:latin typeface="TimesNewRomanPSMT"/>
              </a:rPr>
              <a:t>dan </a:t>
            </a:r>
            <a:r>
              <a:rPr lang="en-US" sz="1400" b="0" i="1" u="none" strike="noStrike" baseline="0" dirty="0">
                <a:latin typeface="TimesNewRomanPS-ItalicMT"/>
              </a:rPr>
              <a:t>skill </a:t>
            </a:r>
            <a:r>
              <a:rPr lang="en-ID" sz="1400" b="0" i="0" u="none" strike="noStrike" baseline="0" dirty="0" err="1">
                <a:latin typeface="TimesNewRomanPSMT"/>
              </a:rPr>
              <a:t>mahasiswa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sebagai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calon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pemimpin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bangsa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dalam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membangun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jiwa</a:t>
            </a:r>
            <a:r>
              <a:rPr lang="en-ID" sz="140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profesionalitasnya</a:t>
            </a:r>
            <a:r>
              <a:rPr lang="en-ID" sz="1400" b="0" i="0" u="none" strike="noStrike" baseline="0" dirty="0">
                <a:latin typeface="TimesNewRomanPSMT"/>
              </a:rPr>
              <a:t>  </a:t>
            </a:r>
            <a:r>
              <a:rPr lang="en-ID" sz="1400" dirty="0" err="1">
                <a:latin typeface="TimesNewRomanPSMT"/>
              </a:rPr>
              <a:t>S</a:t>
            </a:r>
            <a:r>
              <a:rPr lang="en-ID" sz="1400" b="0" i="0" u="none" strike="noStrike" baseline="0" dirty="0" err="1">
                <a:latin typeface="TimesNewRomanPSMT"/>
              </a:rPr>
              <a:t>esuai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dengan</a:t>
            </a:r>
            <a:r>
              <a:rPr lang="en-ID" sz="1400" b="0" i="0" u="none" strike="noStrike" baseline="0" dirty="0">
                <a:latin typeface="TimesNewRomanPSMT"/>
              </a:rPr>
              <a:t> program </a:t>
            </a:r>
            <a:r>
              <a:rPr lang="en-ID" sz="1400" b="0" i="0" u="none" strike="noStrike" baseline="0" dirty="0" err="1">
                <a:latin typeface="TimesNewRomanPSMT"/>
              </a:rPr>
              <a:t>studinya</a:t>
            </a:r>
            <a:r>
              <a:rPr lang="en-ID" sz="1400" b="0" i="0" u="none" strike="noStrike" baseline="0" dirty="0">
                <a:latin typeface="TimesNewRomanPSMT"/>
              </a:rPr>
              <a:t> masing </a:t>
            </a:r>
            <a:r>
              <a:rPr lang="en-ID" sz="1400" b="0" i="0" u="none" strike="noStrike" baseline="0" dirty="0" err="1">
                <a:latin typeface="TimesNewRomanPSMT"/>
              </a:rPr>
              <a:t>masing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dengan</a:t>
            </a:r>
            <a:r>
              <a:rPr lang="en-ID" sz="140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menjadikan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nilai-nilai</a:t>
            </a:r>
            <a:r>
              <a:rPr lang="en-ID" sz="1400" b="0" i="0" u="none" strike="noStrike" baseline="0" dirty="0">
                <a:latin typeface="TimesNewRomanPSMT"/>
              </a:rPr>
              <a:t> Pancasila </a:t>
            </a:r>
            <a:r>
              <a:rPr lang="en-ID" sz="1400" b="0" i="0" u="none" strike="noStrike" baseline="0" dirty="0" err="1">
                <a:latin typeface="TimesNewRomanPSMT"/>
              </a:rPr>
              <a:t>sebagai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kaidah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penuntun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1" u="none" strike="noStrike" baseline="0" dirty="0">
                <a:latin typeface="TimesNewRomanPS-ItalicMT"/>
              </a:rPr>
              <a:t>(guiding principle) </a:t>
            </a:r>
            <a:r>
              <a:rPr lang="en-US" sz="1400" b="0" i="0" u="none" strike="noStrike" baseline="0" dirty="0" err="1">
                <a:latin typeface="TimesNewRomanPSMT"/>
              </a:rPr>
              <a:t>sehingga</a:t>
            </a:r>
            <a:r>
              <a:rPr lang="en-US" sz="1400" b="0" i="0" u="none" strike="noStrike" baseline="0" dirty="0">
                <a:latin typeface="TimesNewRomanPSMT"/>
              </a:rPr>
              <a:t> </a:t>
            </a:r>
            <a:r>
              <a:rPr lang="en-US" sz="1400" b="0" i="0" u="none" strike="noStrike" baseline="0" dirty="0" err="1">
                <a:latin typeface="TimesNewRomanPSMT"/>
              </a:rPr>
              <a:t>menjadi</a:t>
            </a:r>
            <a:r>
              <a:rPr lang="en-US" sz="1400" b="0" i="0" u="none" strike="noStrike" baseline="0" dirty="0">
                <a:latin typeface="TimesNewRomanPSMT"/>
              </a:rPr>
              <a:t> </a:t>
            </a:r>
            <a:r>
              <a:rPr lang="en-US" sz="1400" b="0" i="0" u="none" strike="noStrike" baseline="0" dirty="0" err="1">
                <a:latin typeface="TimesNewRomanPSMT"/>
              </a:rPr>
              <a:t>warga</a:t>
            </a:r>
            <a:r>
              <a:rPr lang="en-US" sz="1400" b="0" i="0" u="none" strike="noStrike" baseline="0" dirty="0">
                <a:latin typeface="TimesNewRomanPSMT"/>
              </a:rPr>
              <a:t> negara yang </a:t>
            </a:r>
            <a:r>
              <a:rPr lang="en-US" sz="1400" b="0" i="0" u="none" strike="noStrike" baseline="0" dirty="0" err="1">
                <a:latin typeface="TimesNewRomanPSMT"/>
              </a:rPr>
              <a:t>baik</a:t>
            </a:r>
            <a:r>
              <a:rPr lang="en-US" sz="1400" b="0" i="0" u="none" strike="noStrike" baseline="0" dirty="0">
                <a:latin typeface="TimesNewRomanPSMT"/>
              </a:rPr>
              <a:t> (</a:t>
            </a:r>
            <a:r>
              <a:rPr lang="en-US" sz="1400" b="0" i="1" u="none" strike="noStrike" baseline="0" dirty="0">
                <a:latin typeface="TimesNewRomanPS-ItalicMT"/>
              </a:rPr>
              <a:t>good citizenship</a:t>
            </a:r>
            <a:r>
              <a:rPr lang="en-US" sz="1400" b="0" i="0" u="none" strike="noStrike" baseline="0" dirty="0">
                <a:latin typeface="TimesNewRomanPSMT"/>
              </a:rPr>
              <a:t>).</a:t>
            </a:r>
          </a:p>
          <a:p>
            <a:pPr marL="177800" indent="0" algn="just"/>
            <a:endParaRPr lang="en-US" sz="1400" dirty="0">
              <a:latin typeface="TimesNewRomanPSMT"/>
            </a:endParaRPr>
          </a:p>
          <a:p>
            <a:pPr marL="349250" indent="-171450" algn="just">
              <a:buFont typeface="Arial" panose="020B0604020202020204" pitchFamily="34" charset="0"/>
              <a:buChar char="•"/>
            </a:pPr>
            <a:r>
              <a:rPr lang="en-ID" sz="1400" b="0" i="0" u="none" strike="noStrike" baseline="0" dirty="0" err="1">
                <a:latin typeface="TimesNewRomanPSMT"/>
              </a:rPr>
              <a:t>Urgensi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pendidikan</a:t>
            </a:r>
            <a:r>
              <a:rPr lang="en-ID" sz="1400" b="0" i="0" u="none" strike="noStrike" baseline="0" dirty="0">
                <a:latin typeface="TimesNewRomanPSMT"/>
              </a:rPr>
              <a:t> Pancasila, </a:t>
            </a:r>
            <a:r>
              <a:rPr lang="en-ID" sz="1400" b="0" i="0" u="none" strike="noStrike" baseline="0" dirty="0" err="1">
                <a:latin typeface="TimesNewRomanPSMT"/>
              </a:rPr>
              <a:t>yaitu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dapat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memperkokoh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jiwa</a:t>
            </a:r>
            <a:r>
              <a:rPr lang="en-ID" sz="140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kebangsaan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mahasiswa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sehingga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menjadi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dorongan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pokok</a:t>
            </a:r>
            <a:r>
              <a:rPr lang="en-ID" sz="1400" b="0" i="0" u="none" strike="noStrike" baseline="0" dirty="0">
                <a:latin typeface="TimesNewRomanPSMT"/>
              </a:rPr>
              <a:t> (</a:t>
            </a:r>
            <a:r>
              <a:rPr lang="en-ID" sz="1400" b="0" i="1" u="none" strike="noStrike" baseline="0" dirty="0" err="1">
                <a:latin typeface="TimesNewRomanPS-ItalicMT"/>
              </a:rPr>
              <a:t>leitmotive</a:t>
            </a:r>
            <a:r>
              <a:rPr lang="en-ID" sz="1400" b="0" i="0" u="none" strike="noStrike" baseline="0" dirty="0">
                <a:latin typeface="TimesNewRomanPSMT"/>
              </a:rPr>
              <a:t>) dan </a:t>
            </a:r>
            <a:r>
              <a:rPr lang="en-ID" sz="1400" b="0" i="0" u="none" strike="noStrike" baseline="0" dirty="0" err="1">
                <a:latin typeface="TimesNewRomanPSMT"/>
              </a:rPr>
              <a:t>bintang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penunjuk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jalan</a:t>
            </a:r>
            <a:r>
              <a:rPr lang="en-ID" sz="1400" b="0" i="0" u="none" strike="noStrike" baseline="0" dirty="0">
                <a:latin typeface="TimesNewRomanPSMT"/>
              </a:rPr>
              <a:t> (</a:t>
            </a:r>
            <a:r>
              <a:rPr lang="en-ID" sz="1400" b="0" i="1" u="none" strike="noStrike" baseline="0" dirty="0" err="1">
                <a:latin typeface="TimesNewRomanPS-ItalicMT"/>
              </a:rPr>
              <a:t>leitstar</a:t>
            </a:r>
            <a:r>
              <a:rPr lang="en-ID" sz="1400" b="0" i="0" u="none" strike="noStrike" baseline="0" dirty="0">
                <a:latin typeface="TimesNewRomanPSMT"/>
              </a:rPr>
              <a:t>) </a:t>
            </a:r>
            <a:r>
              <a:rPr lang="en-ID" sz="1400" b="0" i="0" u="none" strike="noStrike" baseline="0" dirty="0" err="1">
                <a:latin typeface="TimesNewRomanPSMT"/>
              </a:rPr>
              <a:t>bagi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calon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pemegang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tongkat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estafet</a:t>
            </a:r>
            <a:r>
              <a:rPr lang="en-ID" sz="140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kepemimpinan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bangsa</a:t>
            </a:r>
            <a:r>
              <a:rPr lang="en-ID" sz="1400" b="0" i="0" u="none" strike="noStrike" baseline="0" dirty="0">
                <a:latin typeface="TimesNewRomanPSMT"/>
              </a:rPr>
              <a:t> di </a:t>
            </a:r>
            <a:r>
              <a:rPr lang="en-ID" sz="1400" b="0" i="0" u="none" strike="noStrike" baseline="0" dirty="0" err="1">
                <a:latin typeface="TimesNewRomanPSMT"/>
              </a:rPr>
              <a:t>berbagai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bidang</a:t>
            </a:r>
            <a:r>
              <a:rPr lang="en-ID" sz="1400" b="0" i="0" u="none" strike="noStrike" baseline="0" dirty="0">
                <a:latin typeface="TimesNewRomanPSMT"/>
              </a:rPr>
              <a:t> dan </a:t>
            </a:r>
            <a:r>
              <a:rPr lang="en-ID" sz="1400" b="0" i="0" u="none" strike="noStrike" baseline="0" dirty="0" err="1">
                <a:latin typeface="TimesNewRomanPSMT"/>
              </a:rPr>
              <a:t>tingkatan</a:t>
            </a:r>
            <a:endParaRPr lang="en-ID" sz="1400" b="0" i="0" u="none" strike="noStrike" baseline="0" dirty="0">
              <a:latin typeface="TimesNewRomanPSMT"/>
            </a:endParaRPr>
          </a:p>
          <a:p>
            <a:pPr marL="349250" indent="-171450" algn="just">
              <a:buFont typeface="Arial" panose="020B0604020202020204" pitchFamily="34" charset="0"/>
              <a:buChar char="•"/>
            </a:pPr>
            <a:endParaRPr lang="en-ID" sz="1400" b="0" i="0" u="none" strike="noStrike" baseline="0" dirty="0">
              <a:latin typeface="TimesNewRomanPSMT"/>
            </a:endParaRPr>
          </a:p>
          <a:p>
            <a:pPr marL="349250" indent="-171450" algn="just">
              <a:buFont typeface="Arial" panose="020B0604020202020204" pitchFamily="34" charset="0"/>
              <a:buChar char="•"/>
            </a:pPr>
            <a:r>
              <a:rPr lang="it-IT" sz="1400" b="0" i="0" u="none" strike="noStrike" baseline="0" dirty="0">
                <a:latin typeface="TimesNewRomanPSMT"/>
              </a:rPr>
              <a:t>Pentingnya pendidikan Pancasila di perguruan tinggi </a:t>
            </a:r>
            <a:r>
              <a:rPr lang="en-ID" sz="1400" b="0" i="0" u="none" strike="noStrike" baseline="0" dirty="0" err="1">
                <a:latin typeface="TimesNewRomanPSMT"/>
              </a:rPr>
              <a:t>adalah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untuk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menjawab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tantangan</a:t>
            </a:r>
            <a:r>
              <a:rPr lang="en-ID" sz="1400" b="0" i="0" u="none" strike="noStrike" baseline="0" dirty="0">
                <a:latin typeface="TimesNewRomanPSMT"/>
              </a:rPr>
              <a:t> dunia </a:t>
            </a:r>
            <a:r>
              <a:rPr lang="en-ID" sz="1400" b="0" i="0" u="none" strike="noStrike" baseline="0" dirty="0" err="1">
                <a:latin typeface="TimesNewRomanPSMT"/>
              </a:rPr>
              <a:t>dengan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mempersiapkan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warga</a:t>
            </a:r>
            <a:r>
              <a:rPr lang="en-ID" sz="1400" b="0" i="0" u="none" strike="noStrike" baseline="0" dirty="0">
                <a:latin typeface="TimesNewRomanPSMT"/>
              </a:rPr>
              <a:t> negara yang </a:t>
            </a:r>
            <a:r>
              <a:rPr lang="en-ID" sz="1400" b="0" i="0" u="none" strike="noStrike" baseline="0" dirty="0" err="1">
                <a:latin typeface="TimesNewRomanPSMT"/>
              </a:rPr>
              <a:t>mempunyai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pengetahuan</a:t>
            </a:r>
            <a:r>
              <a:rPr lang="en-ID" sz="1400" b="0" i="0" u="none" strike="noStrike" baseline="0" dirty="0">
                <a:latin typeface="TimesNewRomanPSMT"/>
              </a:rPr>
              <a:t>, </a:t>
            </a:r>
            <a:r>
              <a:rPr lang="en-ID" sz="1400" b="0" i="0" u="none" strike="noStrike" baseline="0" dirty="0" err="1">
                <a:latin typeface="TimesNewRomanPSMT"/>
              </a:rPr>
              <a:t>pemahaman</a:t>
            </a:r>
            <a:r>
              <a:rPr lang="en-ID" sz="1400" b="0" i="0" u="none" strike="noStrike" baseline="0" dirty="0">
                <a:latin typeface="TimesNewRomanPSMT"/>
              </a:rPr>
              <a:t>, </a:t>
            </a:r>
            <a:r>
              <a:rPr lang="en-ID" sz="1400" b="0" i="0" u="none" strike="noStrike" baseline="0" dirty="0" err="1">
                <a:latin typeface="TimesNewRomanPSMT"/>
              </a:rPr>
              <a:t>penghargaan</a:t>
            </a:r>
            <a:r>
              <a:rPr lang="en-ID" sz="1400" b="0" i="0" u="none" strike="noStrike" baseline="0" dirty="0">
                <a:latin typeface="TimesNewRomanPSMT"/>
              </a:rPr>
              <a:t>, </a:t>
            </a:r>
            <a:r>
              <a:rPr lang="en-ID" sz="1400" b="0" i="0" u="none" strike="noStrike" baseline="0" dirty="0" err="1">
                <a:latin typeface="TimesNewRomanPSMT"/>
              </a:rPr>
              <a:t>penghayatan</a:t>
            </a:r>
            <a:r>
              <a:rPr lang="en-ID" sz="1400" b="0" i="0" u="none" strike="noStrike" baseline="0" dirty="0">
                <a:latin typeface="TimesNewRomanPSMT"/>
              </a:rPr>
              <a:t>, </a:t>
            </a:r>
            <a:r>
              <a:rPr lang="en-ID" sz="1400" b="0" i="0" u="none" strike="noStrike" baseline="0" dirty="0" err="1">
                <a:latin typeface="TimesNewRomanPSMT"/>
              </a:rPr>
              <a:t>komitmen</a:t>
            </a:r>
            <a:r>
              <a:rPr lang="en-ID" sz="1400" b="0" i="0" u="none" strike="noStrike" baseline="0" dirty="0">
                <a:latin typeface="TimesNewRomanPSMT"/>
              </a:rPr>
              <a:t>, dan </a:t>
            </a:r>
            <a:r>
              <a:rPr lang="en-ID" sz="1400" b="0" i="0" u="none" strike="noStrike" baseline="0" dirty="0" err="1">
                <a:latin typeface="TimesNewRomanPSMT"/>
              </a:rPr>
              <a:t>pola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pengamalan</a:t>
            </a:r>
            <a:r>
              <a:rPr lang="en-ID" sz="1400" b="0" i="0" u="none" strike="noStrike" baseline="0" dirty="0">
                <a:latin typeface="TimesNewRomanPSMT"/>
              </a:rPr>
              <a:t> Pancasila.</a:t>
            </a:r>
            <a:endParaRPr lang="en-US" sz="1400" dirty="0"/>
          </a:p>
          <a:p>
            <a:pPr marL="177800" indent="0" algn="just"/>
            <a:endParaRPr lang="en-US" sz="1400" dirty="0"/>
          </a:p>
          <a:p>
            <a:pPr marL="0" lvl="0" indent="0" algn="l"/>
            <a:endParaRPr lang="en-US" sz="1200" b="1" dirty="0"/>
          </a:p>
        </p:txBody>
      </p:sp>
      <p:sp>
        <p:nvSpPr>
          <p:cNvPr id="7363" name="Google Shape;7363;p47"/>
          <p:cNvSpPr/>
          <p:nvPr/>
        </p:nvSpPr>
        <p:spPr>
          <a:xfrm>
            <a:off x="609600" y="361950"/>
            <a:ext cx="985447" cy="1030488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5" name="Google Shape;7365;p47"/>
          <p:cNvSpPr/>
          <p:nvPr/>
        </p:nvSpPr>
        <p:spPr>
          <a:xfrm>
            <a:off x="7543800" y="3638166"/>
            <a:ext cx="914400" cy="1066800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6" name="Google Shape;7366;p47"/>
          <p:cNvGrpSpPr/>
          <p:nvPr/>
        </p:nvGrpSpPr>
        <p:grpSpPr>
          <a:xfrm>
            <a:off x="2262629" y="478737"/>
            <a:ext cx="4648200" cy="806977"/>
            <a:chOff x="3998100" y="4633825"/>
            <a:chExt cx="2707094" cy="175275"/>
          </a:xfrm>
        </p:grpSpPr>
        <p:sp>
          <p:nvSpPr>
            <p:cNvPr id="7367" name="Google Shape;7367;p47"/>
            <p:cNvSpPr/>
            <p:nvPr/>
          </p:nvSpPr>
          <p:spPr>
            <a:xfrm>
              <a:off x="5095263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4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47"/>
            <p:cNvSpPr/>
            <p:nvPr/>
          </p:nvSpPr>
          <p:spPr>
            <a:xfrm>
              <a:off x="6130294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4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4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4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4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4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4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4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4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4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4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4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4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4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4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4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4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4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4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4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4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4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4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4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4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4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4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4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4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4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4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4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4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4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4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4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4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Handa Notebook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7884"/>
      </a:lt2>
      <a:accent1>
        <a:srgbClr val="FFB5BD"/>
      </a:accent1>
      <a:accent2>
        <a:srgbClr val="FFCF60"/>
      </a:accent2>
      <a:accent3>
        <a:srgbClr val="00426E"/>
      </a:accent3>
      <a:accent4>
        <a:srgbClr val="81C7C7"/>
      </a:accent4>
      <a:accent5>
        <a:srgbClr val="003D6A"/>
      </a:accent5>
      <a:accent6>
        <a:srgbClr val="A8BFCE"/>
      </a:accent6>
      <a:hlink>
        <a:srgbClr val="003D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887</Words>
  <Application>Microsoft Office PowerPoint</Application>
  <PresentationFormat>On-screen Show (16:9)</PresentationFormat>
  <Paragraphs>55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Caveat Brush</vt:lpstr>
      <vt:lpstr>TimesNewRomanPS-BoldMT</vt:lpstr>
      <vt:lpstr>Raleway</vt:lpstr>
      <vt:lpstr>TimesNewRomanPSMT</vt:lpstr>
      <vt:lpstr>TimesNewRomanPS-ItalicMT</vt:lpstr>
      <vt:lpstr>Lucida Sans Typewriter</vt:lpstr>
      <vt:lpstr>Tw Cen MT</vt:lpstr>
      <vt:lpstr>Handa Notebook Thesis by Slidesgo</vt:lpstr>
      <vt:lpstr>Membangun Argumen Tentang Dinamika dan Tantangan Pendidikan Pancasila  PERTEMUAN 2 </vt:lpstr>
      <vt:lpstr>DINAMIKA PENDIDIKAN PANCASILA </vt:lpstr>
      <vt:lpstr>AWAL MULA SEJARAH  </vt:lpstr>
      <vt:lpstr>TANTANGAN PENDIDIKAN PANCASILA</vt:lpstr>
      <vt:lpstr>Selanjutnya….</vt:lpstr>
      <vt:lpstr>MENDESKRIPSIKAN ESENSI DAN URGENSI PENDIDIKAN PANCASILA  </vt:lpstr>
      <vt:lpstr>Apakah Anda tahu warga negara seperti apa yang hendak dibentuk dari sistem pendidikan Indonesia saat ini??</vt:lpstr>
      <vt:lpstr>Slide 8</vt:lpstr>
      <vt:lpstr>Conclusion about this topic </vt:lpstr>
      <vt:lpstr>Terima kasih!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Integrasi Nasional</dc:title>
  <dc:creator>User</dc:creator>
  <cp:lastModifiedBy>HP</cp:lastModifiedBy>
  <cp:revision>26</cp:revision>
  <dcterms:modified xsi:type="dcterms:W3CDTF">2021-08-31T05:46:14Z</dcterms:modified>
</cp:coreProperties>
</file>