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11"/>
  </p:notesMasterIdLst>
  <p:sldIdLst>
    <p:sldId id="256" r:id="rId2"/>
    <p:sldId id="257" r:id="rId3"/>
    <p:sldId id="258" r:id="rId4"/>
    <p:sldId id="298" r:id="rId5"/>
    <p:sldId id="299" r:id="rId6"/>
    <p:sldId id="259" r:id="rId7"/>
    <p:sldId id="260" r:id="rId8"/>
    <p:sldId id="262" r:id="rId9"/>
    <p:sldId id="300" r:id="rId10"/>
  </p:sldIdLst>
  <p:sldSz cx="9144000" cy="5143500" type="screen16x9"/>
  <p:notesSz cx="6858000" cy="9144000"/>
  <p:embeddedFontLst>
    <p:embeddedFont>
      <p:font typeface="Algerian" panose="04020705040A02060702" pitchFamily="82" charset="0"/>
      <p:regular r:id="rId12"/>
    </p:embeddedFont>
    <p:embeddedFont>
      <p:font typeface="Nirmala UI" panose="020B0502040204020203" pitchFamily="34" charset="0"/>
      <p:regular r:id="rId13"/>
      <p:bold r:id="rId14"/>
    </p:embeddedFont>
    <p:embeddedFont>
      <p:font typeface="Playfair Display" panose="00000500000000000000" pitchFamily="2" charset="0"/>
      <p:regular r:id="rId15"/>
      <p:bold r:id="rId16"/>
      <p:italic r:id="rId17"/>
      <p:boldItalic r:id="rId18"/>
    </p:embeddedFont>
    <p:embeddedFont>
      <p:font typeface="Tinos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C77CE9-B276-4AB6-A952-685470D25459}">
  <a:tblStyle styleId="{FEC77CE9-B276-4AB6-A952-685470D254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1328446-1801-40F4-9D5D-7B887D8A4E9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organic-01.png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510400" y="2092225"/>
            <a:ext cx="412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organic-02.png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2361000" y="1735750"/>
            <a:ext cx="433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61075" y="2840050"/>
            <a:ext cx="4335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4D4A56"/>
                </a:solidFill>
              </a:defRPr>
            </a:lvl1pPr>
            <a:lvl2pPr lvl="1" algn="ctr">
              <a:buNone/>
              <a:defRPr>
                <a:solidFill>
                  <a:srgbClr val="4D4A56"/>
                </a:solidFill>
              </a:defRPr>
            </a:lvl2pPr>
            <a:lvl3pPr lvl="2" algn="ctr">
              <a:buNone/>
              <a:defRPr>
                <a:solidFill>
                  <a:srgbClr val="4D4A56"/>
                </a:solidFill>
              </a:defRPr>
            </a:lvl3pPr>
            <a:lvl4pPr lvl="3" algn="ctr">
              <a:buNone/>
              <a:defRPr>
                <a:solidFill>
                  <a:srgbClr val="4D4A56"/>
                </a:solidFill>
              </a:defRPr>
            </a:lvl4pPr>
            <a:lvl5pPr lvl="4" algn="ctr">
              <a:buNone/>
              <a:defRPr>
                <a:solidFill>
                  <a:srgbClr val="4D4A56"/>
                </a:solidFill>
              </a:defRPr>
            </a:lvl5pPr>
            <a:lvl6pPr lvl="5" algn="ctr">
              <a:buNone/>
              <a:defRPr>
                <a:solidFill>
                  <a:srgbClr val="4D4A56"/>
                </a:solidFill>
              </a:defRPr>
            </a:lvl6pPr>
            <a:lvl7pPr lvl="6" algn="ctr">
              <a:buNone/>
              <a:defRPr>
                <a:solidFill>
                  <a:srgbClr val="4D4A56"/>
                </a:solidFill>
              </a:defRPr>
            </a:lvl7pPr>
            <a:lvl8pPr lvl="7" algn="ctr">
              <a:buNone/>
              <a:defRPr>
                <a:solidFill>
                  <a:srgbClr val="4D4A56"/>
                </a:solidFill>
              </a:defRPr>
            </a:lvl8pPr>
            <a:lvl9pPr lvl="8" algn="ctr">
              <a:buNone/>
              <a:defRPr>
                <a:solidFill>
                  <a:srgbClr val="4D4A56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880525" y="1098363"/>
            <a:ext cx="7383000" cy="313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4162050" y="8330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493850" y="1933200"/>
            <a:ext cx="61563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▹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▸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◦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593400" y="8249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  <a:endParaRPr sz="6000" b="1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2757725" y="1123950"/>
            <a:ext cx="270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620903" y="1123950"/>
            <a:ext cx="270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1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/>
          <p:nvPr/>
        </p:nvSpPr>
        <p:spPr>
          <a:xfrm>
            <a:off x="595200" y="588531"/>
            <a:ext cx="79536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>
            <a:off x="1794900" y="4199456"/>
            <a:ext cx="5554200" cy="6291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1794900" y="4192781"/>
            <a:ext cx="5554200" cy="629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ertical" type="blank">
  <p:cSld name="BLANK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2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aves">
  <p:cSld name="BLANK_1">
    <p:bg>
      <p:bgPr>
        <a:solidFill>
          <a:schemeClr val="dk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3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▹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▸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◦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7" r:id="rId5"/>
    <p:sldLayoutId id="2147483658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>
            <a:off x="2065867" y="1617288"/>
            <a:ext cx="4933243" cy="25460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KESENJANGAN ANTARA NEGARA MAJU,NEGARA BERKEMBANG, DAN NEGARA TERBELAKANG</a:t>
            </a:r>
            <a:br>
              <a:rPr lang="en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br>
              <a:rPr lang="en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br>
              <a:rPr lang="en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r>
              <a:rPr lang="en" sz="1200" dirty="0">
                <a:latin typeface="Algerian" panose="04020705040A02060702" pitchFamily="82" charset="0"/>
                <a:ea typeface="Nirmala UI" panose="020B0502040204020203" pitchFamily="34" charset="0"/>
                <a:cs typeface="Nirmala UI" panose="020B0502040204020203" pitchFamily="34" charset="0"/>
              </a:rPr>
              <a:t>KELOMPOK 3</a:t>
            </a:r>
            <a:br>
              <a:rPr lang="en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r>
              <a:rPr lang="en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1. NORA WYRENTIA SUHAILI (2113053041)</a:t>
            </a:r>
            <a:br>
              <a:rPr lang="en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r>
              <a:rPr lang="en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2. MAYA MARISA (2113053258)</a:t>
            </a:r>
            <a:br>
              <a:rPr lang="en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r>
              <a:rPr lang="en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3. MITA TRI FEBRIYANTI (2153053001)</a:t>
            </a:r>
            <a:endParaRPr sz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grpSp>
        <p:nvGrpSpPr>
          <p:cNvPr id="91" name="Google Shape;91;p16"/>
          <p:cNvGrpSpPr/>
          <p:nvPr/>
        </p:nvGrpSpPr>
        <p:grpSpPr>
          <a:xfrm>
            <a:off x="4388765" y="980127"/>
            <a:ext cx="366458" cy="366437"/>
            <a:chOff x="1923675" y="1633650"/>
            <a:chExt cx="436000" cy="435975"/>
          </a:xfrm>
        </p:grpSpPr>
        <p:sp>
          <p:nvSpPr>
            <p:cNvPr id="92" name="Google Shape;92;p16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383823" y="541179"/>
            <a:ext cx="2018788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tx2">
                    <a:lumMod val="10000"/>
                  </a:schemeClr>
                </a:solidFill>
              </a:rPr>
              <a:t>A.Pengertian Negara Maju,Berkembang, dan Terbelakang</a:t>
            </a:r>
            <a:endParaRPr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2751325" y="1197150"/>
            <a:ext cx="2578500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5678539" y="1197150"/>
            <a:ext cx="2691000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2751325" y="3677325"/>
            <a:ext cx="56184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 dirty="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000" dirty="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Google Shape;103;p17">
            <a:extLst>
              <a:ext uri="{FF2B5EF4-FFF2-40B4-BE49-F238E27FC236}">
                <a16:creationId xmlns:a16="http://schemas.microsoft.com/office/drawing/2014/main" id="{5EEE92F9-704C-4B97-BBB2-D2D3B761DC85}"/>
              </a:ext>
            </a:extLst>
          </p:cNvPr>
          <p:cNvSpPr txBox="1"/>
          <p:nvPr/>
        </p:nvSpPr>
        <p:spPr>
          <a:xfrm>
            <a:off x="2925682" y="1333688"/>
            <a:ext cx="2578500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" name="Google Shape;103;p17">
            <a:extLst>
              <a:ext uri="{FF2B5EF4-FFF2-40B4-BE49-F238E27FC236}">
                <a16:creationId xmlns:a16="http://schemas.microsoft.com/office/drawing/2014/main" id="{E31FC7AE-D455-4453-BCD4-FB2D436FA67E}"/>
              </a:ext>
            </a:extLst>
          </p:cNvPr>
          <p:cNvSpPr txBox="1"/>
          <p:nvPr/>
        </p:nvSpPr>
        <p:spPr>
          <a:xfrm>
            <a:off x="2551290" y="982133"/>
            <a:ext cx="6005494" cy="352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Negara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maju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adalah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negara yang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rakyatnya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memiliki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kesejahteraan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atau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kualitas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hidup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yang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tinggi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dan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mampu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menyeimbangkan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pencapaian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pembangunan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yang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telah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dilakukan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sehingga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sebagian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besar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tujuan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pembangunan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telah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dapat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terwujud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dengan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baik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,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baik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yang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bersifat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fisik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maupun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nonfisi</a:t>
            </a:r>
            <a:endParaRPr lang="en-US" sz="1200" dirty="0">
              <a:solidFill>
                <a:srgbClr val="4D4A56"/>
              </a:solidFill>
              <a:latin typeface="Times New Roman" panose="02020603050405020304" pitchFamily="18" charset="0"/>
              <a:ea typeface="Tinos"/>
              <a:cs typeface="Times New Roman" panose="02020603050405020304" pitchFamily="18" charset="0"/>
              <a:sym typeface="Tino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4D4A56"/>
              </a:solidFill>
              <a:latin typeface="Times New Roman" panose="02020603050405020304" pitchFamily="18" charset="0"/>
              <a:ea typeface="Tinos"/>
              <a:cs typeface="Times New Roman" panose="02020603050405020304" pitchFamily="18" charset="0"/>
              <a:sym typeface="Tino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Negara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berkembang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adalah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negara yang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rakyatnya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memiliki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tingkat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kesejahteraan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atau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kualitas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hidup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taraf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sedang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atau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sedang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dalam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perkembangan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. Negara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berkembang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juga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bisa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diartikan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sebagai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negara yang rata-rata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pendapatannya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rendah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,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infrastrukturnya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kurang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, dan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indeks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perkembangan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manusia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yang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kurang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dibandingkan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dengan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negara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maju.Negara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4D4A56"/>
              </a:solidFill>
              <a:latin typeface="Times New Roman" panose="02020603050405020304" pitchFamily="18" charset="0"/>
              <a:ea typeface="Tinos"/>
              <a:cs typeface="Times New Roman" panose="02020603050405020304" pitchFamily="18" charset="0"/>
              <a:sym typeface="Tino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Terbelakang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adalah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negara yang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tidak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mampu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berdiri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sendiri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karena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tidak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memiliki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sistem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ekonomi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yang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dapat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memenuhi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dan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menstabilkan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tingkat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perekonomian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negaranya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sendiri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sehingga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mempengaruhi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kesejahteraan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masyarakat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di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negaranya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.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Umumnya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, negara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terbelakang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memiliki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tingkat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kemiskinan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yang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tinggi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dan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hampir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diseluruh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wilayah </a:t>
            </a:r>
            <a:r>
              <a:rPr lang="en-US" sz="1200" dirty="0" err="1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negaranya</a:t>
            </a:r>
            <a:r>
              <a:rPr lang="en-US" sz="1200" dirty="0">
                <a:solidFill>
                  <a:srgbClr val="4D4A56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.</a:t>
            </a:r>
            <a:endParaRPr sz="1200" dirty="0">
              <a:solidFill>
                <a:srgbClr val="4D4A56"/>
              </a:solidFill>
              <a:latin typeface="Times New Roman" panose="02020603050405020304" pitchFamily="18" charset="0"/>
              <a:ea typeface="Tinos"/>
              <a:cs typeface="Times New Roman" panose="02020603050405020304" pitchFamily="18" charset="0"/>
              <a:sym typeface="Tino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fld id="{00000000-1234-1234-1234-123412341234}" type="slidenum">
              <a:rPr lang="en" smtClean="0"/>
              <a:pPr lvl="0"/>
              <a:t>3</a:t>
            </a:fld>
            <a:endParaRPr lang="en"/>
          </a:p>
        </p:txBody>
      </p:sp>
      <p:sp>
        <p:nvSpPr>
          <p:cNvPr id="111" name="Google Shape;111;p18"/>
          <p:cNvSpPr txBox="1">
            <a:spLocks noGrp="1"/>
          </p:cNvSpPr>
          <p:nvPr>
            <p:ph type="ctrTitle" idx="4294967295"/>
          </p:nvPr>
        </p:nvSpPr>
        <p:spPr>
          <a:xfrm>
            <a:off x="0" y="180975"/>
            <a:ext cx="7772400" cy="790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dirty="0">
                <a:solidFill>
                  <a:srgbClr val="FFFFFF"/>
                </a:solidFill>
              </a:rPr>
              <a:t>B. Ciri-Ciri Negara Maju, Berkembang, dan Terbelakang.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4294967295"/>
          </p:nvPr>
        </p:nvSpPr>
        <p:spPr>
          <a:xfrm>
            <a:off x="0" y="971550"/>
            <a:ext cx="4764088" cy="4171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v-SE" sz="1200" b="1" dirty="0">
                <a:solidFill>
                  <a:srgbClr val="FFFFFF"/>
                </a:solidFill>
              </a:rPr>
              <a:t>1.Ciri-Ciri Negara Maju 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sv-SE" sz="1200" b="1" dirty="0">
                <a:solidFill>
                  <a:srgbClr val="FFFFFF"/>
                </a:solidFill>
              </a:rPr>
              <a:t>a.Bidang Ekonomi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sv-SE" sz="1200" b="1" dirty="0">
                <a:solidFill>
                  <a:srgbClr val="FFFFFF"/>
                </a:solidFill>
              </a:rPr>
              <a:t>  1) Pendapatan per kapita tinggi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sv-SE" sz="1200" b="1" dirty="0">
                <a:solidFill>
                  <a:srgbClr val="FFFFFF"/>
                </a:solidFill>
              </a:rPr>
              <a:t>  2) Tingkat pertumbuhan ekonomi stabil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sv-SE" sz="1200" b="1" dirty="0">
                <a:solidFill>
                  <a:srgbClr val="FFFFFF"/>
                </a:solidFill>
              </a:rPr>
              <a:t>  3) Tingkat inflasi rendah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sv-SE" sz="1200" b="1" dirty="0">
                <a:solidFill>
                  <a:srgbClr val="FFFFFF"/>
                </a:solidFill>
              </a:rPr>
              <a:t>  4) Tersedia modal banyak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sv-SE" sz="1200" b="1" dirty="0">
                <a:solidFill>
                  <a:srgbClr val="FFFFFF"/>
                </a:solidFill>
              </a:rPr>
              <a:t>  5) Memiliki potensi pasar nasional dan internasional 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endParaRPr lang="sv-SE" sz="1200" b="1" dirty="0">
              <a:solidFill>
                <a:srgbClr val="FFFFFF"/>
              </a:solidFill>
            </a:endParaRP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sv-SE" sz="1200" b="1" dirty="0">
                <a:solidFill>
                  <a:srgbClr val="FFFFFF"/>
                </a:solidFill>
              </a:rPr>
              <a:t>b.Bidang Sosial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sv-SE" sz="1200" b="1" dirty="0">
                <a:solidFill>
                  <a:srgbClr val="FFFFFF"/>
                </a:solidFill>
              </a:rPr>
              <a:t>  1) Pertumbuhan penduduk rendah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sv-SE" sz="1200" b="1" dirty="0">
                <a:solidFill>
                  <a:srgbClr val="FFFFFF"/>
                </a:solidFill>
              </a:rPr>
              <a:t>  2) Tingkat pengangguran rendah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v-SE" sz="1200" b="1" dirty="0">
                <a:solidFill>
                  <a:srgbClr val="FFFFFF"/>
                </a:solidFill>
              </a:rPr>
              <a:t>           3) Tingkat pendidikan penduduk tinggi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v-SE" sz="1200" b="1" dirty="0">
                <a:solidFill>
                  <a:srgbClr val="FFFFFF"/>
                </a:solidFill>
              </a:rPr>
              <a:t>           4) Tingkat kesehatan penduduk tinggi 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v-SE" sz="1200" b="1" dirty="0">
                <a:solidFill>
                  <a:srgbClr val="FFFFFF"/>
                </a:solidFill>
              </a:rPr>
              <a:t>           5) Penduduk menguasai teknologi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v-SE" sz="1200" b="1" dirty="0">
                <a:solidFill>
                  <a:srgbClr val="FFFFFF"/>
                </a:solidFill>
              </a:rPr>
              <a:t>           6) Hukum dan keadilan ditegakkan secara transparan 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v-SE" sz="1200" b="1" dirty="0">
                <a:solidFill>
                  <a:srgbClr val="FFFFFF"/>
                </a:solidFill>
              </a:rPr>
              <a:t>         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sv-SE" sz="1200" b="1" dirty="0">
              <a:solidFill>
                <a:srgbClr val="FFFFFF"/>
              </a:solidFill>
            </a:endParaRP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endParaRPr lang="sv-SE" sz="1200" b="1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sv-SE" sz="1800" b="1" dirty="0">
              <a:solidFill>
                <a:srgbClr val="FFFFFF"/>
              </a:solidFill>
            </a:endParaRP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endParaRPr lang="sv-SE" sz="1800" b="1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sv-SE" sz="1800" b="1" dirty="0">
              <a:solidFill>
                <a:srgbClr val="FFFFFF"/>
              </a:solidFill>
            </a:endParaRP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Font typeface="+mj-lt"/>
              <a:buAutoNum type="arabicParenR" startAt="2"/>
            </a:pPr>
            <a:endParaRPr sz="1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283F13-C098-478E-86B8-437EE6EC24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2A1D8A-EDA4-445E-8754-949593366AD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70933" y="87541"/>
            <a:ext cx="8873067" cy="4662310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bg1"/>
                </a:solidFill>
              </a:rPr>
              <a:t>   </a:t>
            </a:r>
            <a:r>
              <a:rPr lang="en-US" sz="1200" dirty="0">
                <a:solidFill>
                  <a:schemeClr val="bg1"/>
                </a:solidFill>
              </a:rPr>
              <a:t>c.</a:t>
            </a:r>
            <a:r>
              <a:rPr lang="en-US" sz="1200" dirty="0"/>
              <a:t> </a:t>
            </a:r>
            <a:r>
              <a:rPr lang="en-US" sz="1200" dirty="0" err="1">
                <a:solidFill>
                  <a:schemeClr val="bg1"/>
                </a:solidFill>
              </a:rPr>
              <a:t>Bidang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Budaya</a:t>
            </a:r>
            <a:endParaRPr lang="en-US" sz="1200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   d. </a:t>
            </a:r>
            <a:r>
              <a:rPr lang="en-US" sz="1200" dirty="0" err="1">
                <a:solidFill>
                  <a:schemeClr val="bg1"/>
                </a:solidFill>
              </a:rPr>
              <a:t>Bidang</a:t>
            </a:r>
            <a:r>
              <a:rPr lang="en-US" sz="1200" dirty="0">
                <a:solidFill>
                  <a:schemeClr val="bg1"/>
                </a:solidFill>
              </a:rPr>
              <a:t> Pendidikan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   e. </a:t>
            </a:r>
            <a:r>
              <a:rPr lang="en-US" sz="1200" dirty="0" err="1">
                <a:solidFill>
                  <a:schemeClr val="bg1"/>
                </a:solidFill>
              </a:rPr>
              <a:t>Bidang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Ilmu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Pengetahuan</a:t>
            </a:r>
            <a:r>
              <a:rPr lang="en-US" sz="1200" dirty="0">
                <a:solidFill>
                  <a:schemeClr val="bg1"/>
                </a:solidFill>
              </a:rPr>
              <a:t> Dan </a:t>
            </a:r>
            <a:r>
              <a:rPr lang="en-US" sz="1200" dirty="0" err="1">
                <a:solidFill>
                  <a:schemeClr val="bg1"/>
                </a:solidFill>
              </a:rPr>
              <a:t>Teknologi</a:t>
            </a:r>
            <a:endParaRPr lang="en-US" sz="1200" dirty="0">
              <a:solidFill>
                <a:schemeClr val="bg1"/>
              </a:solidFill>
            </a:endParaRPr>
          </a:p>
          <a:p>
            <a:pPr algn="l"/>
            <a:endParaRPr lang="en-US" sz="1200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2. </a:t>
            </a:r>
            <a:r>
              <a:rPr lang="en-US" sz="1200" dirty="0" err="1">
                <a:solidFill>
                  <a:schemeClr val="bg1"/>
                </a:solidFill>
              </a:rPr>
              <a:t>Ciri-Ciri</a:t>
            </a:r>
            <a:r>
              <a:rPr lang="en-US" sz="1200" dirty="0">
                <a:solidFill>
                  <a:schemeClr val="bg1"/>
                </a:solidFill>
              </a:rPr>
              <a:t> Negara </a:t>
            </a:r>
            <a:r>
              <a:rPr lang="en-US" sz="1200" dirty="0" err="1">
                <a:solidFill>
                  <a:schemeClr val="bg1"/>
                </a:solidFill>
              </a:rPr>
              <a:t>Berkembang</a:t>
            </a:r>
            <a:endParaRPr lang="en-US" sz="1200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   a. Tingkat </a:t>
            </a:r>
            <a:r>
              <a:rPr lang="en-US" sz="1200" dirty="0" err="1">
                <a:solidFill>
                  <a:schemeClr val="bg1"/>
                </a:solidFill>
              </a:rPr>
              <a:t>Ekonomi</a:t>
            </a:r>
            <a:endParaRPr lang="en-US" sz="1200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      1.Tingkat </a:t>
            </a:r>
            <a:r>
              <a:rPr lang="en-US" sz="1200" dirty="0" err="1">
                <a:solidFill>
                  <a:schemeClr val="bg1"/>
                </a:solidFill>
              </a:rPr>
              <a:t>Pendapatan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Perkapita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Rendah</a:t>
            </a:r>
            <a:endParaRPr lang="en-US" sz="1200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      2. </a:t>
            </a:r>
            <a:r>
              <a:rPr lang="en-US" sz="1200" dirty="0" err="1">
                <a:solidFill>
                  <a:schemeClr val="bg1"/>
                </a:solidFill>
              </a:rPr>
              <a:t>Impor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Lebih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Besar</a:t>
            </a:r>
            <a:r>
              <a:rPr lang="en-US" sz="1200" dirty="0">
                <a:solidFill>
                  <a:schemeClr val="bg1"/>
                </a:solidFill>
              </a:rPr>
              <a:t> Dari Pada </a:t>
            </a:r>
            <a:r>
              <a:rPr lang="en-US" sz="1200" dirty="0" err="1">
                <a:solidFill>
                  <a:schemeClr val="bg1"/>
                </a:solidFill>
              </a:rPr>
              <a:t>Ekspor</a:t>
            </a:r>
            <a:endParaRPr lang="en-US" sz="1200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      3. </a:t>
            </a:r>
            <a:r>
              <a:rPr lang="en-US" sz="1200" dirty="0" err="1">
                <a:solidFill>
                  <a:schemeClr val="bg1"/>
                </a:solidFill>
              </a:rPr>
              <a:t>Jumlah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Pengangguran</a:t>
            </a:r>
            <a:r>
              <a:rPr lang="en-US" sz="1200" dirty="0">
                <a:solidFill>
                  <a:schemeClr val="bg1"/>
                </a:solidFill>
              </a:rPr>
              <a:t> Tinggi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      4. </a:t>
            </a:r>
            <a:r>
              <a:rPr lang="en-US" sz="1200" dirty="0" err="1">
                <a:solidFill>
                  <a:schemeClr val="bg1"/>
                </a:solidFill>
              </a:rPr>
              <a:t>Mengandalkan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Sektor</a:t>
            </a:r>
            <a:r>
              <a:rPr lang="en-US" sz="1200" dirty="0">
                <a:solidFill>
                  <a:schemeClr val="bg1"/>
                </a:solidFill>
              </a:rPr>
              <a:t> Primer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      5. Tingkat </a:t>
            </a:r>
            <a:r>
              <a:rPr lang="en-US" sz="1200" dirty="0" err="1">
                <a:solidFill>
                  <a:schemeClr val="bg1"/>
                </a:solidFill>
              </a:rPr>
              <a:t>Korupsi</a:t>
            </a:r>
            <a:r>
              <a:rPr lang="en-US" sz="1200" dirty="0">
                <a:solidFill>
                  <a:schemeClr val="bg1"/>
                </a:solidFill>
              </a:rPr>
              <a:t> Tinggi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  b. </a:t>
            </a:r>
            <a:r>
              <a:rPr lang="en-US" sz="1200" dirty="0" err="1">
                <a:solidFill>
                  <a:schemeClr val="bg1"/>
                </a:solidFill>
              </a:rPr>
              <a:t>Bidang</a:t>
            </a:r>
            <a:r>
              <a:rPr lang="en-US" sz="1200" dirty="0">
                <a:solidFill>
                  <a:schemeClr val="bg1"/>
                </a:solidFill>
              </a:rPr>
              <a:t> Pendidikan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  c. </a:t>
            </a:r>
            <a:r>
              <a:rPr lang="en-US" sz="1200" dirty="0" err="1">
                <a:solidFill>
                  <a:schemeClr val="bg1"/>
                </a:solidFill>
              </a:rPr>
              <a:t>Bidang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Sosial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Budaya</a:t>
            </a:r>
            <a:endParaRPr lang="en-US" sz="1200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      1. </a:t>
            </a:r>
            <a:r>
              <a:rPr lang="en-US" sz="1200" dirty="0" err="1">
                <a:solidFill>
                  <a:schemeClr val="bg1"/>
                </a:solidFill>
              </a:rPr>
              <a:t>Pertumbuhan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penduduk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tinggi</a:t>
            </a:r>
            <a:endParaRPr lang="en-US" sz="1200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      2. </a:t>
            </a:r>
            <a:r>
              <a:rPr lang="en-US" sz="1200" dirty="0" err="1">
                <a:solidFill>
                  <a:schemeClr val="bg1"/>
                </a:solidFill>
              </a:rPr>
              <a:t>Kepadatan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penduduk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tinggi</a:t>
            </a:r>
            <a:endParaRPr lang="en-US" sz="1200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      3. Tingkat </a:t>
            </a:r>
            <a:r>
              <a:rPr lang="en-US" sz="1200" dirty="0" err="1">
                <a:solidFill>
                  <a:schemeClr val="bg1"/>
                </a:solidFill>
              </a:rPr>
              <a:t>pengangguran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tinggi</a:t>
            </a:r>
            <a:endParaRPr lang="en-US" sz="1200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      4.Tingkat Pendidikan </a:t>
            </a:r>
            <a:r>
              <a:rPr lang="en-US" sz="1200" dirty="0" err="1">
                <a:solidFill>
                  <a:schemeClr val="bg1"/>
                </a:solidFill>
              </a:rPr>
              <a:t>rendah</a:t>
            </a:r>
            <a:endParaRPr lang="en-US" sz="1200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  d. </a:t>
            </a:r>
            <a:r>
              <a:rPr lang="en-US" sz="1200" dirty="0" err="1">
                <a:solidFill>
                  <a:schemeClr val="bg1"/>
                </a:solidFill>
              </a:rPr>
              <a:t>Bidang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Ilmu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Pengetahuan</a:t>
            </a:r>
            <a:r>
              <a:rPr lang="en-US" sz="1200" dirty="0">
                <a:solidFill>
                  <a:schemeClr val="bg1"/>
                </a:solidFill>
              </a:rPr>
              <a:t> Dan </a:t>
            </a:r>
            <a:r>
              <a:rPr lang="en-US" sz="1200" dirty="0" err="1">
                <a:solidFill>
                  <a:schemeClr val="bg1"/>
                </a:solidFill>
              </a:rPr>
              <a:t>Teknologi</a:t>
            </a:r>
            <a:endParaRPr lang="en-US" sz="1200" dirty="0">
              <a:solidFill>
                <a:schemeClr val="bg1"/>
              </a:solidFill>
            </a:endParaRPr>
          </a:p>
          <a:p>
            <a:pPr algn="l"/>
            <a:endParaRPr lang="en-US" sz="1200" dirty="0">
              <a:solidFill>
                <a:schemeClr val="bg1"/>
              </a:solidFill>
            </a:endParaRPr>
          </a:p>
          <a:p>
            <a:pPr algn="l"/>
            <a:endParaRPr lang="en-US" sz="1400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0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CAE225-22B7-48E5-B2DE-25A670E86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850" y="1456267"/>
            <a:ext cx="6156300" cy="1140177"/>
          </a:xfrm>
        </p:spPr>
        <p:txBody>
          <a:bodyPr/>
          <a:lstStyle/>
          <a:p>
            <a:pPr marL="76200" indent="0" algn="l">
              <a:buNone/>
            </a:pPr>
            <a:r>
              <a:rPr lang="en-US" sz="1200" dirty="0"/>
              <a:t>2. </a:t>
            </a:r>
            <a:r>
              <a:rPr lang="en-US" sz="1200" dirty="0" err="1"/>
              <a:t>Ciri-Ciri</a:t>
            </a:r>
            <a:r>
              <a:rPr lang="en-US" sz="1200" dirty="0"/>
              <a:t> Negara </a:t>
            </a:r>
            <a:r>
              <a:rPr lang="en-US" sz="1200" dirty="0" err="1"/>
              <a:t>Terbelakang</a:t>
            </a:r>
            <a:endParaRPr lang="en-US" sz="1200" dirty="0"/>
          </a:p>
          <a:p>
            <a:pPr marL="76200" indent="0" algn="l">
              <a:buNone/>
            </a:pPr>
            <a:r>
              <a:rPr lang="en-US" sz="1200" dirty="0"/>
              <a:t>   a.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Kemiskinan</a:t>
            </a: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Umum</a:t>
            </a:r>
            <a:endParaRPr lang="en-US" sz="1200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pPr marL="76200" indent="0" algn="l">
              <a:buNone/>
            </a:pP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  b.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Pertanian</a:t>
            </a: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menjadi</a:t>
            </a: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mata</a:t>
            </a: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pencarian</a:t>
            </a: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umum</a:t>
            </a:r>
            <a:endParaRPr lang="en-US" sz="1200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pPr marL="76200" indent="0" algn="l">
              <a:buNone/>
            </a:pP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  c.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Sumber</a:t>
            </a: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daya</a:t>
            </a: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alam</a:t>
            </a: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yang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kurang</a:t>
            </a: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terolah</a:t>
            </a: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</a:p>
          <a:p>
            <a:pPr marL="76200" indent="0" algn="l">
              <a:buNone/>
            </a:pP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  d. Banyak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pengangguran</a:t>
            </a: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terbukan</a:t>
            </a: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dan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pengangguran</a:t>
            </a: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tersembunyi</a:t>
            </a:r>
            <a:endParaRPr lang="en-US" sz="1200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pPr marL="76200" indent="0" algn="l">
              <a:buNone/>
            </a:pP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  e.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Keterbelakangan</a:t>
            </a: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ekonomi</a:t>
            </a:r>
            <a:endParaRPr lang="en-US" sz="1200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pPr marL="76200" indent="0" algn="l">
              <a:buNone/>
            </a:pP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  f.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Ketiadaan</a:t>
            </a: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inisiatif</a:t>
            </a: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dan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usaha</a:t>
            </a:r>
            <a:endParaRPr lang="en-US" sz="1200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pPr marL="76200" indent="0" algn="l">
              <a:buNone/>
            </a:pP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  g.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Kelangkaan</a:t>
            </a: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alat</a:t>
            </a: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modal</a:t>
            </a:r>
          </a:p>
          <a:p>
            <a:pPr marL="76200" indent="0" algn="l">
              <a:buNone/>
            </a:pP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 h.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keterbelakangan</a:t>
            </a: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2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teknologi</a:t>
            </a:r>
            <a:endParaRPr lang="en-US" sz="1200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594FFA-BAF8-46B4-A20F-9D0212C1A6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130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ctrTitle"/>
          </p:nvPr>
        </p:nvSpPr>
        <p:spPr>
          <a:xfrm>
            <a:off x="2361000" y="270934"/>
            <a:ext cx="4335000" cy="18965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C.Faktor</a:t>
            </a:r>
            <a:r>
              <a:rPr lang="en-US" sz="1600" dirty="0"/>
              <a:t> </a:t>
            </a:r>
            <a:r>
              <a:rPr lang="en-US" sz="1600" dirty="0" err="1"/>
              <a:t>Penyebab</a:t>
            </a:r>
            <a:r>
              <a:rPr lang="en-US" sz="1600" dirty="0"/>
              <a:t> </a:t>
            </a:r>
            <a:r>
              <a:rPr lang="en-US" sz="1600" dirty="0" err="1"/>
              <a:t>Kesenjangan</a:t>
            </a:r>
            <a:r>
              <a:rPr lang="en-US" sz="1600" dirty="0"/>
              <a:t> Negara </a:t>
            </a:r>
            <a:r>
              <a:rPr lang="en-US" sz="1600" dirty="0" err="1"/>
              <a:t>Maju</a:t>
            </a:r>
            <a:r>
              <a:rPr lang="en-US" sz="1600" dirty="0"/>
              <a:t>, </a:t>
            </a:r>
            <a:r>
              <a:rPr lang="en-US" sz="1600" dirty="0" err="1"/>
              <a:t>Berkembang</a:t>
            </a:r>
            <a:r>
              <a:rPr lang="en-US" sz="1600" dirty="0"/>
              <a:t>, Dan </a:t>
            </a:r>
            <a:r>
              <a:rPr lang="en-US" sz="1600" dirty="0" err="1"/>
              <a:t>Terbelakang</a:t>
            </a:r>
            <a:endParaRPr sz="1600"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1"/>
          </p:nvPr>
        </p:nvSpPr>
        <p:spPr>
          <a:xfrm>
            <a:off x="2361075" y="2280356"/>
            <a:ext cx="4335000" cy="13444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Beberapa faktor penyebab terjadinya kesenjangan sosial: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1400" dirty="0"/>
              <a:t>Perbedaan sumber daya alam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1400" dirty="0"/>
              <a:t>Kebijakan pemerintah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1400" dirty="0"/>
              <a:t>Pengaruh globalisasi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1400" dirty="0"/>
              <a:t>Kondisi demografis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1400" dirty="0"/>
              <a:t>Letak dan kondisi geografis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ctrTitle" idx="4294967295"/>
          </p:nvPr>
        </p:nvSpPr>
        <p:spPr>
          <a:xfrm>
            <a:off x="1" y="2472267"/>
            <a:ext cx="688622" cy="6884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i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6A96A59-3421-4C95-AB59-038F6F7D2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4500" y="1117750"/>
            <a:ext cx="4335000" cy="1159800"/>
          </a:xfrm>
        </p:spPr>
        <p:txBody>
          <a:bodyPr/>
          <a:lstStyle/>
          <a:p>
            <a:pPr marL="342900" indent="-342900" algn="ctr">
              <a:buFont typeface="+mj-lt"/>
              <a:buAutoNum type="alphaUcPeriod" startAt="4"/>
            </a:pP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Akibat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Dari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Kesenjangan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Negara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Maju</a:t>
            </a:r>
            <a:r>
              <a:rPr lang="en-US" sz="160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Berkembang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. Dan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Terbelakang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subTitle" idx="1"/>
          </p:nvPr>
        </p:nvSpPr>
        <p:spPr>
          <a:xfrm>
            <a:off x="2678850" y="2277550"/>
            <a:ext cx="4335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" sz="1600" dirty="0"/>
              <a:t>Target pasar tidak jelas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" sz="1600" dirty="0"/>
              <a:t>Langkanya tenaga kerja yang kompeten</a:t>
            </a:r>
          </a:p>
          <a:p>
            <a:pPr indent="-457200" algn="l">
              <a:buFont typeface="Tinos"/>
              <a:buAutoNum type="arabicPeriod"/>
            </a:pPr>
            <a:r>
              <a:rPr lang="en" sz="1600" dirty="0"/>
              <a:t>Pengangguran dan kemiskinan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" sz="1600" dirty="0"/>
              <a:t>Maraknya kasus kejahatan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subTitle" idx="4294967295"/>
          </p:nvPr>
        </p:nvSpPr>
        <p:spPr>
          <a:xfrm>
            <a:off x="982134" y="1420861"/>
            <a:ext cx="6908800" cy="3355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Negara </a:t>
            </a:r>
            <a:r>
              <a:rPr lang="en-US" sz="1600" dirty="0" err="1">
                <a:solidFill>
                  <a:schemeClr val="bg1"/>
                </a:solidFill>
              </a:rPr>
              <a:t>maju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adalah</a:t>
            </a:r>
            <a:r>
              <a:rPr lang="en-US" sz="1600" dirty="0">
                <a:solidFill>
                  <a:schemeClr val="bg1"/>
                </a:solidFill>
              </a:rPr>
              <a:t> negara yang </a:t>
            </a:r>
            <a:r>
              <a:rPr lang="en-US" sz="1600" dirty="0" err="1">
                <a:solidFill>
                  <a:schemeClr val="bg1"/>
                </a:solidFill>
              </a:rPr>
              <a:t>rakyatnya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memiliki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kesejahteraan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atau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kualitas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hidup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tinggi</a:t>
            </a:r>
            <a:r>
              <a:rPr lang="en-US" sz="1600" dirty="0">
                <a:solidFill>
                  <a:schemeClr val="bg1"/>
                </a:solidFill>
              </a:rPr>
              <a:t> dan </a:t>
            </a:r>
            <a:r>
              <a:rPr lang="en-US" sz="1600" dirty="0" err="1">
                <a:solidFill>
                  <a:schemeClr val="bg1"/>
                </a:solidFill>
              </a:rPr>
              <a:t>mampu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menyeimbangkan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pencapaian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pembangunan</a:t>
            </a:r>
            <a:r>
              <a:rPr lang="en-US" sz="1600" dirty="0">
                <a:solidFill>
                  <a:schemeClr val="bg1"/>
                </a:solidFill>
              </a:rPr>
              <a:t> di </a:t>
            </a:r>
            <a:r>
              <a:rPr lang="en-US" sz="1600" dirty="0" err="1">
                <a:solidFill>
                  <a:schemeClr val="bg1"/>
                </a:solidFill>
              </a:rPr>
              <a:t>negaranya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baik</a:t>
            </a:r>
            <a:r>
              <a:rPr lang="en-US" sz="1600" dirty="0">
                <a:solidFill>
                  <a:schemeClr val="bg1"/>
                </a:solidFill>
              </a:rPr>
              <a:t>. Negara </a:t>
            </a:r>
            <a:r>
              <a:rPr lang="en-US" sz="1600" dirty="0" err="1">
                <a:solidFill>
                  <a:schemeClr val="bg1"/>
                </a:solidFill>
              </a:rPr>
              <a:t>berkembang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adalah</a:t>
            </a:r>
            <a:r>
              <a:rPr lang="en-US" sz="1600" dirty="0">
                <a:solidFill>
                  <a:schemeClr val="bg1"/>
                </a:solidFill>
              </a:rPr>
              <a:t> negara yang </a:t>
            </a:r>
            <a:r>
              <a:rPr lang="en-US" sz="1600" dirty="0" err="1">
                <a:solidFill>
                  <a:schemeClr val="bg1"/>
                </a:solidFill>
              </a:rPr>
              <a:t>rakyatnya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memiliki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tingkat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kesejahteraan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atau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kualitas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hidup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taraf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sedang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atau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sedang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perkembangan</a:t>
            </a:r>
            <a:r>
              <a:rPr lang="en-US" sz="1600" dirty="0">
                <a:solidFill>
                  <a:schemeClr val="bg1"/>
                </a:solidFill>
              </a:rPr>
              <a:t>. Negara </a:t>
            </a:r>
            <a:r>
              <a:rPr lang="en-US" sz="1600" dirty="0" err="1">
                <a:solidFill>
                  <a:schemeClr val="bg1"/>
                </a:solidFill>
              </a:rPr>
              <a:t>terbelakang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adalah</a:t>
            </a:r>
            <a:r>
              <a:rPr lang="en-US" sz="1600" dirty="0">
                <a:solidFill>
                  <a:schemeClr val="bg1"/>
                </a:solidFill>
              </a:rPr>
              <a:t> negara yang </a:t>
            </a:r>
            <a:r>
              <a:rPr lang="en-US" sz="1600" dirty="0" err="1">
                <a:solidFill>
                  <a:schemeClr val="bg1"/>
                </a:solidFill>
              </a:rPr>
              <a:t>tidak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mampu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berdiri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sendiri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karena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tidak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memiliki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sistem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ekonomi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dapat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memenuhi</a:t>
            </a:r>
            <a:r>
              <a:rPr lang="en-US" sz="1600" dirty="0">
                <a:solidFill>
                  <a:schemeClr val="bg1"/>
                </a:solidFill>
              </a:rPr>
              <a:t> dan </a:t>
            </a:r>
            <a:r>
              <a:rPr lang="en-US" sz="1600" dirty="0" err="1">
                <a:solidFill>
                  <a:schemeClr val="bg1"/>
                </a:solidFill>
              </a:rPr>
              <a:t>menstabilkan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tingkat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perekonomian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negaranya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sendiri.Antara</a:t>
            </a:r>
            <a:r>
              <a:rPr lang="en-US" sz="1600" dirty="0">
                <a:solidFill>
                  <a:schemeClr val="bg1"/>
                </a:solidFill>
              </a:rPr>
              <a:t> negara </a:t>
            </a:r>
            <a:r>
              <a:rPr lang="en-US" sz="1600" dirty="0" err="1">
                <a:solidFill>
                  <a:schemeClr val="bg1"/>
                </a:solidFill>
              </a:rPr>
              <a:t>maju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berkembang</a:t>
            </a:r>
            <a:r>
              <a:rPr lang="en-US" sz="1600" dirty="0">
                <a:solidFill>
                  <a:schemeClr val="bg1"/>
                </a:solidFill>
              </a:rPr>
              <a:t>, dan </a:t>
            </a:r>
            <a:r>
              <a:rPr lang="en-US" sz="1600" dirty="0" err="1">
                <a:solidFill>
                  <a:schemeClr val="bg1"/>
                </a:solidFill>
              </a:rPr>
              <a:t>terbelakang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tentu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terdapat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kesenjangan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Kesenjangan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bisa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dilihat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berbagai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bidang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seperti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bidang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ekonomi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sosial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budaya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pendidikan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serta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ilmu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pengetahuan</a:t>
            </a:r>
            <a:r>
              <a:rPr lang="en-US" sz="1600" dirty="0">
                <a:solidFill>
                  <a:schemeClr val="bg1"/>
                </a:solidFill>
              </a:rPr>
              <a:t> dan </a:t>
            </a:r>
            <a:r>
              <a:rPr lang="en-US" sz="1600" dirty="0" err="1">
                <a:solidFill>
                  <a:schemeClr val="bg1"/>
                </a:solidFill>
              </a:rPr>
              <a:t>teknologi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Kesenjangan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disebabkan</a:t>
            </a:r>
            <a:r>
              <a:rPr lang="en-US" sz="1600" dirty="0">
                <a:solidFill>
                  <a:schemeClr val="bg1"/>
                </a:solidFill>
              </a:rPr>
              <a:t> oleh </a:t>
            </a:r>
            <a:r>
              <a:rPr lang="en-US" sz="1600" dirty="0" err="1">
                <a:solidFill>
                  <a:schemeClr val="bg1"/>
                </a:solidFill>
              </a:rPr>
              <a:t>beberapa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faktor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seperti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perbedaan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sumber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alam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kebijakan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pemerintah</a:t>
            </a:r>
            <a:r>
              <a:rPr lang="en-US" sz="1600" dirty="0">
                <a:solidFill>
                  <a:schemeClr val="bg1"/>
                </a:solidFill>
              </a:rPr>
              <a:t>, dan lain </a:t>
            </a:r>
            <a:r>
              <a:rPr lang="en-US" sz="1600" dirty="0" err="1">
                <a:solidFill>
                  <a:schemeClr val="bg1"/>
                </a:solidFill>
              </a:rPr>
              <a:t>sebagainya</a:t>
            </a:r>
            <a:r>
              <a:rPr lang="en-US" sz="1600" dirty="0">
                <a:solidFill>
                  <a:schemeClr val="bg1"/>
                </a:solidFill>
              </a:rPr>
              <a:t>. Adapun </a:t>
            </a:r>
            <a:r>
              <a:rPr lang="en-US" sz="1600" dirty="0" err="1">
                <a:solidFill>
                  <a:schemeClr val="bg1"/>
                </a:solidFill>
              </a:rPr>
              <a:t>dampak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kesenjangan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adalah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pengangguran</a:t>
            </a:r>
            <a:r>
              <a:rPr lang="en-US" sz="1600" dirty="0">
                <a:solidFill>
                  <a:schemeClr val="bg1"/>
                </a:solidFill>
              </a:rPr>
              <a:t> dan </a:t>
            </a:r>
            <a:r>
              <a:rPr lang="en-US" sz="1600" dirty="0" err="1">
                <a:solidFill>
                  <a:schemeClr val="bg1"/>
                </a:solidFill>
              </a:rPr>
              <a:t>kemiskinan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maraknya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kasus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kejahatan</a:t>
            </a:r>
            <a:r>
              <a:rPr lang="en-US" sz="1600" dirty="0">
                <a:solidFill>
                  <a:schemeClr val="bg1"/>
                </a:solidFill>
              </a:rPr>
              <a:t>, dan lain </a:t>
            </a:r>
            <a:r>
              <a:rPr lang="en-US" sz="1600" dirty="0" err="1">
                <a:solidFill>
                  <a:schemeClr val="bg1"/>
                </a:solidFill>
              </a:rPr>
              <a:t>sebagainya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1" name="Google Shape;141;p22"/>
          <p:cNvSpPr/>
          <p:nvPr/>
        </p:nvSpPr>
        <p:spPr>
          <a:xfrm>
            <a:off x="982133" y="641645"/>
            <a:ext cx="6908800" cy="68652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ctrTitle" idx="4294967295"/>
          </p:nvPr>
        </p:nvSpPr>
        <p:spPr>
          <a:xfrm>
            <a:off x="2312245" y="385028"/>
            <a:ext cx="40188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</a:rPr>
              <a:t> </a:t>
            </a:r>
            <a:r>
              <a:rPr lang="en" sz="2400" dirty="0">
                <a:solidFill>
                  <a:srgbClr val="FFFFFF"/>
                </a:solidFill>
              </a:rPr>
              <a:t>KESIMPULAN</a:t>
            </a:r>
            <a:endParaRPr sz="2400" dirty="0">
              <a:solidFill>
                <a:srgbClr val="FFFFFF"/>
              </a:solidFill>
            </a:endParaRPr>
          </a:p>
        </p:txBody>
      </p:sp>
      <p:grpSp>
        <p:nvGrpSpPr>
          <p:cNvPr id="143" name="Google Shape;143;p22"/>
          <p:cNvGrpSpPr/>
          <p:nvPr/>
        </p:nvGrpSpPr>
        <p:grpSpPr>
          <a:xfrm>
            <a:off x="1162742" y="641645"/>
            <a:ext cx="1149503" cy="686526"/>
            <a:chOff x="5937975" y="5081700"/>
            <a:chExt cx="481050" cy="261850"/>
          </a:xfrm>
        </p:grpSpPr>
        <p:sp>
          <p:nvSpPr>
            <p:cNvPr id="144" name="Google Shape;144;p22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l" t="t" r="r" b="b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285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2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l" t="t" r="r" b="b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28575" cap="rnd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l" t="t" r="r" b="b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28575" cap="flat" cmpd="sng">
              <a:solidFill>
                <a:srgbClr val="4D4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51E481-5CC0-4911-8D2F-84A436475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TRIMAKASIH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FD54A0-52BB-46C0-9DE1-2355D698F6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670793"/>
      </p:ext>
    </p:extLst>
  </p:cSld>
  <p:clrMapOvr>
    <a:masterClrMapping/>
  </p:clrMapOvr>
</p:sld>
</file>

<file path=ppt/theme/theme1.xml><?xml version="1.0" encoding="utf-8"?>
<a:theme xmlns:a="http://schemas.openxmlformats.org/drawingml/2006/main" name="Ophelia template">
  <a:themeElements>
    <a:clrScheme name="Custom 347">
      <a:dk1>
        <a:srgbClr val="4D4A56"/>
      </a:dk1>
      <a:lt1>
        <a:srgbClr val="FFFFFF"/>
      </a:lt1>
      <a:dk2>
        <a:srgbClr val="888394"/>
      </a:dk2>
      <a:lt2>
        <a:srgbClr val="E7E7EC"/>
      </a:lt2>
      <a:accent1>
        <a:srgbClr val="ECC1C8"/>
      </a:accent1>
      <a:accent2>
        <a:srgbClr val="E48DA3"/>
      </a:accent2>
      <a:accent3>
        <a:srgbClr val="AEA4CC"/>
      </a:accent3>
      <a:accent4>
        <a:srgbClr val="8F86AC"/>
      </a:accent4>
      <a:accent5>
        <a:srgbClr val="F0DFAE"/>
      </a:accent5>
      <a:accent6>
        <a:srgbClr val="E0B88E"/>
      </a:accent6>
      <a:hlink>
        <a:srgbClr val="4D4A5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653</Words>
  <Application>Microsoft Office PowerPoint</Application>
  <PresentationFormat>On-screen Show (16:9)</PresentationFormat>
  <Paragraphs>80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Playfair Display</vt:lpstr>
      <vt:lpstr>Algerian</vt:lpstr>
      <vt:lpstr>Nirmala UI</vt:lpstr>
      <vt:lpstr>Arial</vt:lpstr>
      <vt:lpstr>Tinos</vt:lpstr>
      <vt:lpstr>Times New Roman</vt:lpstr>
      <vt:lpstr>Ophelia template</vt:lpstr>
      <vt:lpstr>KESENJANGAN ANTARA NEGARA MAJU,NEGARA BERKEMBANG, DAN NEGARA TERBELAKANG   KELOMPOK 3 1. NORA WYRENTIA SUHAILI (2113053041) 2. MAYA MARISA (2113053258) 3. MITA TRI FEBRIYANTI (2153053001)</vt:lpstr>
      <vt:lpstr>A.Pengertian Negara Maju,Berkembang, dan Terbelakang</vt:lpstr>
      <vt:lpstr>B. Ciri-Ciri Negara Maju, Berkembang, dan Terbelakang.</vt:lpstr>
      <vt:lpstr>PowerPoint Presentation</vt:lpstr>
      <vt:lpstr>PowerPoint Presentation</vt:lpstr>
      <vt:lpstr>C.Faktor Penyebab Kesenjangan Negara Maju, Berkembang, Dan Terbelakang</vt:lpstr>
      <vt:lpstr>Akibat Dari Kesenjangan Negara Maju, Berkembang . Dan Terbelakang</vt:lpstr>
      <vt:lpstr> KESIMPULAN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KESENJANGAN ANTARA NEGARA MAJU,NEGARA BERKEMBANG, DAN NEGARA TERBELAKANG   KELOMPOK 3 1. NORA WYRENTIA SUHAILI (2113053041) 2. MAYA MARISA (2113053258) 3. MITA TRI FEBRIYANTI (2153053001)</dc:title>
  <dc:creator>User</dc:creator>
  <cp:lastModifiedBy>User</cp:lastModifiedBy>
  <cp:revision>4</cp:revision>
  <dcterms:modified xsi:type="dcterms:W3CDTF">2022-03-09T05:07:41Z</dcterms:modified>
</cp:coreProperties>
</file>