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99"/>
    <a:srgbClr val="99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4D09849-ED71-4687-8E56-55236DFAB806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5C56B92-1FE9-44EE-89A6-146524182F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AC7D-5EE6-41E5-A413-E007941C421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8B09-0062-4E13-B321-5406E24093C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041529"/>
          </a:xfrm>
        </p:spPr>
        <p:txBody>
          <a:bodyPr>
            <a:noAutofit/>
          </a:bodyPr>
          <a:lstStyle/>
          <a:p>
            <a:r>
              <a:rPr lang="id-ID" sz="6600" dirty="0" smtClean="0"/>
              <a:t>PROSES AUDIT KINERJA</a:t>
            </a:r>
            <a:endParaRPr lang="id-ID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24" y="3500438"/>
            <a:ext cx="4471974" cy="1752600"/>
          </a:xfrm>
        </p:spPr>
        <p:txBody>
          <a:bodyPr>
            <a:normAutofit fontScale="85000" lnSpcReduction="20000"/>
          </a:bodyPr>
          <a:lstStyle/>
          <a:p>
            <a:endParaRPr lang="id-ID" dirty="0" smtClean="0">
              <a:solidFill>
                <a:schemeClr val="tx1"/>
              </a:solidFill>
            </a:endParaRP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Oleh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Dr. Pujiati, M.Pd.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643998" cy="128588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Yang Perlu Diperhatikan dalam Penulisan Laporan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7858180" cy="4071966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Ditulis secara obyektif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Auditor tidak boleh terlalu</a:t>
            </a:r>
            <a:r>
              <a:rPr lang="id-ID" i="1" dirty="0" smtClean="0">
                <a:solidFill>
                  <a:schemeClr val="tx1"/>
                </a:solidFill>
              </a:rPr>
              <a:t> overstate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Informasi harus disertai bukti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Penulisan laporan secara konstruktif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Mengakomodasi usaha manajemen untuk memperbaiki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1470025"/>
          </a:xfrm>
        </p:spPr>
        <p:txBody>
          <a:bodyPr/>
          <a:lstStyle/>
          <a:p>
            <a:r>
              <a:rPr lang="id-ID" b="1" dirty="0" smtClean="0"/>
              <a:t>Keahlian yang Perlu Dimiliki Agar  Laporan Efektif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500306"/>
            <a:ext cx="8501122" cy="4071966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Keahlian teknis (mengorganisasikan/menyusun informasi)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	Keahlian manajerial (merencanakan, mengorganisasikan, melaksanakan dan mengendalikan masing-masing tahap audit)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3)	Keahlian interpersonal (menjaga hubungan baik dengan </a:t>
            </a:r>
            <a:r>
              <a:rPr lang="id-ID" i="1" dirty="0" smtClean="0">
                <a:solidFill>
                  <a:schemeClr val="tx1"/>
                </a:solidFill>
              </a:rPr>
              <a:t>auditee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785818"/>
          </a:xfrm>
        </p:spPr>
        <p:txBody>
          <a:bodyPr/>
          <a:lstStyle/>
          <a:p>
            <a:r>
              <a:rPr lang="id-ID" b="1" dirty="0" smtClean="0"/>
              <a:t>Sistematika Laporan Audit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571612"/>
          <a:ext cx="8429685" cy="4502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9895"/>
                <a:gridCol w="2809895"/>
                <a:gridCol w="2809895"/>
              </a:tblGrid>
              <a:tr h="67828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I. Pendahuluan 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II. Teks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III. Referensi Masalah</a:t>
                      </a:r>
                      <a:endParaRPr lang="id-ID" sz="2400" dirty="0"/>
                    </a:p>
                  </a:txBody>
                  <a:tcPr/>
                </a:tc>
              </a:tr>
              <a:tr h="3679438"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Umum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Memorandum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Laporan ringkasan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Daftar</a:t>
                      </a:r>
                      <a:r>
                        <a:rPr lang="id-ID" sz="2400" baseline="0" dirty="0" smtClean="0"/>
                        <a:t> isi laporan secara keseluruhan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baseline="0" dirty="0" smtClean="0"/>
                        <a:t>Daftar tabel dan gambar</a:t>
                      </a:r>
                    </a:p>
                    <a:p>
                      <a:pPr marL="342900" indent="-342900">
                        <a:buNone/>
                      </a:pP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id-ID" sz="2400" baseline="0" dirty="0" smtClean="0"/>
                        <a:t>Pendahuluan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baseline="0" dirty="0" smtClean="0"/>
                        <a:t>Badan (mencakup pengantar masalah, temuan, kesumpulan dan rekomendasi)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baseline="0" dirty="0" smtClean="0"/>
                        <a:t>Komentar auditee</a:t>
                      </a:r>
                      <a:endParaRPr lang="id-ID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Footnotes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Lampiran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Bibliografi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Komentar auditee (jika tidak dalam teks)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id-ID" sz="2400" dirty="0" smtClean="0"/>
                        <a:t>Bahan referensi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1214445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Langkah-langkah dalam Mengembangkan Laporan Audit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786742" cy="428628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Menyiapkan temuan secara individual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Mengumpulkan semua refensi yang mendukung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Menyiapkan teks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Menyiapkan laporan inti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Menyiapkan memorandum pengiriman laporan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15436" cy="121444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E. TAHAP PENIDAKLANJUTAN (Follow-up)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001056" cy="4786346"/>
          </a:xfrm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Tahap ini didesain untuk memastikan atau memberikan pendapat apakah rekomendasi editor sudah diimplikasikan 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Hal yang perlu diperhatikan dalam tahap ini: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Dasar melakukan </a:t>
            </a:r>
            <a:r>
              <a:rPr lang="id-ID" i="1" dirty="0" smtClean="0">
                <a:solidFill>
                  <a:schemeClr val="tx1"/>
                </a:solidFill>
              </a:rPr>
              <a:t>follow-up</a:t>
            </a:r>
            <a:r>
              <a:rPr lang="id-ID" dirty="0" smtClean="0">
                <a:solidFill>
                  <a:schemeClr val="tx1"/>
                </a:solidFill>
              </a:rPr>
              <a:t>, pelaksanaan </a:t>
            </a:r>
            <a:r>
              <a:rPr lang="id-ID" i="1" dirty="0" smtClean="0">
                <a:solidFill>
                  <a:schemeClr val="tx1"/>
                </a:solidFill>
              </a:rPr>
              <a:t>review follow-up </a:t>
            </a:r>
            <a:r>
              <a:rPr lang="id-ID" dirty="0" smtClean="0">
                <a:solidFill>
                  <a:schemeClr val="tx1"/>
                </a:solidFill>
              </a:rPr>
              <a:t>dan batasan </a:t>
            </a:r>
            <a:r>
              <a:rPr lang="id-ID" i="1" dirty="0" smtClean="0">
                <a:solidFill>
                  <a:schemeClr val="tx1"/>
                </a:solidFill>
              </a:rPr>
              <a:t>review follow-up</a:t>
            </a:r>
            <a:endParaRPr lang="id-ID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id-ID" sz="2400" dirty="0" smtClean="0">
                <a:solidFill>
                  <a:schemeClr val="tx1"/>
                </a:solidFill>
              </a:rPr>
              <a:t>Dasar Pelaksanaan F</a:t>
            </a:r>
            <a:r>
              <a:rPr lang="id-ID" sz="2400" i="1" dirty="0" smtClean="0">
                <a:solidFill>
                  <a:schemeClr val="tx1"/>
                </a:solidFill>
              </a:rPr>
              <a:t>ollow-up</a:t>
            </a:r>
            <a:r>
              <a:rPr lang="id-ID" sz="2400" dirty="0" smtClean="0">
                <a:solidFill>
                  <a:schemeClr val="tx1"/>
                </a:solidFill>
              </a:rPr>
              <a:t> =&gt; perencanaan yang dilakukan manajemen</a:t>
            </a:r>
          </a:p>
          <a:p>
            <a:pPr marL="514350" indent="-514350" algn="l"/>
            <a:endParaRPr lang="id-ID" sz="2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sz="2400" dirty="0" smtClean="0">
                <a:solidFill>
                  <a:schemeClr val="tx1"/>
                </a:solidFill>
              </a:rPr>
              <a:t>2) 	Pelaksanaan </a:t>
            </a:r>
            <a:r>
              <a:rPr lang="id-ID" sz="2400" i="1" dirty="0" smtClean="0">
                <a:solidFill>
                  <a:schemeClr val="tx1"/>
                </a:solidFill>
              </a:rPr>
              <a:t>review follow-up =&gt; </a:t>
            </a:r>
            <a:r>
              <a:rPr lang="id-ID" sz="2400" dirty="0" smtClean="0">
                <a:solidFill>
                  <a:schemeClr val="tx1"/>
                </a:solidFill>
              </a:rPr>
              <a:t>follow-up awal 6 bulan setelah terbit, sesudahnya 3 bulan</a:t>
            </a:r>
            <a:r>
              <a:rPr lang="id-ID" sz="2400" i="1" dirty="0" smtClean="0">
                <a:solidFill>
                  <a:schemeClr val="tx1"/>
                </a:solidFill>
              </a:rPr>
              <a:t>  </a:t>
            </a:r>
            <a:r>
              <a:rPr lang="id-ID" sz="2400" dirty="0" smtClean="0">
                <a:solidFill>
                  <a:schemeClr val="tx1"/>
                </a:solidFill>
              </a:rPr>
              <a:t/>
            </a:r>
            <a:br>
              <a:rPr lang="id-ID" sz="2400" dirty="0" smtClean="0">
                <a:solidFill>
                  <a:schemeClr val="tx1"/>
                </a:solidFill>
              </a:rPr>
            </a:br>
            <a:endParaRPr lang="id-ID" sz="2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sz="2400" dirty="0" smtClean="0">
                <a:solidFill>
                  <a:schemeClr val="tx1"/>
                </a:solidFill>
              </a:rPr>
              <a:t>3)	Batasan Follow-up =&gt; tidak terbatas pada penilaian pelaksanaan dan dampak rekomendasi</a:t>
            </a:r>
          </a:p>
          <a:p>
            <a:pPr marL="514350" indent="-514350" algn="l"/>
            <a:endParaRPr lang="id-ID" sz="24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 startAt="4"/>
            </a:pPr>
            <a:r>
              <a:rPr lang="id-ID" sz="2400" dirty="0" smtClean="0">
                <a:solidFill>
                  <a:schemeClr val="tx1"/>
                </a:solidFill>
              </a:rPr>
              <a:t>Implementasi rekomendasi =&gt; oleh unit kerja, oleh eksekutif, peranan auditor dalam pengimplementasian rekomendasi audit dan peranan legisatif dalam mengimplementasikan rekomendasi audit</a:t>
            </a:r>
          </a:p>
          <a:p>
            <a:pPr marL="514350" indent="-514350" algn="l"/>
            <a:endParaRPr lang="id-ID" sz="2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sz="2400" dirty="0" smtClean="0">
                <a:solidFill>
                  <a:schemeClr val="tx1"/>
                </a:solidFill>
              </a:rPr>
              <a:t>5)	Pemeriksaan kembali secara periodik=&gt; mengetahui peningkatan/penurunan</a:t>
            </a:r>
            <a:br>
              <a:rPr lang="id-ID" sz="2400" dirty="0" smtClean="0">
                <a:solidFill>
                  <a:schemeClr val="tx1"/>
                </a:solidFill>
              </a:rPr>
            </a:br>
            <a:endParaRPr lang="id-ID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28588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id-ID" b="1" dirty="0" smtClean="0"/>
              <a:t>A. STRUKTUR AUDIT KINERJA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1785925"/>
          <a:ext cx="8286808" cy="4857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28958"/>
                <a:gridCol w="5357850"/>
              </a:tblGrid>
              <a:tr h="64159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Tahap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Elemen</a:t>
                      </a:r>
                    </a:p>
                    <a:p>
                      <a:pPr algn="ctr"/>
                      <a:endParaRPr lang="id-ID" dirty="0"/>
                    </a:p>
                  </a:txBody>
                  <a:tcPr/>
                </a:tc>
              </a:tr>
              <a:tr h="916563">
                <a:tc>
                  <a:txBody>
                    <a:bodyPr/>
                    <a:lstStyle/>
                    <a:p>
                      <a:r>
                        <a:rPr lang="id-ID" dirty="0" smtClean="0"/>
                        <a:t>Tahap pengenalan dan perencanaan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 Survei pendahuluan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 review sistem pengendalian manajemen</a:t>
                      </a:r>
                    </a:p>
                    <a:p>
                      <a:pPr>
                        <a:buFontTx/>
                        <a:buNone/>
                      </a:pPr>
                      <a:endParaRPr lang="id-ID" dirty="0"/>
                    </a:p>
                  </a:txBody>
                  <a:tcPr/>
                </a:tc>
              </a:tr>
              <a:tr h="1191532">
                <a:tc>
                  <a:txBody>
                    <a:bodyPr/>
                    <a:lstStyle/>
                    <a:p>
                      <a:r>
                        <a:rPr lang="id-ID" dirty="0" smtClean="0"/>
                        <a:t>Tahap audit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i="1" dirty="0" smtClean="0"/>
                        <a:t>Review</a:t>
                      </a:r>
                      <a:r>
                        <a:rPr lang="id-ID" dirty="0" smtClean="0"/>
                        <a:t> hasil-hasil program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 </a:t>
                      </a:r>
                      <a:r>
                        <a:rPr lang="id-ID" i="1" dirty="0" smtClean="0"/>
                        <a:t>Review</a:t>
                      </a:r>
                      <a:r>
                        <a:rPr lang="id-ID" dirty="0" smtClean="0"/>
                        <a:t> ekonomi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 </a:t>
                      </a:r>
                      <a:r>
                        <a:rPr lang="id-ID" i="1" dirty="0" smtClean="0"/>
                        <a:t>Review</a:t>
                      </a:r>
                      <a:r>
                        <a:rPr lang="id-ID" dirty="0" smtClean="0"/>
                        <a:t> kepatuhan</a:t>
                      </a:r>
                      <a:r>
                        <a:rPr lang="id-ID" baseline="0" dirty="0" smtClean="0"/>
                        <a:t> </a:t>
                      </a:r>
                    </a:p>
                    <a:p>
                      <a:pPr>
                        <a:buFontTx/>
                        <a:buNone/>
                      </a:pPr>
                      <a:endParaRPr lang="id-ID" dirty="0"/>
                    </a:p>
                  </a:txBody>
                  <a:tcPr/>
                </a:tc>
              </a:tr>
              <a:tr h="1191532">
                <a:tc>
                  <a:txBody>
                    <a:bodyPr/>
                    <a:lstStyle/>
                    <a:p>
                      <a:r>
                        <a:rPr lang="id-ID" dirty="0" smtClean="0"/>
                        <a:t>Tahap</a:t>
                      </a:r>
                      <a:r>
                        <a:rPr lang="id-ID" baseline="0" dirty="0" smtClean="0"/>
                        <a:t> pelaporan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Persiapan laporan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 </a:t>
                      </a:r>
                      <a:r>
                        <a:rPr lang="id-ID" i="1" dirty="0" smtClean="0"/>
                        <a:t>review</a:t>
                      </a:r>
                      <a:r>
                        <a:rPr lang="id-ID" dirty="0" smtClean="0"/>
                        <a:t> dan revisi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Pengiriman dan penyajian laporan</a:t>
                      </a:r>
                    </a:p>
                    <a:p>
                      <a:pPr>
                        <a:buFontTx/>
                        <a:buNone/>
                      </a:pPr>
                      <a:endParaRPr lang="id-ID" dirty="0"/>
                    </a:p>
                  </a:txBody>
                  <a:tcPr/>
                </a:tc>
              </a:tr>
              <a:tr h="916563">
                <a:tc>
                  <a:txBody>
                    <a:bodyPr/>
                    <a:lstStyle/>
                    <a:p>
                      <a:r>
                        <a:rPr lang="id-ID" dirty="0" smtClean="0"/>
                        <a:t>Tahap </a:t>
                      </a:r>
                      <a:r>
                        <a:rPr lang="id-ID" i="1" dirty="0" smtClean="0"/>
                        <a:t>follow-up</a:t>
                      </a:r>
                      <a:endParaRPr lang="id-ID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Desain </a:t>
                      </a:r>
                      <a:r>
                        <a:rPr lang="id-ID" i="1" dirty="0" smtClean="0"/>
                        <a:t>folow up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 investigasi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dirty="0" smtClean="0"/>
                        <a:t>Pelaporan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500197"/>
          </a:xfrm>
        </p:spPr>
        <p:txBody>
          <a:bodyPr>
            <a:normAutofit/>
          </a:bodyPr>
          <a:lstStyle/>
          <a:p>
            <a:r>
              <a:rPr lang="id-ID" b="1" dirty="0" smtClean="0"/>
              <a:t>B. TAHAP PENGENALAN DAN PERENCANAAN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357406"/>
            <a:ext cx="8643998" cy="4357742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Survei pendahuluan (</a:t>
            </a:r>
            <a:r>
              <a:rPr lang="id-ID" i="1" dirty="0" smtClean="0">
                <a:solidFill>
                  <a:schemeClr val="tx1"/>
                </a:solidFill>
              </a:rPr>
              <a:t>preliminary survey</a:t>
            </a:r>
            <a:r>
              <a:rPr lang="id-ID" dirty="0" smtClean="0">
                <a:solidFill>
                  <a:schemeClr val="tx1"/>
                </a:solidFill>
              </a:rPr>
              <a:t>): upaaya untuk memperoleh gambaran akuran tentang lingkungan organisasi yang diaudit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Review sistem pengendalian </a:t>
            </a:r>
            <a:r>
              <a:rPr lang="id-ID" i="1" dirty="0" smtClean="0">
                <a:solidFill>
                  <a:schemeClr val="tx1"/>
                </a:solidFill>
              </a:rPr>
              <a:t>(control system review)</a:t>
            </a:r>
            <a:r>
              <a:rPr lang="id-ID" dirty="0" smtClean="0">
                <a:solidFill>
                  <a:schemeClr val="tx1"/>
                </a:solidFill>
              </a:rPr>
              <a:t>: prosedurnya menganalisis sistem manajemen organisasi, membandingkan dengan model yang ada dan mencatat dugaan ketidaksesuaian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1327149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Kriteria Pengendalian untuk Hasil-Hasil Program, Penilaian Ekonomi dan Efisiensi</a:t>
            </a:r>
            <a:endParaRPr lang="id-ID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715436" cy="4857760"/>
          </a:xfrm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Kriteria untuk menilai reliabilitas data: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Proses pengumpulan, perhitungan, dan  pelaporan data: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2)  Kecukupan pelaporan data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114300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Dokumen yang Dipersiapkan Pekerjaan Audit pada Tahap Pengenalan dan  Perencanaan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572560" cy="435771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Memorandum analitis (</a:t>
            </a:r>
            <a:r>
              <a:rPr lang="id-ID" i="1" dirty="0" smtClean="0">
                <a:solidFill>
                  <a:schemeClr val="tx1"/>
                </a:solidFill>
              </a:rPr>
              <a:t>analitical memorandum</a:t>
            </a:r>
            <a:r>
              <a:rPr lang="id-ID" dirty="0" smtClean="0">
                <a:solidFill>
                  <a:schemeClr val="tx1"/>
                </a:solidFill>
              </a:rPr>
              <a:t>): berisi identifikasi kelemahan material sistem pengendalian manajemen dan pembuatan rekomendasi perbuatan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	Memorandum perencanaan (</a:t>
            </a:r>
            <a:r>
              <a:rPr lang="id-ID" i="1" dirty="0" smtClean="0">
                <a:solidFill>
                  <a:schemeClr val="tx1"/>
                </a:solidFill>
              </a:rPr>
              <a:t>planning memorandum</a:t>
            </a:r>
            <a:r>
              <a:rPr lang="id-ID" dirty="0" smtClean="0">
                <a:solidFill>
                  <a:schemeClr val="tx1"/>
                </a:solidFill>
              </a:rPr>
              <a:t>): dibuat atas </a:t>
            </a:r>
            <a:r>
              <a:rPr lang="id-ID" i="1" dirty="0" smtClean="0">
                <a:solidFill>
                  <a:schemeClr val="tx1"/>
                </a:solidFill>
              </a:rPr>
              <a:t>review </a:t>
            </a:r>
            <a:r>
              <a:rPr lang="id-ID" dirty="0" smtClean="0">
                <a:solidFill>
                  <a:schemeClr val="tx1"/>
                </a:solidFill>
              </a:rPr>
              <a:t>sistem pengendali untuk menentukan sifat, luas dan waktu pekerjaan audit berikutnya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15436" cy="571503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Contoh (ringkas) Kriteria Audit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000109"/>
          <a:ext cx="8715436" cy="5090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57586"/>
                <a:gridCol w="5357850"/>
              </a:tblGrid>
              <a:tr h="25751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Kriteria</a:t>
                      </a:r>
                      <a:endParaRPr lang="id-ID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Kriteria</a:t>
                      </a:r>
                      <a:r>
                        <a:rPr lang="id-ID" sz="1400" baseline="0" dirty="0" smtClean="0"/>
                        <a:t> audit</a:t>
                      </a:r>
                      <a:endParaRPr lang="id-ID" sz="1400" i="0" dirty="0"/>
                    </a:p>
                  </a:txBody>
                  <a:tcPr/>
                </a:tc>
              </a:tr>
              <a:tr h="424307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d-ID" sz="1400" dirty="0" smtClean="0"/>
                        <a:t>Penetapan tujuan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1400" dirty="0" smtClean="0"/>
                        <a:t>Penetapan strategi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1400" dirty="0" smtClean="0"/>
                        <a:t>Kelengkapan dan keseimbangan pengendalian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1400" dirty="0" smtClean="0"/>
                        <a:t>Kualifiaksi manajemen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1400" i="1" dirty="0" smtClean="0"/>
                        <a:t>Job description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1400" dirty="0" smtClean="0"/>
                        <a:t>Perencanaan</a:t>
                      </a:r>
                      <a:r>
                        <a:rPr lang="id-ID" sz="1400" baseline="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1400" baseline="0" dirty="0" smtClean="0"/>
                        <a:t>Evaluasi kinerja karyawan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1400" baseline="0" dirty="0" smtClean="0"/>
                        <a:t>Sistem pengendalian manajemen untuk produktivitas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1400" baseline="0" dirty="0" smtClean="0"/>
                        <a:t>Garis wewenang dan tanggungjawab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14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id-ID" sz="1400" baseline="0" dirty="0" smtClean="0"/>
                        <a:t>Pelaksanaan dan pengendalian kegiatan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Tujuan konsisten dangan kebutuhan, dirangking sesuai prioritas</a:t>
                      </a:r>
                    </a:p>
                    <a:p>
                      <a:endParaRPr lang="id-ID" sz="1400" dirty="0" smtClean="0"/>
                    </a:p>
                    <a:p>
                      <a:r>
                        <a:rPr lang="id-ID" sz="1400" dirty="0" smtClean="0"/>
                        <a:t>Tujuan harus ditetapkan</a:t>
                      </a:r>
                    </a:p>
                    <a:p>
                      <a:endParaRPr lang="id-ID" sz="1400" dirty="0" smtClean="0"/>
                    </a:p>
                    <a:p>
                      <a:r>
                        <a:rPr lang="id-ID" sz="1400" dirty="0" smtClean="0"/>
                        <a:t>Pengendalian harus lengkap dan seimbang</a:t>
                      </a:r>
                    </a:p>
                    <a:p>
                      <a:endParaRPr lang="id-ID" sz="1400" dirty="0" smtClean="0"/>
                    </a:p>
                    <a:p>
                      <a:endParaRPr lang="id-ID" sz="1400" dirty="0" smtClean="0"/>
                    </a:p>
                    <a:p>
                      <a:r>
                        <a:rPr lang="id-ID" sz="1400" dirty="0" smtClean="0"/>
                        <a:t>Harus mempunyai kemampuan cukup</a:t>
                      </a:r>
                    </a:p>
                    <a:p>
                      <a:endParaRPr lang="id-ID" sz="1400" dirty="0" smtClean="0"/>
                    </a:p>
                    <a:p>
                      <a:r>
                        <a:rPr lang="id-ID" sz="1400" i="1" dirty="0" smtClean="0"/>
                        <a:t>Job description </a:t>
                      </a:r>
                      <a:r>
                        <a:rPr lang="id-ID" sz="1400" dirty="0" smtClean="0"/>
                        <a:t>harus dikembangkan</a:t>
                      </a:r>
                    </a:p>
                    <a:p>
                      <a:endParaRPr lang="id-ID" sz="1400" dirty="0" smtClean="0"/>
                    </a:p>
                    <a:p>
                      <a:r>
                        <a:rPr lang="id-ID" sz="1400" dirty="0" smtClean="0"/>
                        <a:t>Harus</a:t>
                      </a:r>
                      <a:r>
                        <a:rPr lang="id-ID" sz="1400" baseline="0" dirty="0" smtClean="0"/>
                        <a:t> menetapkan hasil yang ingin dicapai</a:t>
                      </a:r>
                    </a:p>
                    <a:p>
                      <a:endParaRPr lang="id-ID" sz="1400" baseline="0" dirty="0" smtClean="0"/>
                    </a:p>
                    <a:p>
                      <a:r>
                        <a:rPr lang="id-ID" sz="1400" baseline="0" dirty="0" smtClean="0"/>
                        <a:t>Dievaluasi secara periodik dan didasarkan atribut efektif</a:t>
                      </a:r>
                    </a:p>
                    <a:p>
                      <a:endParaRPr lang="id-ID" sz="1400" baseline="0" dirty="0" smtClean="0"/>
                    </a:p>
                    <a:p>
                      <a:r>
                        <a:rPr lang="id-ID" sz="1400" baseline="0" dirty="0" smtClean="0"/>
                        <a:t>Ada standar, ada indikator, penyebab penyimpangan,</a:t>
                      </a:r>
                    </a:p>
                    <a:p>
                      <a:endParaRPr lang="id-ID" sz="1400" baseline="0" dirty="0" smtClean="0"/>
                    </a:p>
                    <a:p>
                      <a:endParaRPr lang="id-ID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aseline="0" dirty="0" smtClean="0"/>
                        <a:t>Garis wewenang dan tanggungjawab haus jelas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aseline="0" dirty="0" smtClean="0"/>
                        <a:t>Disesuaikan dengan rencana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643998" cy="1143007"/>
          </a:xfrm>
        </p:spPr>
        <p:txBody>
          <a:bodyPr/>
          <a:lstStyle/>
          <a:p>
            <a:r>
              <a:rPr lang="id-ID" b="1" dirty="0" smtClean="0"/>
              <a:t>C. TAHAPAN AUDIT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357430"/>
            <a:ext cx="8286808" cy="3643338"/>
          </a:xfrm>
        </p:spPr>
        <p:txBody>
          <a:bodyPr>
            <a:normAutofit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Elemen dalam tahapan audit: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Telaah hasil-hasil program (</a:t>
            </a:r>
            <a:r>
              <a:rPr lang="id-ID" i="1" dirty="0" smtClean="0">
                <a:solidFill>
                  <a:schemeClr val="tx1"/>
                </a:solidFill>
              </a:rPr>
              <a:t>program results review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Telaah ekonomi dan efisien (</a:t>
            </a:r>
            <a:r>
              <a:rPr lang="id-ID" i="1" dirty="0" smtClean="0">
                <a:solidFill>
                  <a:schemeClr val="tx1"/>
                </a:solidFill>
              </a:rPr>
              <a:t>economy and efficiency riview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Telaah kepatuhan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143932" cy="1214445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Komponen Audit</a:t>
            </a:r>
            <a:endParaRPr lang="id-ID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8001056" cy="428628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Identifikasi lingkungan manajemen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Perencanaan dan tujuan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Struktur organisasi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Kebijakan dan praktik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Sistem dan prosedur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Pengendalian dan metode pengendalian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Sumber daya manusia dan lingkungan fisik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Prektik penempatan karyawan  (</a:t>
            </a:r>
            <a:r>
              <a:rPr lang="id-ID" i="1" dirty="0" smtClean="0">
                <a:solidFill>
                  <a:schemeClr val="tx1"/>
                </a:solidFill>
              </a:rPr>
              <a:t>staffing practices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Analisis fiskal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Investigasi khusus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7772400" cy="928693"/>
          </a:xfrm>
          <a:solidFill>
            <a:srgbClr val="99CC00"/>
          </a:solidFill>
        </p:spPr>
        <p:txBody>
          <a:bodyPr/>
          <a:lstStyle/>
          <a:p>
            <a:r>
              <a:rPr lang="id-ID" b="1" dirty="0" smtClean="0"/>
              <a:t>E. TAHAPAN PELAPORAN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358246" cy="4714908"/>
          </a:xfrm>
          <a:solidFill>
            <a:srgbClr val="CCFF99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Tiga langkah pengembangan laporan: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Persiapan (</a:t>
            </a:r>
            <a:r>
              <a:rPr lang="id-ID" i="1" dirty="0" smtClean="0">
                <a:solidFill>
                  <a:schemeClr val="tx1"/>
                </a:solidFill>
              </a:rPr>
              <a:t>preparation</a:t>
            </a:r>
            <a:r>
              <a:rPr lang="id-ID" dirty="0" smtClean="0">
                <a:solidFill>
                  <a:schemeClr val="tx1"/>
                </a:solidFill>
              </a:rPr>
              <a:t>): mengembangkan dan menggabungkan temuan menjadi sebuah laporan disertai bukti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	Penelaah (</a:t>
            </a:r>
            <a:r>
              <a:rPr lang="id-ID" i="1" dirty="0" smtClean="0">
                <a:solidFill>
                  <a:schemeClr val="tx1"/>
                </a:solidFill>
              </a:rPr>
              <a:t>review</a:t>
            </a:r>
            <a:r>
              <a:rPr lang="id-ID" dirty="0" smtClean="0">
                <a:solidFill>
                  <a:schemeClr val="tx1"/>
                </a:solidFill>
              </a:rPr>
              <a:t>): analisis kritis terhadap laporan tertulis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3)	Pengiriman (</a:t>
            </a:r>
            <a:r>
              <a:rPr lang="id-ID" i="1" dirty="0" smtClean="0">
                <a:solidFill>
                  <a:schemeClr val="tx1"/>
                </a:solidFill>
              </a:rPr>
              <a:t>transmission</a:t>
            </a:r>
            <a:r>
              <a:rPr lang="id-ID" dirty="0" smtClean="0">
                <a:solidFill>
                  <a:schemeClr val="tx1"/>
                </a:solidFill>
              </a:rPr>
              <a:t>): persiapan penulisan laporan permanen dan dikirim ke lembaga yan memberi tugas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515</Words>
  <Application>Microsoft Office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PROSES AUDIT KINERJA</vt:lpstr>
      <vt:lpstr>A. STRUKTUR AUDIT KINERJA</vt:lpstr>
      <vt:lpstr>B. TAHAP PENGENALAN DAN PERENCANAAN</vt:lpstr>
      <vt:lpstr>Kriteria Pengendalian untuk Hasil-Hasil Program, Penilaian Ekonomi dan Efisiensi</vt:lpstr>
      <vt:lpstr>Dokumen yang Dipersiapkan Pekerjaan Audit pada Tahap Pengenalan dan  Perencanaan </vt:lpstr>
      <vt:lpstr>Contoh (ringkas) Kriteria Audit</vt:lpstr>
      <vt:lpstr>C. TAHAPAN AUDIT</vt:lpstr>
      <vt:lpstr>Komponen Audit</vt:lpstr>
      <vt:lpstr>E. TAHAPAN PELAPORAN</vt:lpstr>
      <vt:lpstr>Yang Perlu Diperhatikan dalam Penulisan Laporan</vt:lpstr>
      <vt:lpstr>Keahlian yang Perlu Dimiliki Agar  Laporan Efektif</vt:lpstr>
      <vt:lpstr>Sistematika Laporan Audit</vt:lpstr>
      <vt:lpstr>Langkah-langkah dalam Mengembangkan Laporan Audit</vt:lpstr>
      <vt:lpstr>E. TAHAP PENIDAKLANJUTAN (Follow-up)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AUDIT KINERJA</dc:title>
  <dc:creator>User</dc:creator>
  <cp:lastModifiedBy>User</cp:lastModifiedBy>
  <cp:revision>58</cp:revision>
  <dcterms:created xsi:type="dcterms:W3CDTF">2015-04-04T13:12:38Z</dcterms:created>
  <dcterms:modified xsi:type="dcterms:W3CDTF">2018-12-23T14:43:03Z</dcterms:modified>
</cp:coreProperties>
</file>