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19"/>
  </p:handout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82" r:id="rId11"/>
    <p:sldId id="283" r:id="rId12"/>
    <p:sldId id="279" r:id="rId13"/>
    <p:sldId id="284" r:id="rId14"/>
    <p:sldId id="280" r:id="rId15"/>
    <p:sldId id="285" r:id="rId16"/>
    <p:sldId id="286" r:id="rId17"/>
    <p:sldId id="287" r:id="rId18"/>
  </p:sldIdLst>
  <p:sldSz cx="9144000" cy="6858000" type="screen4x3"/>
  <p:notesSz cx="9313863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07D24-03CC-41E7-A17A-42A67994AFCC}" type="datetimeFigureOut">
              <a:rPr lang="en-US" smtClean="0"/>
              <a:pPr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06B44-856A-4878-A0E5-F2C024C3FD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3972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>
            <a:normAutofit/>
          </a:bodyPr>
          <a:lstStyle/>
          <a:p>
            <a:r>
              <a:rPr lang="id-ID" sz="3200" b="1" dirty="0" smtClean="0">
                <a:latin typeface="Arial" pitchFamily="34" charset="0"/>
                <a:cs typeface="Arial" pitchFamily="34" charset="0"/>
              </a:rPr>
              <a:t>Karakter  &lt;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kharakter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 (Latin),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kharassein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kharax : toll for marking, to engrave, dan pointed stake</a:t>
            </a:r>
          </a:p>
          <a:p>
            <a:pPr marL="109728" indent="0">
              <a:buNone/>
            </a:pPr>
            <a:endParaRPr lang="id-ID" sz="3200" b="1" i="1" dirty="0">
              <a:latin typeface="Arial" pitchFamily="34" charset="0"/>
              <a:cs typeface="Arial" pitchFamily="34" charset="0"/>
            </a:endParaRPr>
          </a:p>
          <a:p>
            <a:pPr marL="109728" indent="0" algn="ctr">
              <a:buNone/>
            </a:pP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Pengertian:</a:t>
            </a:r>
          </a:p>
          <a:p>
            <a:pPr>
              <a:buFont typeface="Wingdings" pitchFamily="2" charset="2"/>
              <a:buChar char="§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kualitas positif yg dimilliki seseorang</a:t>
            </a:r>
          </a:p>
          <a:p>
            <a:pPr>
              <a:buFont typeface="Wingdings" pitchFamily="2" charset="2"/>
              <a:buChar char="§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reputasi seseorang</a:t>
            </a:r>
          </a:p>
          <a:p>
            <a:pPr>
              <a:buFont typeface="Wingdings" pitchFamily="2" charset="2"/>
              <a:buChar char="§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seseorang yg berkepribadian eksentrik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id-ID" sz="3200" dirty="0" smtClean="0">
                <a:latin typeface="Arial" pitchFamily="34" charset="0"/>
                <a:cs typeface="Arial" pitchFamily="34" charset="0"/>
              </a:rPr>
              <a:t>KARAKTER 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WIRAUSAHAWAN</a:t>
            </a:r>
            <a:br>
              <a:rPr lang="id-ID" sz="3200" dirty="0" smtClean="0">
                <a:latin typeface="Arial" pitchFamily="34" charset="0"/>
                <a:cs typeface="Arial" pitchFamily="34" charset="0"/>
              </a:rPr>
            </a:br>
            <a:r>
              <a:rPr lang="id-ID" sz="3200" dirty="0" smtClean="0">
                <a:latin typeface="Arial" pitchFamily="34" charset="0"/>
                <a:cs typeface="Arial" pitchFamily="34" charset="0"/>
              </a:rPr>
              <a:t>Kul ke 3</a:t>
            </a:r>
            <a:endParaRPr lang="id-ID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886200" y="2895600"/>
            <a:ext cx="4572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89687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lnSpcReduction="10000"/>
          </a:bodyPr>
          <a:lstStyle/>
          <a:p>
            <a:r>
              <a:rPr lang="id-ID" sz="3200" b="1" dirty="0">
                <a:latin typeface="Arial" pitchFamily="34" charset="0"/>
                <a:cs typeface="Arial" pitchFamily="34" charset="0"/>
              </a:rPr>
              <a:t>yg harus dimiliki seorang wirausaha (lanjutan):</a:t>
            </a:r>
          </a:p>
          <a:p>
            <a:pPr marL="442913" indent="-333375">
              <a:buNone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7)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Systemize your business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(mampu membangun bisnis secara efektif dan efisien)</a:t>
            </a:r>
          </a:p>
          <a:p>
            <a:pPr marL="530225" indent="-420688">
              <a:buNone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8)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Build network and alliance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(membangun jaringan dlm bisnis dan akses pemerintah)</a:t>
            </a:r>
          </a:p>
          <a:p>
            <a:pPr marL="530225" indent="-420688">
              <a:buNone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9)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Be Smart Investor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(aset senantiasa berkembang dan bertambah banyak)</a:t>
            </a:r>
          </a:p>
          <a:p>
            <a:pPr marL="530225" indent="-420688">
              <a:buNone/>
            </a:pPr>
            <a:r>
              <a:rPr lang="id-ID" sz="3200" b="1" i="1" dirty="0">
                <a:latin typeface="Arial" pitchFamily="34" charset="0"/>
                <a:cs typeface="Arial" pitchFamily="34" charset="0"/>
              </a:rPr>
              <a:t>10)The Power of Giving: Give and be Grateful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(beramal dan mengucapkan syukur)</a:t>
            </a:r>
          </a:p>
          <a:p>
            <a:endParaRPr lang="id-ID" b="1" dirty="0"/>
          </a:p>
          <a:p>
            <a:endParaRPr lang="id-ID" b="1" dirty="0"/>
          </a:p>
          <a:p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xmlns="" val="244963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400800"/>
          </a:xfrm>
        </p:spPr>
        <p:txBody>
          <a:bodyPr>
            <a:normAutofit lnSpcReduction="10000"/>
          </a:bodyPr>
          <a:lstStyle/>
          <a:p>
            <a:r>
              <a:rPr lang="id-ID" b="1" dirty="0" smtClean="0"/>
              <a:t>Hendro (2011): 4 karakter dasar emosional yg saling mendukung untuk sukses:</a:t>
            </a:r>
          </a:p>
          <a:p>
            <a:endParaRPr lang="id-ID" b="1" dirty="0"/>
          </a:p>
          <a:p>
            <a:endParaRPr lang="id-ID" b="1" dirty="0"/>
          </a:p>
          <a:p>
            <a:endParaRPr lang="id-ID" b="1" dirty="0" smtClean="0"/>
          </a:p>
          <a:p>
            <a:pPr marL="109728" indent="0">
              <a:buNone/>
            </a:pPr>
            <a:endParaRPr lang="id-ID" b="1" dirty="0"/>
          </a:p>
          <a:p>
            <a:pPr marL="109728" indent="0">
              <a:buNone/>
            </a:pPr>
            <a:endParaRPr lang="id-ID" b="1" dirty="0" smtClean="0"/>
          </a:p>
          <a:p>
            <a:pPr marL="109728" indent="0">
              <a:buNone/>
            </a:pPr>
            <a:endParaRPr lang="id-ID" b="1" dirty="0" smtClean="0"/>
          </a:p>
          <a:p>
            <a:pPr marL="109728" indent="0">
              <a:buNone/>
            </a:pPr>
            <a:endParaRPr lang="en-US" sz="2400" b="1" dirty="0" smtClean="0"/>
          </a:p>
          <a:p>
            <a:pPr marL="109728" indent="0">
              <a:buNone/>
            </a:pPr>
            <a:endParaRPr lang="en-US" sz="2400" b="1" dirty="0"/>
          </a:p>
          <a:p>
            <a:pPr marL="109728" indent="0">
              <a:buNone/>
            </a:pPr>
            <a:r>
              <a:rPr lang="id-ID" sz="2400" b="1" dirty="0" smtClean="0"/>
              <a:t>Determinasi:keteguhan hati akan visinya</a:t>
            </a:r>
          </a:p>
          <a:p>
            <a:pPr marL="109728" indent="0">
              <a:buNone/>
            </a:pPr>
            <a:r>
              <a:rPr lang="id-ID" sz="2400" b="1" dirty="0" smtClean="0"/>
              <a:t>Persistence: ulet dan mudah bangkit dari keterpurukan</a:t>
            </a:r>
          </a:p>
          <a:p>
            <a:pPr marL="109728" indent="0">
              <a:buNone/>
            </a:pPr>
            <a:r>
              <a:rPr lang="id-ID" sz="2400" b="1" dirty="0" smtClean="0"/>
              <a:t>Keberanian: mampu menaklukan ketakutannya</a:t>
            </a:r>
          </a:p>
          <a:p>
            <a:pPr marL="109728" indent="0">
              <a:buNone/>
            </a:pPr>
            <a:r>
              <a:rPr lang="id-ID" sz="2400" b="1" dirty="0" smtClean="0"/>
              <a:t>Struggle</a:t>
            </a:r>
            <a:r>
              <a:rPr lang="en-US" sz="2400" b="1" dirty="0" smtClean="0"/>
              <a:t>	</a:t>
            </a:r>
            <a:r>
              <a:rPr lang="id-ID" sz="2400" b="1" dirty="0" smtClean="0"/>
              <a:t>: pantang menyerah</a:t>
            </a:r>
          </a:p>
          <a:p>
            <a:pPr marL="109728" indent="0">
              <a:buNone/>
            </a:pPr>
            <a:r>
              <a:rPr lang="id-ID" sz="2400" b="1" dirty="0" smtClean="0"/>
              <a:t>Risk manager: Emotional Quotient</a:t>
            </a:r>
            <a:endParaRPr lang="id-ID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1905000" y="1570703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PERSISTENCE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590800"/>
            <a:ext cx="1828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DETERMINASI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5000" y="3581400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KEBERANIAN</a:t>
            </a:r>
            <a:endParaRPr lang="id-ID" b="1" dirty="0"/>
          </a:p>
        </p:txBody>
      </p:sp>
      <p:sp>
        <p:nvSpPr>
          <p:cNvPr id="7" name="Rectangle 6"/>
          <p:cNvSpPr/>
          <p:nvPr/>
        </p:nvSpPr>
        <p:spPr>
          <a:xfrm>
            <a:off x="3657600" y="2558845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STRUGGLE</a:t>
            </a:r>
            <a:endParaRPr lang="id-ID" b="1" dirty="0"/>
          </a:p>
        </p:txBody>
      </p:sp>
      <p:sp>
        <p:nvSpPr>
          <p:cNvPr id="8" name="Rectangle 7"/>
          <p:cNvSpPr/>
          <p:nvPr/>
        </p:nvSpPr>
        <p:spPr>
          <a:xfrm>
            <a:off x="6555658" y="2480187"/>
            <a:ext cx="1981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RISK MANAGER</a:t>
            </a:r>
            <a:endParaRPr lang="id-ID" b="1" dirty="0"/>
          </a:p>
        </p:txBody>
      </p:sp>
      <p:cxnSp>
        <p:nvCxnSpPr>
          <p:cNvPr id="11" name="Straight Connector 10"/>
          <p:cNvCxnSpPr>
            <a:endCxn id="4" idx="1"/>
          </p:cNvCxnSpPr>
          <p:nvPr/>
        </p:nvCxnSpPr>
        <p:spPr>
          <a:xfrm flipV="1">
            <a:off x="914400" y="1799303"/>
            <a:ext cx="990600" cy="7595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 flipV="1">
            <a:off x="3962400" y="1799303"/>
            <a:ext cx="990600" cy="79149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962400" y="3048000"/>
            <a:ext cx="990600" cy="76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4400" y="3102077"/>
            <a:ext cx="990600" cy="7841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7" idx="3"/>
          </p:cNvCxnSpPr>
          <p:nvPr/>
        </p:nvCxnSpPr>
        <p:spPr>
          <a:xfrm flipH="1">
            <a:off x="5638800" y="2787445"/>
            <a:ext cx="91685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550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28800"/>
            <a:ext cx="8534400" cy="4876800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id-ID" dirty="0" smtClean="0"/>
              <a:t> </a:t>
            </a:r>
          </a:p>
          <a:p>
            <a:pPr marL="623888" indent="-269875">
              <a:buFont typeface="+mj-lt"/>
              <a:buAutoNum type="arabicParenR"/>
            </a:pPr>
            <a:r>
              <a:rPr lang="id-ID" dirty="0"/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Keuntungan usaha menjadi milik sendiri</a:t>
            </a:r>
          </a:p>
          <a:p>
            <a:pPr marL="623888" indent="-269875">
              <a:buFont typeface="+mj-lt"/>
              <a:buAutoNum type="arabicParenR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Memperoleh status dan kepuasan</a:t>
            </a:r>
          </a:p>
          <a:p>
            <a:pPr marL="623888" indent="-269875">
              <a:buFont typeface="+mj-lt"/>
              <a:buAutoNum type="arabicParenR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Tidak diperintah orang lain</a:t>
            </a:r>
          </a:p>
          <a:p>
            <a:pPr marL="623888" indent="-269875">
              <a:buFont typeface="+mj-lt"/>
              <a:buAutoNum type="arabicParenR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Berhak mengambil keputusan</a:t>
            </a:r>
          </a:p>
          <a:p>
            <a:pPr marL="623888" indent="-269875">
              <a:buFont typeface="+mj-lt"/>
              <a:buAutoNum type="arabicParenR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Dapat memilih jenis usaha sendiri</a:t>
            </a:r>
          </a:p>
          <a:p>
            <a:pPr marL="623888" indent="-269875">
              <a:buFont typeface="+mj-lt"/>
              <a:buAutoNum type="arabicParenR"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Mempunyai kesempatan berjiwa  sosial</a:t>
            </a:r>
            <a:endParaRPr lang="id-ID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914400"/>
          </a:xfrm>
        </p:spPr>
        <p:txBody>
          <a:bodyPr>
            <a:noAutofit/>
          </a:bodyPr>
          <a:lstStyle/>
          <a:p>
            <a:pPr algn="ctr"/>
            <a:r>
              <a:rPr lang="id-ID" sz="3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KEUNTUNGAN DAN KERUGIAN WIRAUSAHAWAN</a:t>
            </a:r>
            <a:endParaRPr lang="id-ID" sz="32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68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30622267"/>
              </p:ext>
            </p:extLst>
          </p:nvPr>
        </p:nvGraphicFramePr>
        <p:xfrm>
          <a:off x="228600" y="1600200"/>
          <a:ext cx="8610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514600"/>
                <a:gridCol w="47244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URAIAN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PEKERJA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PENGUSAHA</a:t>
                      </a:r>
                      <a:endParaRPr lang="id-ID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Minimal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Diberi peringatan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Rugi kecil (tdk untung)</a:t>
                      </a:r>
                      <a:endParaRPr lang="id-ID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Sedang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PHK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Rugi besar</a:t>
                      </a:r>
                      <a:endParaRPr lang="id-ID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Maksimal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Tdk/blm dapat kerja lagi</a:t>
                      </a:r>
                      <a:endParaRPr lang="id-ID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/>
                        <a:t>Bangkrut, namun sebelum</a:t>
                      </a:r>
                      <a:r>
                        <a:rPr lang="id-ID" sz="2400" b="1" baseline="0" dirty="0" smtClean="0"/>
                        <a:t> bangkrut, pekerja yg tdk berpotensi akan diberhentikan dahulu agar tdk bangkrut untuk diganti dg yg lebih baik sehingga kebangkrutan bisa dicegah</a:t>
                      </a:r>
                      <a:endParaRPr lang="id-ID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id-ID" sz="280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Perbandingan risiko pekerja dan pengusaha</a:t>
            </a:r>
            <a:endParaRPr lang="id-ID" sz="2800" dirty="0">
              <a:solidFill>
                <a:schemeClr val="tx1"/>
              </a:solidFill>
              <a:effectLst/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127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486400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latin typeface="Arial" pitchFamily="34" charset="0"/>
                <a:cs typeface="Arial" pitchFamily="34" charset="0"/>
              </a:rPr>
              <a:t>Kerugian</a:t>
            </a:r>
          </a:p>
          <a:p>
            <a:pPr marL="722313" indent="-368300">
              <a:buFont typeface="+mj-lt"/>
              <a:buAutoNum type="arabicParenR"/>
            </a:pPr>
            <a:r>
              <a:rPr lang="id-ID" sz="3600" b="1" dirty="0" smtClean="0">
                <a:latin typeface="Arial" pitchFamily="34" charset="0"/>
                <a:cs typeface="Arial" pitchFamily="34" charset="0"/>
              </a:rPr>
              <a:t>Jam kerja panjang dan tidak pasti</a:t>
            </a:r>
          </a:p>
          <a:p>
            <a:pPr marL="722313" indent="-368300" defTabSz="811213">
              <a:buFont typeface="+mj-lt"/>
              <a:buAutoNum type="arabicParenR"/>
            </a:pPr>
            <a:r>
              <a:rPr lang="id-ID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b="1" dirty="0" smtClean="0">
                <a:latin typeface="Arial" pitchFamily="34" charset="0"/>
                <a:cs typeface="Arial" pitchFamily="34" charset="0"/>
              </a:rPr>
              <a:t>Pendapatan tidak stabil</a:t>
            </a:r>
          </a:p>
          <a:p>
            <a:pPr marL="722313" indent="-368300" defTabSz="811213">
              <a:buFont typeface="+mj-lt"/>
              <a:buAutoNum type="arabicParenR"/>
            </a:pPr>
            <a:r>
              <a:rPr lang="id-ID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b="1" dirty="0" smtClean="0">
                <a:latin typeface="Arial" pitchFamily="34" charset="0"/>
                <a:cs typeface="Arial" pitchFamily="34" charset="0"/>
              </a:rPr>
              <a:t>Menanggung risiko</a:t>
            </a:r>
          </a:p>
          <a:p>
            <a:pPr marL="722313" indent="-368300" defTabSz="811213">
              <a:buFont typeface="+mj-lt"/>
              <a:buAutoNum type="arabicParenR"/>
            </a:pPr>
            <a:r>
              <a:rPr lang="id-ID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b="1" dirty="0" smtClean="0">
                <a:latin typeface="Arial" pitchFamily="34" charset="0"/>
                <a:cs typeface="Arial" pitchFamily="34" charset="0"/>
              </a:rPr>
              <a:t>Belajar tak ada akhir</a:t>
            </a:r>
          </a:p>
          <a:p>
            <a:pPr marL="722313" indent="-368300" defTabSz="811213">
              <a:buFont typeface="+mj-lt"/>
              <a:buAutoNum type="arabicParenR"/>
            </a:pPr>
            <a:r>
              <a:rPr lang="id-ID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600" b="1" dirty="0" smtClean="0">
                <a:latin typeface="Arial" pitchFamily="34" charset="0"/>
                <a:cs typeface="Arial" pitchFamily="34" charset="0"/>
              </a:rPr>
              <a:t>Sering terlibat masalah keuangan</a:t>
            </a:r>
            <a:endParaRPr lang="id-ID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833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52294963"/>
              </p:ext>
            </p:extLst>
          </p:nvPr>
        </p:nvGraphicFramePr>
        <p:xfrm>
          <a:off x="228600" y="1143000"/>
          <a:ext cx="87630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5908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URAIAN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PEKERJA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PENGUSAHA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Hasil minimal yg diterima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Gaji + tunjangan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Keuntungan prsh tetapi bisa rugi atau impas (bila tdk kreatif dan tdk fokus)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Hasil maksimal yg akan diterima bila mencapai target  (kontribusi ke prsh) tdk rutin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Bonus,  insentif, dan inventaris kendaran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2000" b="1" dirty="0" smtClean="0"/>
                        <a:t>Laba dari omset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2000" b="1" dirty="0" smtClean="0"/>
                        <a:t>Investasi aktiva tetap (milik sendiri)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id-ID" sz="2000" b="1" dirty="0" smtClean="0"/>
                        <a:t>Kendaraan dll.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Pendapatan dari usaha dalam waktu tertentu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Sebagian kecil milik Anda, misalnya:</a:t>
                      </a:r>
                      <a:r>
                        <a:rPr lang="id-ID" sz="2000" b="1" baseline="0" dirty="0" smtClean="0"/>
                        <a:t> insentif, saham (kalau ada) dll.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/>
                        <a:t>Sebagian milik perusahaan dan erek bisa dijual sebagai aset atau HAKI</a:t>
                      </a:r>
                      <a:endParaRPr lang="id-ID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id-ID" sz="280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Perbandingan </a:t>
            </a:r>
            <a:r>
              <a:rPr lang="id-ID" sz="2800" dirty="0" smtClean="0">
                <a:solidFill>
                  <a:schemeClr val="tx1"/>
                </a:solidFill>
                <a:effectLst/>
                <a:latin typeface="Arial Rounded MT Bold" pitchFamily="34" charset="0"/>
              </a:rPr>
              <a:t>manfaat pekerja </a:t>
            </a:r>
            <a:r>
              <a:rPr lang="id-ID" sz="2800" dirty="0">
                <a:solidFill>
                  <a:schemeClr val="tx1"/>
                </a:solidFill>
                <a:effectLst/>
                <a:latin typeface="Arial Rounded MT Bold" pitchFamily="34" charset="0"/>
              </a:rPr>
              <a:t>dan pengusaha</a:t>
            </a:r>
            <a:endParaRPr lang="id-ID" sz="2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95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1. FILE KULIAH\0. Spirit\New folder\FB_IMG_14263127152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02656" y="2814637"/>
            <a:ext cx="4220562" cy="404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1. FILE KULIAH\0. Spirit\New folder\FB_IMG_142631272426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7709"/>
            <a:ext cx="4618259" cy="4424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5659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1. FILE KULIAH\0. Spirit\New folder\FB_IMG_14263127195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7638" y="2743200"/>
            <a:ext cx="4396362" cy="4211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1. FILE KULIAH\0. Spirit\New folder\FB_IMG_14263127839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33748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0119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latin typeface="Arial" pitchFamily="34" charset="0"/>
                <a:cs typeface="Arial" pitchFamily="34" charset="0"/>
              </a:rPr>
              <a:t>Mc Clelland 	konsep Need for Achievement (N-Ach): </a:t>
            </a:r>
            <a:r>
              <a:rPr lang="id-ID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virus kepribadian</a:t>
            </a:r>
            <a:r>
              <a:rPr lang="id-ID" sz="3600" b="1" dirty="0" smtClean="0">
                <a:latin typeface="Arial" pitchFamily="34" charset="0"/>
                <a:cs typeface="Arial" pitchFamily="34" charset="0"/>
              </a:rPr>
              <a:t> yg menyebabkan seseorang ingin berpikir dan berbuat lebih baik, bertindak dg risiko diperhitungkan</a:t>
            </a:r>
          </a:p>
          <a:p>
            <a:endParaRPr lang="id-ID" sz="3600" b="1" dirty="0">
              <a:latin typeface="Arial" pitchFamily="34" charset="0"/>
              <a:cs typeface="Arial" pitchFamily="34" charset="0"/>
            </a:endParaRPr>
          </a:p>
          <a:p>
            <a:r>
              <a:rPr lang="id-ID" sz="3600" b="1" dirty="0" smtClean="0">
                <a:latin typeface="Arial" pitchFamily="34" charset="0"/>
                <a:cs typeface="Arial" pitchFamily="34" charset="0"/>
              </a:rPr>
              <a:t>Menunjukkan jiwa entrepreneur</a:t>
            </a:r>
            <a:endParaRPr lang="id-ID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05200" y="10668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own Arrow 5"/>
          <p:cNvSpPr/>
          <p:nvPr/>
        </p:nvSpPr>
        <p:spPr>
          <a:xfrm>
            <a:off x="4191000" y="4045527"/>
            <a:ext cx="381000" cy="609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768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 fontScale="92500" lnSpcReduction="10000"/>
          </a:bodyPr>
          <a:lstStyle/>
          <a:p>
            <a:endParaRPr lang="id-ID" b="1" dirty="0" smtClean="0"/>
          </a:p>
          <a:p>
            <a:r>
              <a:rPr lang="id-ID" b="1" dirty="0" smtClean="0"/>
              <a:t>Wiryasaputra (2004):</a:t>
            </a:r>
          </a:p>
          <a:p>
            <a:pPr marL="109538" indent="244475">
              <a:buNone/>
            </a:pPr>
            <a:r>
              <a:rPr lang="id-ID" b="1" dirty="0" smtClean="0"/>
              <a:t>10 karakter wirausaha: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</a:t>
            </a:r>
            <a:r>
              <a:rPr lang="id-ID" b="1" dirty="0" smtClean="0"/>
              <a:t>Visionary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</a:t>
            </a:r>
            <a:r>
              <a:rPr lang="id-ID" b="1" dirty="0" smtClean="0"/>
              <a:t>Positive (bersikap positif)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 smtClean="0"/>
              <a:t> Confident (percaya diri)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</a:t>
            </a:r>
            <a:r>
              <a:rPr lang="id-ID" b="1" dirty="0" smtClean="0"/>
              <a:t>Genuine (asli)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</a:t>
            </a:r>
            <a:r>
              <a:rPr lang="id-ID" b="1" dirty="0" smtClean="0"/>
              <a:t>Goal oriented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</a:t>
            </a:r>
            <a:r>
              <a:rPr lang="id-ID" b="1" dirty="0" smtClean="0"/>
              <a:t>Persistent (tahan uji)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</a:t>
            </a:r>
            <a:r>
              <a:rPr lang="id-ID" b="1" dirty="0" smtClean="0"/>
              <a:t>Ready to face a risk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 smtClean="0"/>
              <a:t> Creative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/>
              <a:t> H</a:t>
            </a:r>
            <a:r>
              <a:rPr lang="id-ID" b="1" dirty="0" smtClean="0"/>
              <a:t>ealthy Competitor</a:t>
            </a:r>
          </a:p>
          <a:p>
            <a:pPr marL="623888" indent="-180975">
              <a:buFont typeface="+mj-lt"/>
              <a:buAutoNum type="arabicParenR"/>
            </a:pPr>
            <a:r>
              <a:rPr lang="id-ID" b="1" dirty="0" smtClean="0"/>
              <a:t>Demoscratic leader (pemimpin yg demokratis)</a:t>
            </a:r>
          </a:p>
          <a:p>
            <a:pPr marL="623888" indent="98425">
              <a:buFont typeface="+mj-lt"/>
              <a:buAutoNum type="arabicParenR"/>
            </a:pPr>
            <a:endParaRPr lang="id-ID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-2743200"/>
            <a:ext cx="8229600" cy="1874838"/>
          </a:xfrm>
        </p:spPr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43255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endParaRPr lang="id-ID" sz="32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Nasution (2007)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  Karakteristik yg hrs dimiliki wirausaha: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Achievement orientation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r>
              <a:rPr lang="id-ID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Impact and influence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r>
              <a:rPr lang="id-ID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Analytical thinking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r>
              <a:rPr lang="id-ID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Conceptual thinking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r>
              <a:rPr lang="id-ID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Initiative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r>
              <a:rPr lang="id-ID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Self confidence</a:t>
            </a:r>
          </a:p>
          <a:p>
            <a:pPr marL="623888" indent="-269875">
              <a:lnSpc>
                <a:spcPct val="120000"/>
              </a:lnSpc>
              <a:buFont typeface="+mj-lt"/>
              <a:buAutoNum type="arabicParenR"/>
              <a:tabLst>
                <a:tab pos="354013" algn="l"/>
              </a:tabLst>
            </a:pPr>
            <a:endParaRPr lang="id-ID" sz="3200" b="1" dirty="0" smtClean="0">
              <a:latin typeface="Arial" pitchFamily="34" charset="0"/>
              <a:cs typeface="Arial" pitchFamily="34" charset="0"/>
            </a:endParaRPr>
          </a:p>
          <a:p>
            <a:pPr marL="354013" indent="0">
              <a:lnSpc>
                <a:spcPct val="120000"/>
              </a:lnSpc>
              <a:buNone/>
              <a:tabLst>
                <a:tab pos="354013" algn="l"/>
              </a:tabLst>
            </a:pPr>
            <a:endParaRPr lang="id-ID" sz="3200" b="1" dirty="0" smtClean="0">
              <a:latin typeface="Arial" pitchFamily="34" charset="0"/>
              <a:cs typeface="Arial" pitchFamily="34" charset="0"/>
            </a:endParaRPr>
          </a:p>
          <a:p>
            <a:pPr marL="354013" indent="0">
              <a:lnSpc>
                <a:spcPct val="120000"/>
              </a:lnSpc>
              <a:buNone/>
              <a:tabLst>
                <a:tab pos="354013" algn="l"/>
              </a:tabLst>
            </a:pPr>
            <a:endParaRPr lang="id-ID" sz="3200" b="1" dirty="0" smtClean="0">
              <a:latin typeface="Arial" pitchFamily="34" charset="0"/>
              <a:cs typeface="Arial" pitchFamily="34" charset="0"/>
            </a:endParaRPr>
          </a:p>
          <a:p>
            <a:pPr marL="354013" indent="0">
              <a:lnSpc>
                <a:spcPct val="120000"/>
              </a:lnSpc>
              <a:buNone/>
              <a:tabLst>
                <a:tab pos="354013" algn="l"/>
              </a:tabLst>
            </a:pPr>
            <a:r>
              <a:rPr lang="id-ID" sz="32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3448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/>
          </a:bodyPr>
          <a:lstStyle/>
          <a:p>
            <a:pPr marL="109538" indent="333375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7)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 Interpersonal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understanding</a:t>
            </a:r>
          </a:p>
          <a:p>
            <a:pPr marL="987425" indent="-544513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8)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Concern for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order (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menangkap dan mencari kejelasan informasi tugas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)</a:t>
            </a:r>
            <a:endParaRPr lang="id-ID" sz="3200" b="1" i="1" dirty="0">
              <a:latin typeface="Arial" pitchFamily="34" charset="0"/>
              <a:cs typeface="Arial" pitchFamily="34" charset="0"/>
            </a:endParaRPr>
          </a:p>
          <a:p>
            <a:pPr marL="109538" indent="333375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9)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Information seeking</a:t>
            </a:r>
          </a:p>
          <a:p>
            <a:pPr marL="109538" indent="333375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10)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Team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cooperation</a:t>
            </a:r>
          </a:p>
          <a:p>
            <a:pPr marL="109538" indent="333375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11) Expertise</a:t>
            </a:r>
          </a:p>
          <a:p>
            <a:pPr marL="109538" indent="333375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12)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Customer service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orientation</a:t>
            </a:r>
          </a:p>
          <a:p>
            <a:pPr marL="109538" indent="333375">
              <a:buNone/>
            </a:pP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13)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Developing others</a:t>
            </a:r>
          </a:p>
          <a:p>
            <a:pPr marL="109538" indent="333375">
              <a:buNone/>
            </a:pPr>
            <a:endParaRPr lang="id-ID" sz="2400" b="1" dirty="0">
              <a:latin typeface="Arial" pitchFamily="34" charset="0"/>
              <a:cs typeface="Arial" pitchFamily="34" charset="0"/>
            </a:endParaRPr>
          </a:p>
          <a:p>
            <a:pPr marL="109538" indent="333375">
              <a:buNone/>
            </a:pPr>
            <a:endParaRPr lang="id-ID" sz="2400" b="1" dirty="0">
              <a:latin typeface="Arial" pitchFamily="34" charset="0"/>
              <a:cs typeface="Arial" pitchFamily="34" charset="0"/>
            </a:endParaRPr>
          </a:p>
          <a:p>
            <a:pPr marL="109538" indent="333375">
              <a:buNone/>
            </a:pPr>
            <a:endParaRPr lang="id-ID" sz="2400" b="1" dirty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endParaRPr lang="id-ID" b="1" dirty="0"/>
          </a:p>
          <a:p>
            <a:pPr marL="109728" indent="0">
              <a:buNone/>
            </a:pPr>
            <a:endParaRPr lang="id-ID" b="1" dirty="0" smtClean="0"/>
          </a:p>
          <a:p>
            <a:pPr marL="109728" indent="0">
              <a:buNone/>
            </a:pPr>
            <a:endParaRPr lang="id-ID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457200"/>
            <a:ext cx="8229600" cy="45720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9788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>
            <a:noAutofit/>
          </a:bodyPr>
          <a:lstStyle/>
          <a:p>
            <a:endParaRPr lang="id-ID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3600" b="1" dirty="0" smtClean="0">
                <a:latin typeface="Arial" pitchFamily="34" charset="0"/>
                <a:cs typeface="Arial" pitchFamily="34" charset="0"/>
              </a:rPr>
              <a:t>Bygrave (1994) Karakteristik 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	</a:t>
            </a:r>
            <a:r>
              <a:rPr lang="id-ID" sz="3200" b="1" dirty="0" smtClean="0">
                <a:latin typeface="Arial" pitchFamily="34" charset="0"/>
                <a:cs typeface="Arial" pitchFamily="34" charset="0"/>
              </a:rPr>
              <a:t>wirausahawan yg 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berhasil:</a:t>
            </a:r>
          </a:p>
          <a:p>
            <a:pPr marL="623888" indent="-180975">
              <a:buFont typeface="+mj-lt"/>
              <a:buAutoNum type="arabicParenR"/>
            </a:pPr>
            <a:r>
              <a:rPr lang="en-US" sz="3200" b="1" i="1" dirty="0" smtClean="0"/>
              <a:t> </a:t>
            </a:r>
            <a:r>
              <a:rPr lang="id-ID" sz="3200" b="1" i="1" dirty="0" smtClean="0"/>
              <a:t>Dream </a:t>
            </a:r>
            <a:r>
              <a:rPr lang="id-ID" sz="3200" b="1" dirty="0" smtClean="0"/>
              <a:t>(memiliki visi)</a:t>
            </a:r>
          </a:p>
          <a:p>
            <a:pPr marL="623888" indent="-180975">
              <a:buFont typeface="+mj-lt"/>
              <a:buAutoNum type="arabicParenR"/>
            </a:pPr>
            <a:r>
              <a:rPr lang="id-ID" sz="3200" b="1" dirty="0" smtClean="0"/>
              <a:t> </a:t>
            </a:r>
            <a:r>
              <a:rPr lang="id-ID" sz="3200" b="1" i="1" dirty="0" smtClean="0"/>
              <a:t>Dececiveness</a:t>
            </a:r>
            <a:r>
              <a:rPr lang="id-ID" sz="3200" b="1" dirty="0" smtClean="0"/>
              <a:t> (bertindak cepat dan tepat)</a:t>
            </a:r>
          </a:p>
          <a:p>
            <a:pPr marL="623888" indent="-180975">
              <a:buFont typeface="+mj-lt"/>
              <a:buAutoNum type="arabicParenR"/>
            </a:pPr>
            <a:r>
              <a:rPr lang="id-ID" sz="3200" b="1" dirty="0"/>
              <a:t> </a:t>
            </a:r>
            <a:r>
              <a:rPr lang="id-ID" sz="3200" b="1" i="1" dirty="0" smtClean="0"/>
              <a:t>Doers</a:t>
            </a:r>
            <a:r>
              <a:rPr lang="id-ID" sz="3200" b="1" dirty="0" smtClean="0"/>
              <a:t> (tdk menunda kesempatan)</a:t>
            </a:r>
          </a:p>
          <a:p>
            <a:pPr marL="623888" indent="-180975">
              <a:buFont typeface="+mj-lt"/>
              <a:buAutoNum type="arabicParenR"/>
            </a:pPr>
            <a:r>
              <a:rPr lang="id-ID" sz="3200" b="1" dirty="0"/>
              <a:t> </a:t>
            </a:r>
            <a:r>
              <a:rPr lang="id-ID" sz="3200" b="1" i="1" dirty="0" smtClean="0"/>
              <a:t>Determination</a:t>
            </a:r>
            <a:r>
              <a:rPr lang="id-ID" sz="3200" b="1" dirty="0" smtClean="0"/>
              <a:t> (tanggung jawab tinggi)</a:t>
            </a:r>
          </a:p>
          <a:p>
            <a:pPr marL="623888" indent="-180975">
              <a:buFont typeface="+mj-lt"/>
              <a:buAutoNum type="arabicParenR"/>
            </a:pPr>
            <a:r>
              <a:rPr lang="id-ID" sz="3200" b="1" dirty="0"/>
              <a:t> </a:t>
            </a:r>
            <a:r>
              <a:rPr lang="id-ID" sz="3200" b="1" i="1" dirty="0" smtClean="0"/>
              <a:t>Dedication</a:t>
            </a:r>
            <a:r>
              <a:rPr lang="id-ID" sz="3200" b="1" dirty="0" smtClean="0"/>
              <a:t> (dedikasi tinggi)</a:t>
            </a:r>
          </a:p>
          <a:p>
            <a:pPr marL="442913" indent="0">
              <a:buNone/>
            </a:pPr>
            <a:r>
              <a:rPr lang="id-ID" sz="3200" b="1" dirty="0" smtClean="0"/>
              <a:t> </a:t>
            </a:r>
            <a:endParaRPr lang="id-ID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184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endParaRPr lang="id-ID" b="1" dirty="0" smtClean="0"/>
          </a:p>
          <a:p>
            <a:r>
              <a:rPr lang="id-ID" sz="3200" b="1" dirty="0">
                <a:latin typeface="Arial" pitchFamily="34" charset="0"/>
                <a:cs typeface="Arial" pitchFamily="34" charset="0"/>
              </a:rPr>
              <a:t>Bygrave (1994) Karakteristik wirausahawan yg </a:t>
            </a:r>
            <a:r>
              <a:rPr lang="id-ID" sz="3200" b="1" i="1" dirty="0">
                <a:latin typeface="Arial" pitchFamily="34" charset="0"/>
                <a:cs typeface="Arial" pitchFamily="34" charset="0"/>
              </a:rPr>
              <a:t>berhasil</a:t>
            </a:r>
            <a:r>
              <a:rPr lang="id-ID" sz="3200" b="1" i="1" dirty="0" smtClean="0">
                <a:latin typeface="Arial" pitchFamily="34" charset="0"/>
                <a:cs typeface="Arial" pitchFamily="34" charset="0"/>
              </a:rPr>
              <a:t>:</a:t>
            </a:r>
            <a:endParaRPr lang="id-ID" b="1" dirty="0"/>
          </a:p>
          <a:p>
            <a:pPr marL="442913" indent="0">
              <a:buNone/>
            </a:pPr>
            <a:r>
              <a:rPr lang="id-ID" b="1" i="1" dirty="0" smtClean="0"/>
              <a:t>6) Devotion </a:t>
            </a:r>
            <a:r>
              <a:rPr lang="id-ID" b="1" dirty="0"/>
              <a:t>(mencintai bisnisnya)</a:t>
            </a:r>
          </a:p>
          <a:p>
            <a:pPr marL="442913" indent="0">
              <a:buNone/>
            </a:pPr>
            <a:r>
              <a:rPr lang="id-ID" b="1" dirty="0" smtClean="0"/>
              <a:t>7) </a:t>
            </a:r>
            <a:r>
              <a:rPr lang="id-ID" b="1" i="1" dirty="0" smtClean="0"/>
              <a:t>Details</a:t>
            </a:r>
            <a:r>
              <a:rPr lang="id-ID" b="1" dirty="0" smtClean="0"/>
              <a:t> </a:t>
            </a:r>
            <a:r>
              <a:rPr lang="id-ID" b="1" dirty="0"/>
              <a:t>(memperhatikan faktor </a:t>
            </a:r>
            <a:r>
              <a:rPr lang="id-ID" b="1" dirty="0" smtClean="0"/>
              <a:t>kritis</a:t>
            </a:r>
          </a:p>
          <a:p>
            <a:pPr marL="442913" indent="0">
              <a:buNone/>
            </a:pPr>
            <a:r>
              <a:rPr lang="id-ID" b="1" dirty="0"/>
              <a:t> </a:t>
            </a:r>
            <a:r>
              <a:rPr lang="id-ID" b="1" dirty="0" smtClean="0"/>
              <a:t>   </a:t>
            </a:r>
            <a:r>
              <a:rPr lang="id-ID" b="1" dirty="0"/>
              <a:t>secara terperinci)</a:t>
            </a:r>
          </a:p>
          <a:p>
            <a:pPr marL="442913" indent="0">
              <a:buNone/>
            </a:pPr>
            <a:r>
              <a:rPr lang="id-ID" b="1" dirty="0" smtClean="0"/>
              <a:t>8) </a:t>
            </a:r>
            <a:r>
              <a:rPr lang="id-ID" b="1" i="1" dirty="0" smtClean="0"/>
              <a:t>Destiny</a:t>
            </a:r>
            <a:r>
              <a:rPr lang="id-ID" b="1" dirty="0" smtClean="0"/>
              <a:t> </a:t>
            </a:r>
            <a:r>
              <a:rPr lang="id-ID" b="1" dirty="0"/>
              <a:t>(bertanggung jawab thdp tujuan)</a:t>
            </a:r>
          </a:p>
          <a:p>
            <a:pPr marL="442913" indent="0">
              <a:buNone/>
            </a:pPr>
            <a:r>
              <a:rPr lang="id-ID" b="1" dirty="0" smtClean="0"/>
              <a:t>9) </a:t>
            </a:r>
            <a:r>
              <a:rPr lang="id-ID" b="1" i="1" dirty="0" smtClean="0"/>
              <a:t>Dollars</a:t>
            </a:r>
            <a:r>
              <a:rPr lang="id-ID" b="1" dirty="0" smtClean="0"/>
              <a:t> </a:t>
            </a:r>
            <a:r>
              <a:rPr lang="id-ID" b="1" dirty="0"/>
              <a:t>(orientasi keberhasilan usaha)</a:t>
            </a:r>
          </a:p>
          <a:p>
            <a:pPr marL="442913" indent="0">
              <a:buNone/>
            </a:pPr>
            <a:r>
              <a:rPr lang="id-ID" b="1" i="1" dirty="0" smtClean="0"/>
              <a:t>10) Distribute </a:t>
            </a:r>
            <a:r>
              <a:rPr lang="id-ID" b="1" dirty="0"/>
              <a:t>(mendistribusikan </a:t>
            </a:r>
            <a:r>
              <a:rPr lang="id-ID" b="1" dirty="0" smtClean="0"/>
              <a:t>kepemilikan</a:t>
            </a:r>
          </a:p>
          <a:p>
            <a:pPr marL="442913" indent="0">
              <a:buNone/>
            </a:pPr>
            <a:r>
              <a:rPr lang="id-ID" b="1" dirty="0"/>
              <a:t> </a:t>
            </a:r>
            <a:r>
              <a:rPr lang="id-ID" b="1" dirty="0" smtClean="0"/>
              <a:t>   </a:t>
            </a:r>
            <a:r>
              <a:rPr lang="id-ID" b="1" dirty="0"/>
              <a:t>kpd orang yg dapat dipercaya)</a:t>
            </a:r>
          </a:p>
          <a:p>
            <a:endParaRPr lang="id-ID" b="1" dirty="0"/>
          </a:p>
          <a:p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xmlns="" val="268713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Setiap manusia mempunyai pribadi yang unik</a:t>
            </a:r>
          </a:p>
          <a:p>
            <a:r>
              <a:rPr lang="id-ID" sz="3200" dirty="0" smtClean="0"/>
              <a:t>Kunci keberhasilan suatu usaha adalah memahami/mengenali diri sendiri</a:t>
            </a:r>
          </a:p>
          <a:p>
            <a:r>
              <a:rPr lang="id-ID" sz="3200" dirty="0" smtClean="0"/>
              <a:t>Pemberdayaan potensi diri dalam wirausaha pada dasarnya menempatkan diri kita pada posisi yg tepat</a:t>
            </a:r>
            <a:endParaRPr lang="id-ID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id-ID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PENILAIAN POTENSI DIRI</a:t>
            </a:r>
            <a:endParaRPr lang="id-ID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819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Prijosaksono (2003), yg harus dimiliki seorang wirausaha:</a:t>
            </a:r>
          </a:p>
          <a:p>
            <a:pPr marL="623888" indent="-514350">
              <a:buFont typeface="+mj-lt"/>
              <a:buAutoNum type="arabicParenR"/>
            </a:pPr>
            <a:r>
              <a:rPr lang="id-ID" sz="2800" b="1" i="1" dirty="0" smtClean="0">
                <a:latin typeface="Arial" pitchFamily="34" charset="0"/>
                <a:cs typeface="Arial" pitchFamily="34" charset="0"/>
              </a:rPr>
              <a:t>Find your purpose and dream all the time</a:t>
            </a:r>
          </a:p>
          <a:p>
            <a:pPr marL="623888" indent="-514350">
              <a:buFont typeface="+mj-lt"/>
              <a:buAutoNum type="arabicParenR"/>
            </a:pPr>
            <a:r>
              <a:rPr lang="id-ID" sz="2800" b="1" i="1" dirty="0" smtClean="0">
                <a:latin typeface="Arial" pitchFamily="34" charset="0"/>
                <a:cs typeface="Arial" pitchFamily="34" charset="0"/>
              </a:rPr>
              <a:t>Never-ending Innovation</a:t>
            </a:r>
          </a:p>
          <a:p>
            <a:pPr marL="623888" indent="-514350">
              <a:buFont typeface="+mj-lt"/>
              <a:buAutoNum type="arabicParenR"/>
            </a:pPr>
            <a:r>
              <a:rPr lang="id-ID" sz="2800" b="1" i="1" dirty="0" smtClean="0">
                <a:latin typeface="Arial" pitchFamily="34" charset="0"/>
                <a:cs typeface="Arial" pitchFamily="34" charset="0"/>
              </a:rPr>
              <a:t>Learn-Change and Grow</a:t>
            </a:r>
          </a:p>
          <a:p>
            <a:pPr marL="623888" indent="-514350">
              <a:buFont typeface="+mj-lt"/>
              <a:buAutoNum type="arabicParenR"/>
            </a:pPr>
            <a:r>
              <a:rPr lang="id-ID" sz="2800" b="1" i="1" dirty="0" smtClean="0">
                <a:latin typeface="Arial" pitchFamily="34" charset="0"/>
                <a:cs typeface="Arial" pitchFamily="34" charset="0"/>
              </a:rPr>
              <a:t>Accumulative your asset </a:t>
            </a: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(mencapai kebebasan finansial)</a:t>
            </a:r>
          </a:p>
          <a:p>
            <a:pPr marL="623888" indent="-514350">
              <a:buFont typeface="+mj-lt"/>
              <a:buAutoNum type="arabicParenR"/>
            </a:pPr>
            <a:r>
              <a:rPr lang="id-ID" sz="2800" b="1" i="1" dirty="0" smtClean="0">
                <a:latin typeface="Arial" pitchFamily="34" charset="0"/>
                <a:cs typeface="Arial" pitchFamily="34" charset="0"/>
              </a:rPr>
              <a:t>Use leverage concept to build your business </a:t>
            </a:r>
          </a:p>
          <a:p>
            <a:pPr marL="623888" indent="-514350">
              <a:buFont typeface="+mj-lt"/>
              <a:buAutoNum type="arabicParenR"/>
            </a:pPr>
            <a:r>
              <a:rPr lang="id-ID" sz="2800" b="1" i="1" dirty="0" smtClean="0">
                <a:latin typeface="Arial" pitchFamily="34" charset="0"/>
                <a:cs typeface="Arial" pitchFamily="34" charset="0"/>
              </a:rPr>
              <a:t>Nurture Equep Develop your Peo</a:t>
            </a: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ple (mampu menggunakan tenaga orang lain untuk mencapai tujuan)</a:t>
            </a:r>
          </a:p>
          <a:p>
            <a:pPr marL="623888" indent="-514350">
              <a:buFont typeface="+mj-lt"/>
              <a:buAutoNum type="arabicParenR"/>
            </a:pPr>
            <a:endParaRPr lang="id-ID" sz="32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045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1116</TotalTime>
  <Words>622</Words>
  <Application>Microsoft Office PowerPoint</Application>
  <PresentationFormat>On-screen Show (4:3)</PresentationFormat>
  <Paragraphs>144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KARAKTER WIRAUSAHAWAN Kul ke 3</vt:lpstr>
      <vt:lpstr>Slide 2</vt:lpstr>
      <vt:lpstr>Slide 3</vt:lpstr>
      <vt:lpstr>Slide 4</vt:lpstr>
      <vt:lpstr>Slide 5</vt:lpstr>
      <vt:lpstr> </vt:lpstr>
      <vt:lpstr>Slide 7</vt:lpstr>
      <vt:lpstr>PENILAIAN POTENSI DIRI</vt:lpstr>
      <vt:lpstr>Slide 9</vt:lpstr>
      <vt:lpstr>Slide 10</vt:lpstr>
      <vt:lpstr>Slide 11</vt:lpstr>
      <vt:lpstr>KEUNTUNGAN DAN KERUGIAN WIRAUSAHAWAN</vt:lpstr>
      <vt:lpstr>Perbandingan risiko pekerja dan pengusaha</vt:lpstr>
      <vt:lpstr>Slide 14</vt:lpstr>
      <vt:lpstr>Perbandingan manfaat pekerja dan pengusaha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KEWIRAUSAHAAN DALAM PEREKONOMIAN</dc:title>
  <dc:creator>user</dc:creator>
  <cp:lastModifiedBy>Slara</cp:lastModifiedBy>
  <cp:revision>78</cp:revision>
  <cp:lastPrinted>2018-03-12T19:49:30Z</cp:lastPrinted>
  <dcterms:created xsi:type="dcterms:W3CDTF">2006-08-16T00:00:00Z</dcterms:created>
  <dcterms:modified xsi:type="dcterms:W3CDTF">2020-02-20T15:15:03Z</dcterms:modified>
</cp:coreProperties>
</file>