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56" r:id="rId2"/>
    <p:sldId id="259" r:id="rId3"/>
    <p:sldId id="263" r:id="rId4"/>
    <p:sldId id="260" r:id="rId5"/>
    <p:sldId id="264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6" r:id="rId20"/>
    <p:sldId id="348" r:id="rId21"/>
    <p:sldId id="355" r:id="rId22"/>
    <p:sldId id="356" r:id="rId23"/>
    <p:sldId id="357" r:id="rId24"/>
    <p:sldId id="353" r:id="rId25"/>
    <p:sldId id="354" r:id="rId26"/>
    <p:sldId id="358" r:id="rId27"/>
    <p:sldId id="359" r:id="rId28"/>
    <p:sldId id="360" r:id="rId29"/>
    <p:sldId id="266" r:id="rId30"/>
    <p:sldId id="269" r:id="rId31"/>
    <p:sldId id="267" r:id="rId32"/>
    <p:sldId id="272" r:id="rId33"/>
    <p:sldId id="270" r:id="rId34"/>
    <p:sldId id="271" r:id="rId35"/>
    <p:sldId id="273" r:id="rId36"/>
    <p:sldId id="281" r:id="rId37"/>
    <p:sldId id="274" r:id="rId38"/>
    <p:sldId id="275" r:id="rId39"/>
    <p:sldId id="276" r:id="rId40"/>
    <p:sldId id="361" r:id="rId41"/>
    <p:sldId id="277" r:id="rId42"/>
    <p:sldId id="278" r:id="rId43"/>
    <p:sldId id="279" r:id="rId44"/>
    <p:sldId id="280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330" r:id="rId55"/>
    <p:sldId id="301" r:id="rId56"/>
    <p:sldId id="331" r:id="rId57"/>
    <p:sldId id="300" r:id="rId58"/>
    <p:sldId id="291" r:id="rId59"/>
    <p:sldId id="292" r:id="rId60"/>
    <p:sldId id="293" r:id="rId61"/>
    <p:sldId id="294" r:id="rId62"/>
    <p:sldId id="295" r:id="rId63"/>
    <p:sldId id="296" r:id="rId64"/>
    <p:sldId id="297" r:id="rId65"/>
    <p:sldId id="298" r:id="rId66"/>
    <p:sldId id="299" r:id="rId67"/>
    <p:sldId id="302" r:id="rId68"/>
    <p:sldId id="303" r:id="rId69"/>
    <p:sldId id="304" r:id="rId70"/>
    <p:sldId id="305" r:id="rId71"/>
    <p:sldId id="306" r:id="rId72"/>
    <p:sldId id="307" r:id="rId73"/>
    <p:sldId id="308" r:id="rId74"/>
    <p:sldId id="309" r:id="rId75"/>
    <p:sldId id="310" r:id="rId76"/>
    <p:sldId id="311" r:id="rId77"/>
    <p:sldId id="312" r:id="rId78"/>
    <p:sldId id="313" r:id="rId79"/>
    <p:sldId id="314" r:id="rId80"/>
    <p:sldId id="315" r:id="rId81"/>
    <p:sldId id="316" r:id="rId82"/>
    <p:sldId id="317" r:id="rId83"/>
    <p:sldId id="323" r:id="rId84"/>
    <p:sldId id="324" r:id="rId85"/>
    <p:sldId id="325" r:id="rId86"/>
    <p:sldId id="318" r:id="rId87"/>
    <p:sldId id="319" r:id="rId88"/>
    <p:sldId id="320" r:id="rId89"/>
    <p:sldId id="321" r:id="rId90"/>
    <p:sldId id="322" r:id="rId91"/>
    <p:sldId id="329" r:id="rId92"/>
    <p:sldId id="326" r:id="rId93"/>
    <p:sldId id="327" r:id="rId94"/>
    <p:sldId id="328" r:id="rId95"/>
  </p:sldIdLst>
  <p:sldSz cx="9144000" cy="6858000" type="screen4x3"/>
  <p:notesSz cx="6858000" cy="9144000"/>
  <p:custDataLst>
    <p:tags r:id="rId97"/>
  </p:custData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25198"/>
    <a:srgbClr val="000099"/>
    <a:srgbClr val="1C1C1C"/>
    <a:srgbClr val="660066"/>
    <a:srgbClr val="000058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52" autoAdjust="0"/>
  </p:normalViewPr>
  <p:slideViewPr>
    <p:cSldViewPr>
      <p:cViewPr>
        <p:scale>
          <a:sx n="60" d="100"/>
          <a:sy n="60" d="100"/>
        </p:scale>
        <p:origin x="-1608" y="-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CC0AC-EA59-481B-9C5E-AF1CB245BB75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E487A-802D-4DCE-94C3-D8553D973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67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331413-39E7-4AD8-A3C5-4D2D72C3843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4525" indent="-278663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14654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60515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06376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52238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98099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43961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89822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CCECF47-5EE0-41FC-9419-65D9819F252C}" type="slidenum">
              <a:rPr kumimoji="0" lang="en-US" altLang="en-US" sz="1200">
                <a:latin typeface="Times New Roman" pitchFamily="18" charset="0"/>
              </a:rPr>
              <a:pPr/>
              <a:t>15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solidFill>
                <a:srgbClr val="333399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4525" indent="-278663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14654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60515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06376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52238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98099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43961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89822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16CC24A-82BE-47E7-A48F-FBDBDD2F3EA0}" type="slidenum">
              <a:rPr kumimoji="0" lang="en-US" altLang="en-US" sz="1200">
                <a:latin typeface="Times New Roman" pitchFamily="18" charset="0"/>
              </a:rPr>
              <a:pPr/>
              <a:t>16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solidFill>
                <a:srgbClr val="333399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4525" indent="-278663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14654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60515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06376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52238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98099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43961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89822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477B9FC-9907-4FF9-AB89-BBA517609C64}" type="slidenum">
              <a:rPr kumimoji="0" lang="en-US" altLang="en-US" sz="1200">
                <a:latin typeface="Times New Roman" pitchFamily="18" charset="0"/>
              </a:rPr>
              <a:pPr/>
              <a:t>17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solidFill>
                <a:srgbClr val="333399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A5D281-1A16-41CF-BE26-8048E334340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4525" indent="-278663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14654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60515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06376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52238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98099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43961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89822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E5AD080-1166-4491-A3BF-F561986B48B0}" type="slidenum">
              <a:rPr kumimoji="0" lang="en-US" altLang="en-US" sz="1200">
                <a:latin typeface="Times New Roman" pitchFamily="18" charset="0"/>
              </a:rPr>
              <a:pPr/>
              <a:t>19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solidFill>
                <a:srgbClr val="333399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4525" indent="-278663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14654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60515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06376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52238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98099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43961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89822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A8949E9-72B4-4687-AC42-EDB50B164543}" type="slidenum">
              <a:rPr kumimoji="0" lang="en-US" altLang="en-US" sz="1200">
                <a:latin typeface="Times New Roman" pitchFamily="18" charset="0"/>
              </a:rPr>
              <a:pPr/>
              <a:t>20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solidFill>
                <a:srgbClr val="333399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4525" indent="-278663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14654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60515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06376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52238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98099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43961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89822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0D4D529-9592-47AE-967C-ABA4AF943480}" type="slidenum">
              <a:rPr kumimoji="0" lang="en-US" altLang="en-US" sz="1200">
                <a:latin typeface="Times New Roman" pitchFamily="18" charset="0"/>
              </a:rPr>
              <a:pPr/>
              <a:t>7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4525" indent="-278663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14654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60515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06376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52238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98099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43961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89822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23EA682-B7BF-49CF-93A6-B3E5B09C14BD}" type="slidenum">
              <a:rPr kumimoji="0" lang="en-US" altLang="en-US" sz="1200">
                <a:latin typeface="Times New Roman" pitchFamily="18" charset="0"/>
              </a:rPr>
              <a:pPr/>
              <a:t>8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solidFill>
                <a:srgbClr val="333399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E91B4B-9447-41DB-BDC6-743A80F39A4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6F5744-E1C0-4B36-B8D4-D685AAAB702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4525" indent="-278663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14654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60515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06376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52238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98099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43961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89822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67DF24B-B250-4FA4-A039-B725128C58D7}" type="slidenum">
              <a:rPr kumimoji="0" lang="en-US" altLang="en-US" sz="1200">
                <a:latin typeface="Times New Roman" pitchFamily="18" charset="0"/>
              </a:rPr>
              <a:pPr/>
              <a:t>11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4525" indent="-278663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14654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60515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06376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52238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98099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43961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89822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365D260-6475-4F12-A992-4F7611568DD6}" type="slidenum">
              <a:rPr kumimoji="0" lang="en-US" altLang="en-US" sz="1200">
                <a:latin typeface="Times New Roman" pitchFamily="18" charset="0"/>
              </a:rPr>
              <a:pPr/>
              <a:t>12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solidFill>
                <a:srgbClr val="333399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74E6A3-82F7-4864-A395-68EB4752DA2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4525" indent="-278663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14654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60515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06376" indent="-222931" defTabSz="914945"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52238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98099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43961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89822" indent="-222931" algn="r" defTabSz="91494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32704E5-D3C4-4274-A99B-8FF74131AD64}" type="slidenum">
              <a:rPr kumimoji="0" lang="en-US" altLang="en-US" sz="1200">
                <a:latin typeface="Times New Roman" pitchFamily="18" charset="0"/>
              </a:rPr>
              <a:pPr/>
              <a:t>14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272AC-50E6-4D97-8CF5-AB4F567D5B9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49442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744E1-4A1B-4C75-A645-C38548550D8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35681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13000-9DC2-4549-BBDC-1FCF131B2C6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3384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3A0B0-EAEB-4B7C-94F7-75D7638AA70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5946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68C9E-8FC1-47F3-98BD-682996D3BA4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32523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CF98E-0155-49D1-AA59-5362B805D47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4596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F7805-838B-48E4-BDBD-C318787117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1552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EEDDC-17E3-4BCD-B123-FE689AA294B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0778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B7B25-D829-4ED6-9BF2-13F9C101B00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46315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868F5-F4F1-4722-AFC0-71A8D428145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6646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C6614-08A7-48C8-9C4F-83EB91869B0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6289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15A103C-F65C-4DC3-8FED-2E6E2777D752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179512" y="3820592"/>
            <a:ext cx="5904656" cy="544512"/>
          </a:xfrm>
          <a:noFill/>
          <a:ln/>
        </p:spPr>
        <p:txBody>
          <a:bodyPr/>
          <a:lstStyle/>
          <a:p>
            <a:pPr algn="l"/>
            <a:r>
              <a:rPr lang="es-ES" altLang="en-US" sz="6000" b="1" dirty="0" smtClean="0">
                <a:solidFill>
                  <a:srgbClr val="1C1C1C"/>
                </a:solidFill>
              </a:rPr>
              <a:t>BIOLOGI SEL</a:t>
            </a:r>
            <a:endParaRPr lang="es-ES" altLang="en-US" sz="6000" b="1" dirty="0">
              <a:solidFill>
                <a:srgbClr val="1C1C1C"/>
              </a:solidFill>
            </a:endParaRPr>
          </a:p>
        </p:txBody>
      </p:sp>
      <p:sp>
        <p:nvSpPr>
          <p:cNvPr id="2173" name="Rectangle 125"/>
          <p:cNvSpPr>
            <a:spLocks noChangeArrowheads="1"/>
          </p:cNvSpPr>
          <p:nvPr/>
        </p:nvSpPr>
        <p:spPr bwMode="auto">
          <a:xfrm>
            <a:off x="107751" y="5620791"/>
            <a:ext cx="5040313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s-UY" altLang="en-US" sz="1800" dirty="0" smtClean="0">
                <a:solidFill>
                  <a:schemeClr val="bg1"/>
                </a:solidFill>
              </a:rPr>
              <a:t>Dr. </a:t>
            </a:r>
            <a:r>
              <a:rPr lang="es-UY" altLang="en-US" sz="1800" dirty="0" err="1" smtClean="0">
                <a:solidFill>
                  <a:schemeClr val="bg1"/>
                </a:solidFill>
              </a:rPr>
              <a:t>Tri</a:t>
            </a:r>
            <a:r>
              <a:rPr lang="es-UY" altLang="en-US" sz="1800" dirty="0" smtClean="0">
                <a:solidFill>
                  <a:schemeClr val="bg1"/>
                </a:solidFill>
              </a:rPr>
              <a:t> </a:t>
            </a:r>
            <a:r>
              <a:rPr lang="es-UY" altLang="en-US" sz="1800" dirty="0" err="1" smtClean="0">
                <a:solidFill>
                  <a:schemeClr val="bg1"/>
                </a:solidFill>
              </a:rPr>
              <a:t>Jalmo</a:t>
            </a:r>
            <a:r>
              <a:rPr lang="es-UY" altLang="en-US" sz="1800" dirty="0" smtClean="0">
                <a:solidFill>
                  <a:schemeClr val="bg1"/>
                </a:solidFill>
              </a:rPr>
              <a:t>, M. Si.</a:t>
            </a:r>
            <a:endParaRPr lang="es-UY" altLang="en-US" sz="1800" dirty="0" smtClean="0">
              <a:solidFill>
                <a:schemeClr val="bg1"/>
              </a:solidFill>
            </a:endParaRPr>
          </a:p>
          <a:p>
            <a:pPr algn="l"/>
            <a:r>
              <a:rPr lang="es-UY" altLang="en-US" sz="1800" dirty="0" err="1" smtClean="0">
                <a:solidFill>
                  <a:schemeClr val="bg1"/>
                </a:solidFill>
              </a:rPr>
              <a:t>Pramudiyanti</a:t>
            </a:r>
            <a:r>
              <a:rPr lang="es-UY" altLang="en-US" sz="1800" dirty="0" smtClean="0">
                <a:solidFill>
                  <a:schemeClr val="bg1"/>
                </a:solidFill>
              </a:rPr>
              <a:t>, S. Si., M. Si.</a:t>
            </a:r>
          </a:p>
          <a:p>
            <a:pPr algn="l"/>
            <a:r>
              <a:rPr lang="es-UY" altLang="en-US" sz="1800" dirty="0" smtClean="0">
                <a:solidFill>
                  <a:schemeClr val="bg1"/>
                </a:solidFill>
              </a:rPr>
              <a:t>Dina Maulina, S. Pd., M. Si.</a:t>
            </a:r>
          </a:p>
          <a:p>
            <a:pPr algn="l"/>
            <a:r>
              <a:rPr lang="es-UY" altLang="en-US" sz="1800" dirty="0" err="1" smtClean="0">
                <a:solidFill>
                  <a:schemeClr val="bg1"/>
                </a:solidFill>
              </a:rPr>
              <a:t>Ismi</a:t>
            </a:r>
            <a:r>
              <a:rPr lang="es-UY" altLang="en-US" sz="1800" dirty="0" smtClean="0">
                <a:solidFill>
                  <a:schemeClr val="bg1"/>
                </a:solidFill>
              </a:rPr>
              <a:t> </a:t>
            </a:r>
            <a:r>
              <a:rPr lang="es-UY" altLang="en-US" sz="1800" dirty="0" err="1">
                <a:solidFill>
                  <a:schemeClr val="bg1"/>
                </a:solidFill>
              </a:rPr>
              <a:t>Rakhmawati</a:t>
            </a:r>
            <a:r>
              <a:rPr lang="es-UY" altLang="en-US" sz="1800" dirty="0">
                <a:solidFill>
                  <a:schemeClr val="bg1"/>
                </a:solidFill>
              </a:rPr>
              <a:t>, S. Pd., M. Pd.</a:t>
            </a:r>
          </a:p>
          <a:p>
            <a:pPr algn="l"/>
            <a:r>
              <a:rPr lang="es-ES" altLang="en-US" sz="1800" dirty="0" err="1" smtClean="0">
                <a:solidFill>
                  <a:schemeClr val="bg1"/>
                </a:solidFill>
              </a:rPr>
              <a:t>Tri</a:t>
            </a:r>
            <a:r>
              <a:rPr lang="es-ES" altLang="en-US" sz="1800" dirty="0" smtClean="0">
                <a:solidFill>
                  <a:schemeClr val="bg1"/>
                </a:solidFill>
              </a:rPr>
              <a:t> </a:t>
            </a:r>
            <a:r>
              <a:rPr lang="es-ES" altLang="en-US" sz="1800" dirty="0" err="1" smtClean="0">
                <a:solidFill>
                  <a:schemeClr val="bg1"/>
                </a:solidFill>
              </a:rPr>
              <a:t>Suwandi</a:t>
            </a:r>
            <a:r>
              <a:rPr lang="es-ES" altLang="en-US" sz="1800" dirty="0" smtClean="0">
                <a:solidFill>
                  <a:schemeClr val="bg1"/>
                </a:solidFill>
              </a:rPr>
              <a:t>, S. Pd., M. Sc.</a:t>
            </a:r>
          </a:p>
          <a:p>
            <a:pPr algn="l"/>
            <a:r>
              <a:rPr lang="es-ES" altLang="en-US" sz="1800" dirty="0" smtClean="0">
                <a:solidFill>
                  <a:schemeClr val="bg1"/>
                </a:solidFill>
              </a:rPr>
              <a:t>Median </a:t>
            </a:r>
            <a:r>
              <a:rPr lang="es-ES" altLang="en-US" sz="1800" dirty="0" err="1" smtClean="0">
                <a:solidFill>
                  <a:schemeClr val="bg1"/>
                </a:solidFill>
              </a:rPr>
              <a:t>Agus</a:t>
            </a:r>
            <a:r>
              <a:rPr lang="es-ES" altLang="en-US" sz="1800" dirty="0" smtClean="0">
                <a:solidFill>
                  <a:schemeClr val="bg1"/>
                </a:solidFill>
              </a:rPr>
              <a:t> </a:t>
            </a:r>
            <a:r>
              <a:rPr lang="es-ES" altLang="en-US" sz="1800" dirty="0" err="1" smtClean="0">
                <a:solidFill>
                  <a:schemeClr val="bg1"/>
                </a:solidFill>
              </a:rPr>
              <a:t>Priadi</a:t>
            </a:r>
            <a:r>
              <a:rPr lang="es-ES" altLang="en-US" sz="1800" dirty="0" smtClean="0">
                <a:solidFill>
                  <a:schemeClr val="bg1"/>
                </a:solidFill>
              </a:rPr>
              <a:t>, S. Pd., M. Pd.</a:t>
            </a:r>
          </a:p>
        </p:txBody>
      </p:sp>
      <p:pic>
        <p:nvPicPr>
          <p:cNvPr id="7" name="Picture 6" descr="E:\gambar\Logo\01. UNI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131" y="147918"/>
            <a:ext cx="1071035" cy="10670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643042" y="149346"/>
            <a:ext cx="6643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bg1"/>
                </a:solidFill>
              </a:rPr>
              <a:t>PENDIDIKAN BIOLOGI</a:t>
            </a:r>
          </a:p>
          <a:p>
            <a:r>
              <a:rPr lang="id-ID" sz="2400" b="1" dirty="0" smtClean="0">
                <a:solidFill>
                  <a:schemeClr val="bg1"/>
                </a:solidFill>
              </a:rPr>
              <a:t>UNIVERSITAS LAMPUNG</a:t>
            </a:r>
            <a:endParaRPr lang="id-ID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5036"/>
            <a:ext cx="8534400" cy="3986212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Fungsi</a:t>
            </a:r>
            <a:r>
              <a:rPr lang="en-US" altLang="en-US" dirty="0" smtClean="0"/>
              <a:t> RE </a:t>
            </a:r>
            <a:r>
              <a:rPr lang="en-US" altLang="en-US" dirty="0" err="1" smtClean="0"/>
              <a:t>kasar</a:t>
            </a:r>
            <a:endParaRPr lang="en-US" altLang="en-US" dirty="0" smtClean="0"/>
          </a:p>
          <a:p>
            <a:pPr lvl="1" eaLnBrk="1" hangingPunct="1"/>
            <a:r>
              <a:rPr lang="en-US" altLang="en-US" dirty="0" err="1" smtClean="0"/>
              <a:t>Memiliki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ribosom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terikat</a:t>
            </a:r>
            <a:r>
              <a:rPr lang="en-US" altLang="en-US" dirty="0" smtClean="0"/>
              <a:t>, yang </a:t>
            </a:r>
            <a:r>
              <a:rPr lang="en-US" altLang="en-US" dirty="0" err="1" smtClean="0"/>
              <a:t>menyekresikan</a:t>
            </a:r>
            <a:r>
              <a:rPr lang="en-US" altLang="en-US" dirty="0" smtClean="0"/>
              <a:t>  </a:t>
            </a:r>
            <a:r>
              <a:rPr lang="en-US" altLang="en-US" b="1" dirty="0" err="1" smtClean="0"/>
              <a:t>glikoprotein</a:t>
            </a:r>
            <a:r>
              <a:rPr lang="en-US" altLang="en-US" dirty="0" smtClean="0"/>
              <a:t> (protein yang </a:t>
            </a:r>
            <a:r>
              <a:rPr lang="en-US" altLang="en-US" dirty="0" err="1" smtClean="0"/>
              <a:t>berikatan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secara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kovalen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dengan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karbohidrat</a:t>
            </a:r>
            <a:r>
              <a:rPr lang="en-US" altLang="en-US" dirty="0" smtClean="0"/>
              <a:t>)</a:t>
            </a:r>
            <a:endParaRPr lang="en-US" altLang="en-US" b="1" dirty="0" smtClean="0"/>
          </a:p>
          <a:p>
            <a:pPr lvl="1" eaLnBrk="1" hangingPunct="1"/>
            <a:r>
              <a:rPr lang="en-US" altLang="en-US" dirty="0" err="1" smtClean="0"/>
              <a:t>Mendistribusikan</a:t>
            </a:r>
            <a:r>
              <a:rPr lang="en-US" altLang="en-US" dirty="0" smtClean="0"/>
              <a:t> </a:t>
            </a:r>
            <a:r>
              <a:rPr lang="en-US" altLang="en-US" b="1" dirty="0" err="1" smtClean="0"/>
              <a:t>vesikel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transpor</a:t>
            </a:r>
            <a:r>
              <a:rPr lang="en-US" altLang="en-US" dirty="0" smtClean="0"/>
              <a:t>, protein yang </a:t>
            </a:r>
            <a:r>
              <a:rPr lang="en-US" altLang="en-US" dirty="0" err="1" smtClean="0"/>
              <a:t>diselubungi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oleh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membran</a:t>
            </a:r>
            <a:endParaRPr lang="en-US" altLang="en-US" b="1" dirty="0" smtClean="0"/>
          </a:p>
          <a:p>
            <a:pPr lvl="1" eaLnBrk="1" hangingPunct="1"/>
            <a:r>
              <a:rPr lang="en-US" altLang="en-US" dirty="0" err="1" smtClean="0"/>
              <a:t>Merupakan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pabrik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membran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untuk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</a:t>
            </a:r>
            <a:endParaRPr lang="en-US" altLang="en-US" dirty="0" smtClean="0"/>
          </a:p>
        </p:txBody>
      </p:sp>
      <p:sp>
        <p:nvSpPr>
          <p:cNvPr id="46084" name="Line 5"/>
          <p:cNvSpPr>
            <a:spLocks noChangeShapeType="1"/>
          </p:cNvSpPr>
          <p:nvPr/>
        </p:nvSpPr>
        <p:spPr bwMode="auto">
          <a:xfrm>
            <a:off x="304800" y="6629400"/>
            <a:ext cx="85344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0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44241"/>
            <a:ext cx="8534400" cy="4637087"/>
          </a:xfrm>
        </p:spPr>
        <p:txBody>
          <a:bodyPr/>
          <a:lstStyle/>
          <a:p>
            <a:pPr eaLnBrk="1" hangingPunct="1"/>
            <a:r>
              <a:rPr lang="en-US" altLang="en-US" sz="2600" b="1" dirty="0" err="1" smtClean="0"/>
              <a:t>Aparatus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/>
              <a:t>golgi</a:t>
            </a:r>
            <a:r>
              <a:rPr lang="en-US" altLang="en-US" sz="2600" b="1" dirty="0" smtClean="0"/>
              <a:t> </a:t>
            </a:r>
            <a:r>
              <a:rPr lang="en-US" altLang="en-US" sz="2600" dirty="0" err="1" smtClean="0"/>
              <a:t>terdiri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atas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kantong-kantong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pipih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bermembran</a:t>
            </a:r>
            <a:r>
              <a:rPr lang="en-US" altLang="en-US" sz="2600" dirty="0" smtClean="0"/>
              <a:t> yang </a:t>
            </a:r>
            <a:r>
              <a:rPr lang="en-US" altLang="en-US" sz="2600" dirty="0" err="1" smtClean="0"/>
              <a:t>disebut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sisterna</a:t>
            </a:r>
            <a:r>
              <a:rPr lang="en-US" altLang="en-US" sz="2600" dirty="0" smtClean="0"/>
              <a:t> (</a:t>
            </a:r>
            <a:r>
              <a:rPr lang="en-US" altLang="en-US" sz="2600" i="1" dirty="0" smtClean="0"/>
              <a:t>cisternae</a:t>
            </a:r>
            <a:r>
              <a:rPr lang="en-US" altLang="en-US" sz="2600" dirty="0" smtClean="0"/>
              <a:t>)</a:t>
            </a:r>
          </a:p>
          <a:p>
            <a:pPr eaLnBrk="1" hangingPunct="1"/>
            <a:r>
              <a:rPr lang="en-US" altLang="en-US" sz="2600" dirty="0" err="1" smtClean="0"/>
              <a:t>Fungsi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aparatus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golgi</a:t>
            </a:r>
            <a:r>
              <a:rPr lang="en-US" altLang="en-US" sz="2600" dirty="0" smtClean="0"/>
              <a:t>:</a:t>
            </a:r>
          </a:p>
          <a:p>
            <a:pPr lvl="1" eaLnBrk="1" hangingPunct="1"/>
            <a:r>
              <a:rPr lang="en-US" altLang="en-US" sz="2400" dirty="0" err="1" smtClean="0"/>
              <a:t>Memodifikasi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produk-produk</a:t>
            </a:r>
            <a:r>
              <a:rPr lang="en-US" altLang="en-US" sz="2400" dirty="0" smtClean="0"/>
              <a:t> RE</a:t>
            </a:r>
          </a:p>
          <a:p>
            <a:pPr lvl="1" eaLnBrk="1" hangingPunct="1"/>
            <a:r>
              <a:rPr lang="en-US" altLang="en-US" sz="2400" dirty="0" err="1" smtClean="0"/>
              <a:t>Membuat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makromolekul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tertentu</a:t>
            </a:r>
            <a:endParaRPr lang="en-US" altLang="en-US" sz="2400" dirty="0" smtClean="0"/>
          </a:p>
          <a:p>
            <a:pPr lvl="1" eaLnBrk="1" hangingPunct="1"/>
            <a:r>
              <a:rPr lang="en-US" altLang="en-US" sz="2400" dirty="0" err="1" smtClean="0"/>
              <a:t>Memilah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dan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mengirim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materi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menuju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vesikel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transpor</a:t>
            </a:r>
            <a:endParaRPr lang="en-US" altLang="en-US" sz="2400" dirty="0" smtClean="0"/>
          </a:p>
          <a:p>
            <a:pPr lvl="1" eaLnBrk="1" hangingPunct="1">
              <a:buFont typeface="Times New Roman" pitchFamily="18" charset="0"/>
              <a:buNone/>
            </a:pPr>
            <a:endParaRPr lang="en-US" altLang="en-US" sz="2400" dirty="0" smtClean="0"/>
          </a:p>
          <a:p>
            <a:pPr lvl="1" algn="ctr" eaLnBrk="1" hangingPunct="1">
              <a:buFont typeface="Times New Roman" pitchFamily="18" charset="0"/>
              <a:buNone/>
            </a:pPr>
            <a:endParaRPr lang="en-US" altLang="en-US" sz="2400" dirty="0" smtClean="0"/>
          </a:p>
        </p:txBody>
      </p:sp>
      <p:sp>
        <p:nvSpPr>
          <p:cNvPr id="47107" name="Rectangle 8"/>
          <p:cNvSpPr>
            <a:spLocks noGrp="1" noChangeArrowheads="1"/>
          </p:cNvSpPr>
          <p:nvPr>
            <p:ph type="title"/>
          </p:nvPr>
        </p:nvSpPr>
        <p:spPr>
          <a:xfrm>
            <a:off x="1547663" y="282352"/>
            <a:ext cx="7193111" cy="914400"/>
          </a:xfrm>
          <a:noFill/>
        </p:spPr>
        <p:txBody>
          <a:bodyPr/>
          <a:lstStyle/>
          <a:p>
            <a:pPr marL="0" indent="0" algn="r" eaLnBrk="1" hangingPunct="1"/>
            <a:r>
              <a:rPr lang="en-US" altLang="en-US" sz="3600" dirty="0" err="1" smtClean="0">
                <a:solidFill>
                  <a:schemeClr val="bg1"/>
                </a:solidFill>
              </a:rPr>
              <a:t>Aparatus</a:t>
            </a:r>
            <a:r>
              <a:rPr lang="en-US" altLang="en-US" sz="3600" dirty="0" smtClean="0">
                <a:solidFill>
                  <a:schemeClr val="bg1"/>
                </a:solidFill>
              </a:rPr>
              <a:t> Golgi: </a:t>
            </a:r>
            <a:r>
              <a:rPr lang="en-US" altLang="en-US" sz="3600" dirty="0" err="1" smtClean="0">
                <a:solidFill>
                  <a:schemeClr val="bg1"/>
                </a:solidFill>
              </a:rPr>
              <a:t>Pusat</a:t>
            </a:r>
            <a:r>
              <a:rPr lang="en-US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</a:rPr>
              <a:t>Pengiriman</a:t>
            </a:r>
            <a:r>
              <a:rPr lang="en-US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</a:rPr>
              <a:t>dan</a:t>
            </a:r>
            <a:r>
              <a:rPr lang="en-US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</a:rPr>
              <a:t>Penerimaan</a:t>
            </a:r>
            <a:endParaRPr lang="en-US" altLang="en-US" sz="3600" b="0" dirty="0" smtClean="0">
              <a:solidFill>
                <a:schemeClr val="bg1"/>
              </a:solidFill>
            </a:endParaRPr>
          </a:p>
        </p:txBody>
      </p:sp>
      <p:sp>
        <p:nvSpPr>
          <p:cNvPr id="47108" name="Line 13"/>
          <p:cNvSpPr>
            <a:spLocks noChangeShapeType="1"/>
          </p:cNvSpPr>
          <p:nvPr/>
        </p:nvSpPr>
        <p:spPr bwMode="auto">
          <a:xfrm>
            <a:off x="304800" y="6629400"/>
            <a:ext cx="85344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2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 descr="06_13GolgiApparatu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252538"/>
            <a:ext cx="8542337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7"/>
          <p:cNvSpPr>
            <a:spLocks noChangeArrowheads="1"/>
          </p:cNvSpPr>
          <p:nvPr/>
        </p:nvSpPr>
        <p:spPr bwMode="auto">
          <a:xfrm>
            <a:off x="152400" y="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0850" indent="-4508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kumimoji="0" lang="en-US" altLang="en-US" sz="1400"/>
              <a:t>Peraga 6.13 Aparatus Golgi</a:t>
            </a:r>
            <a:endParaRPr kumimoji="0" lang="en-US" altLang="en-US" sz="1500" b="1">
              <a:solidFill>
                <a:schemeClr val="bg1"/>
              </a:solidFill>
            </a:endParaRPr>
          </a:p>
        </p:txBody>
      </p:sp>
      <p:sp>
        <p:nvSpPr>
          <p:cNvPr id="48132" name="Text Box 8"/>
          <p:cNvSpPr txBox="1">
            <a:spLocks noChangeArrowheads="1"/>
          </p:cNvSpPr>
          <p:nvPr/>
        </p:nvSpPr>
        <p:spPr bwMode="auto">
          <a:xfrm>
            <a:off x="381000" y="1371600"/>
            <a:ext cx="2655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500" b="1"/>
              <a:t>Sisi </a:t>
            </a:r>
            <a:r>
              <a:rPr kumimoji="0" lang="en-US" altLang="en-US" sz="1500" b="1" i="1"/>
              <a:t>cis</a:t>
            </a:r>
            <a:r>
              <a:rPr kumimoji="0" lang="en-US" altLang="en-US" sz="1500" b="1"/>
              <a:t> (bagian ‘penerimaan’ aparatus golgi )</a:t>
            </a:r>
            <a:endParaRPr kumimoji="0" lang="en-US" altLang="en-US" sz="1500" b="1">
              <a:latin typeface="Times" charset="0"/>
            </a:endParaRPr>
          </a:p>
        </p:txBody>
      </p:sp>
      <p:sp>
        <p:nvSpPr>
          <p:cNvPr id="48133" name="Text Box 9"/>
          <p:cNvSpPr txBox="1">
            <a:spLocks noChangeArrowheads="1"/>
          </p:cNvSpPr>
          <p:nvPr/>
        </p:nvSpPr>
        <p:spPr bwMode="auto">
          <a:xfrm>
            <a:off x="3429000" y="1809750"/>
            <a:ext cx="9509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500" b="1"/>
              <a:t>Sisterna</a:t>
            </a:r>
            <a:endParaRPr kumimoji="0" lang="en-US" altLang="en-US" sz="1500" b="1">
              <a:latin typeface="Times" charset="0"/>
            </a:endParaRPr>
          </a:p>
        </p:txBody>
      </p:sp>
      <p:sp>
        <p:nvSpPr>
          <p:cNvPr id="48134" name="Text Box 10"/>
          <p:cNvSpPr txBox="1">
            <a:spLocks noChangeArrowheads="1"/>
          </p:cNvSpPr>
          <p:nvPr/>
        </p:nvSpPr>
        <p:spPr bwMode="auto">
          <a:xfrm>
            <a:off x="2133600" y="48006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500" b="1"/>
              <a:t>Sisi </a:t>
            </a:r>
            <a:r>
              <a:rPr kumimoji="0" lang="en-US" altLang="en-US" sz="1500" b="1" i="1"/>
              <a:t>trans</a:t>
            </a:r>
            <a:r>
              <a:rPr kumimoji="0" lang="en-US" altLang="en-US" sz="1500" b="1"/>
              <a:t> (bagian ‘pengiriman’ aparatus golgi)</a:t>
            </a:r>
            <a:endParaRPr kumimoji="0" lang="en-US" altLang="en-US" sz="1500" b="1">
              <a:latin typeface="Times" charset="0"/>
            </a:endParaRPr>
          </a:p>
        </p:txBody>
      </p:sp>
      <p:sp>
        <p:nvSpPr>
          <p:cNvPr id="48135" name="Text Box 11"/>
          <p:cNvSpPr txBox="1">
            <a:spLocks noChangeArrowheads="1"/>
          </p:cNvSpPr>
          <p:nvPr/>
        </p:nvSpPr>
        <p:spPr bwMode="auto">
          <a:xfrm>
            <a:off x="6656388" y="5022850"/>
            <a:ext cx="22653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500" b="1"/>
              <a:t>TEM aparatus golgi</a:t>
            </a:r>
            <a:endParaRPr kumimoji="0" lang="en-US" altLang="en-US" sz="1500" b="1">
              <a:latin typeface="Times" charset="0"/>
            </a:endParaRPr>
          </a:p>
        </p:txBody>
      </p:sp>
      <p:sp>
        <p:nvSpPr>
          <p:cNvPr id="48136" name="Text Box 12"/>
          <p:cNvSpPr txBox="1">
            <a:spLocks noChangeArrowheads="1"/>
          </p:cNvSpPr>
          <p:nvPr/>
        </p:nvSpPr>
        <p:spPr bwMode="auto">
          <a:xfrm>
            <a:off x="8162925" y="1452563"/>
            <a:ext cx="679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500" b="1"/>
              <a:t>0,1 µm</a:t>
            </a:r>
            <a:endParaRPr kumimoji="0" lang="en-US" altLang="en-US" sz="1500" b="1">
              <a:latin typeface="Times" charset="0"/>
            </a:endParaRPr>
          </a:p>
        </p:txBody>
      </p:sp>
      <p:sp>
        <p:nvSpPr>
          <p:cNvPr id="48137" name="Line 13"/>
          <p:cNvSpPr>
            <a:spLocks noChangeShapeType="1"/>
          </p:cNvSpPr>
          <p:nvPr/>
        </p:nvSpPr>
        <p:spPr bwMode="auto">
          <a:xfrm>
            <a:off x="1693863" y="1935163"/>
            <a:ext cx="180975" cy="752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Line 14"/>
          <p:cNvSpPr>
            <a:spLocks noChangeShapeType="1"/>
          </p:cNvSpPr>
          <p:nvPr/>
        </p:nvSpPr>
        <p:spPr bwMode="auto">
          <a:xfrm flipH="1" flipV="1">
            <a:off x="2967038" y="3636963"/>
            <a:ext cx="317500" cy="1146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Line 15"/>
          <p:cNvSpPr>
            <a:spLocks noChangeShapeType="1"/>
          </p:cNvSpPr>
          <p:nvPr/>
        </p:nvSpPr>
        <p:spPr bwMode="auto">
          <a:xfrm flipV="1">
            <a:off x="3348038" y="2062163"/>
            <a:ext cx="436562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Line 16"/>
          <p:cNvSpPr>
            <a:spLocks noChangeShapeType="1"/>
          </p:cNvSpPr>
          <p:nvPr/>
        </p:nvSpPr>
        <p:spPr bwMode="auto">
          <a:xfrm flipH="1">
            <a:off x="3586163" y="2062163"/>
            <a:ext cx="203200" cy="401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1" name="Line 17"/>
          <p:cNvSpPr>
            <a:spLocks noChangeShapeType="1"/>
          </p:cNvSpPr>
          <p:nvPr/>
        </p:nvSpPr>
        <p:spPr bwMode="auto">
          <a:xfrm>
            <a:off x="8140700" y="1701800"/>
            <a:ext cx="6651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2" name="Line 18"/>
          <p:cNvSpPr>
            <a:spLocks noChangeShapeType="1"/>
          </p:cNvSpPr>
          <p:nvPr/>
        </p:nvSpPr>
        <p:spPr bwMode="auto">
          <a:xfrm>
            <a:off x="8140700" y="1651000"/>
            <a:ext cx="0" cy="114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Line 19"/>
          <p:cNvSpPr>
            <a:spLocks noChangeShapeType="1"/>
          </p:cNvSpPr>
          <p:nvPr/>
        </p:nvSpPr>
        <p:spPr bwMode="auto">
          <a:xfrm>
            <a:off x="8805863" y="1651000"/>
            <a:ext cx="0" cy="114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4" name="Rectangle 20"/>
          <p:cNvSpPr>
            <a:spLocks noChangeArrowheads="1"/>
          </p:cNvSpPr>
          <p:nvPr/>
        </p:nvSpPr>
        <p:spPr bwMode="auto">
          <a:xfrm>
            <a:off x="152400" y="5486400"/>
            <a:ext cx="3200400" cy="152400"/>
          </a:xfrm>
          <a:prstGeom prst="rect">
            <a:avLst/>
          </a:prstGeom>
          <a:solidFill>
            <a:schemeClr val="bg1"/>
          </a:solidFill>
          <a:ln w="34925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81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477490"/>
            <a:ext cx="8534400" cy="503238"/>
          </a:xfrm>
        </p:spPr>
        <p:txBody>
          <a:bodyPr/>
          <a:lstStyle/>
          <a:p>
            <a:pPr algn="r" eaLnBrk="1" hangingPunct="1"/>
            <a:r>
              <a:rPr lang="en-US" altLang="en-US" sz="3200" dirty="0" err="1" smtClean="0">
                <a:solidFill>
                  <a:schemeClr val="bg1"/>
                </a:solidFill>
              </a:rPr>
              <a:t>Lisosom</a:t>
            </a:r>
            <a:r>
              <a:rPr lang="en-US" altLang="en-US" sz="3200" dirty="0" smtClean="0">
                <a:solidFill>
                  <a:schemeClr val="bg1"/>
                </a:solidFill>
              </a:rPr>
              <a:t>: </a:t>
            </a:r>
            <a:r>
              <a:rPr lang="en-US" altLang="en-US" sz="3200" dirty="0" err="1" smtClean="0">
                <a:solidFill>
                  <a:schemeClr val="bg1"/>
                </a:solidFill>
              </a:rPr>
              <a:t>Kompartemen</a:t>
            </a:r>
            <a:r>
              <a:rPr lang="en-US" altLang="en-US" sz="3200" dirty="0" smtClean="0">
                <a:solidFill>
                  <a:schemeClr val="bg1"/>
                </a:solidFill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</a:rPr>
              <a:t>Pencernaan</a:t>
            </a:r>
            <a:endParaRPr lang="en-US" altLang="en-US" sz="3200" b="0" dirty="0" smtClean="0">
              <a:solidFill>
                <a:schemeClr val="bg1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4485"/>
            <a:ext cx="8534400" cy="3114675"/>
          </a:xfrm>
        </p:spPr>
        <p:txBody>
          <a:bodyPr/>
          <a:lstStyle/>
          <a:p>
            <a:pPr eaLnBrk="1" hangingPunct="1"/>
            <a:r>
              <a:rPr lang="en-US" altLang="en-US" b="1" dirty="0" err="1" smtClean="0"/>
              <a:t>Lisosom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adalah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kantong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bermembran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berisi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enzim-enzim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hidrolitik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dapat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mencerna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makromolekul</a:t>
            </a:r>
            <a:endParaRPr lang="en-US" altLang="en-US" dirty="0" smtClean="0"/>
          </a:p>
          <a:p>
            <a:pPr eaLnBrk="1" hangingPunct="1">
              <a:lnSpc>
                <a:spcPct val="96000"/>
              </a:lnSpc>
              <a:spcBef>
                <a:spcPts val="600"/>
              </a:spcBef>
            </a:pPr>
            <a:r>
              <a:rPr lang="en-US" altLang="en-US" dirty="0" err="1" smtClean="0"/>
              <a:t>Enzim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lisosom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dapat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menghidrolisis</a:t>
            </a:r>
            <a:r>
              <a:rPr lang="en-US" altLang="en-US" dirty="0" smtClean="0"/>
              <a:t> protein, </a:t>
            </a:r>
            <a:r>
              <a:rPr lang="en-US" altLang="en-US" dirty="0" err="1" smtClean="0"/>
              <a:t>lemak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polisakarida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asam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nukleat</a:t>
            </a:r>
            <a:endParaRPr lang="en-US" altLang="en-US" dirty="0" smtClean="0"/>
          </a:p>
          <a:p>
            <a:pPr eaLnBrk="1" hangingPunct="1">
              <a:lnSpc>
                <a:spcPct val="96000"/>
              </a:lnSpc>
              <a:spcBef>
                <a:spcPts val="600"/>
              </a:spcBef>
            </a:pPr>
            <a:endParaRPr lang="en-US" altLang="en-US" dirty="0" smtClean="0"/>
          </a:p>
        </p:txBody>
      </p:sp>
      <p:sp>
        <p:nvSpPr>
          <p:cNvPr id="49156" name="Line 8"/>
          <p:cNvSpPr>
            <a:spLocks noChangeShapeType="1"/>
          </p:cNvSpPr>
          <p:nvPr/>
        </p:nvSpPr>
        <p:spPr bwMode="auto">
          <a:xfrm>
            <a:off x="304800" y="6629400"/>
            <a:ext cx="85344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31776"/>
            <a:ext cx="8534400" cy="5181600"/>
          </a:xfrm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ts val="600"/>
              </a:spcBef>
            </a:pPr>
            <a:r>
              <a:rPr lang="en-US" altLang="en-US" dirty="0" err="1" smtClean="0"/>
              <a:t>Beberapa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tipe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dapat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menelan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</a:t>
            </a:r>
            <a:r>
              <a:rPr lang="en-US" altLang="en-US" dirty="0" smtClean="0"/>
              <a:t> yang lain </a:t>
            </a:r>
            <a:r>
              <a:rPr lang="en-US" altLang="en-US" dirty="0" err="1" smtClean="0"/>
              <a:t>melalui</a:t>
            </a:r>
            <a:r>
              <a:rPr lang="en-US" altLang="en-US" dirty="0" smtClean="0"/>
              <a:t> proses </a:t>
            </a:r>
            <a:r>
              <a:rPr lang="en-US" altLang="en-US" b="1" dirty="0" err="1" smtClean="0"/>
              <a:t>fagositosis</a:t>
            </a:r>
            <a:r>
              <a:rPr lang="en-US" altLang="en-US" dirty="0" smtClean="0"/>
              <a:t>; </a:t>
            </a:r>
            <a:r>
              <a:rPr lang="en-US" altLang="en-US" dirty="0" err="1" smtClean="0"/>
              <a:t>ini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membentuk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vakuola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makanan</a:t>
            </a:r>
            <a:endParaRPr lang="en-US" altLang="en-US" dirty="0" smtClean="0"/>
          </a:p>
          <a:p>
            <a:pPr eaLnBrk="1" hangingPunct="1">
              <a:lnSpc>
                <a:spcPct val="96000"/>
              </a:lnSpc>
              <a:spcBef>
                <a:spcPts val="600"/>
              </a:spcBef>
            </a:pPr>
            <a:r>
              <a:rPr lang="en-US" altLang="en-US" dirty="0" err="1" smtClean="0"/>
              <a:t>Lisosom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berfusi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dengan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vakuola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makanan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mencerna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molekul-molekul</a:t>
            </a:r>
            <a:endParaRPr lang="en-US" altLang="en-US" dirty="0" smtClean="0">
              <a:latin typeface="Times" charset="0"/>
            </a:endParaRPr>
          </a:p>
          <a:p>
            <a:pPr eaLnBrk="1" hangingPunct="1">
              <a:lnSpc>
                <a:spcPct val="96000"/>
              </a:lnSpc>
              <a:spcBef>
                <a:spcPts val="600"/>
              </a:spcBef>
            </a:pPr>
            <a:r>
              <a:rPr lang="en-US" altLang="en-US" dirty="0" err="1" smtClean="0"/>
              <a:t>Lisosom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juga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menggunakan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enzim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untuk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mendaur-ulang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organel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makromolekul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milik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sendiri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suatu</a:t>
            </a:r>
            <a:r>
              <a:rPr lang="en-US" altLang="en-US" dirty="0" smtClean="0"/>
              <a:t> proses yang </a:t>
            </a:r>
            <a:r>
              <a:rPr lang="en-US" altLang="en-US" dirty="0" err="1" smtClean="0"/>
              <a:t>disebut</a:t>
            </a:r>
            <a:r>
              <a:rPr lang="en-US" altLang="en-US" dirty="0" smtClean="0"/>
              <a:t> </a:t>
            </a:r>
            <a:r>
              <a:rPr lang="en-US" altLang="en-US" i="1" dirty="0" err="1" smtClean="0"/>
              <a:t>autofagi</a:t>
            </a:r>
            <a:endParaRPr lang="en-US" altLang="en-US" i="1" dirty="0" smtClean="0"/>
          </a:p>
          <a:p>
            <a:pPr eaLnBrk="1" hangingPunct="1"/>
            <a:endParaRPr lang="en-US" altLang="en-US" dirty="0" smtClean="0"/>
          </a:p>
        </p:txBody>
      </p:sp>
      <p:sp>
        <p:nvSpPr>
          <p:cNvPr id="50179" name="Line 6"/>
          <p:cNvSpPr>
            <a:spLocks noChangeShapeType="1"/>
          </p:cNvSpPr>
          <p:nvPr/>
        </p:nvSpPr>
        <p:spPr bwMode="auto">
          <a:xfrm>
            <a:off x="304800" y="6629400"/>
            <a:ext cx="85344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1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 descr="06_14-Lysome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163638"/>
            <a:ext cx="8548687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7"/>
          <p:cNvSpPr>
            <a:spLocks noChangeArrowheads="1"/>
          </p:cNvSpPr>
          <p:nvPr/>
        </p:nvSpPr>
        <p:spPr bwMode="auto">
          <a:xfrm>
            <a:off x="152400" y="7620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0850" indent="-4508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kumimoji="0" lang="en-US" altLang="en-US" sz="1400"/>
              <a:t>Peraga 6.14 Lisosom</a:t>
            </a:r>
            <a:endParaRPr kumimoji="0" lang="en-US" altLang="en-US" sz="1500" b="1">
              <a:solidFill>
                <a:schemeClr val="bg1"/>
              </a:solidFill>
            </a:endParaRPr>
          </a:p>
        </p:txBody>
      </p:sp>
      <p:sp>
        <p:nvSpPr>
          <p:cNvPr id="51204" name="Text Box 8"/>
          <p:cNvSpPr txBox="1">
            <a:spLocks noChangeArrowheads="1"/>
          </p:cNvSpPr>
          <p:nvPr/>
        </p:nvSpPr>
        <p:spPr bwMode="auto">
          <a:xfrm>
            <a:off x="2647950" y="1179513"/>
            <a:ext cx="6032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Nukleus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05" name="Text Box 9"/>
          <p:cNvSpPr txBox="1">
            <a:spLocks noChangeArrowheads="1"/>
          </p:cNvSpPr>
          <p:nvPr/>
        </p:nvSpPr>
        <p:spPr bwMode="auto">
          <a:xfrm>
            <a:off x="4122738" y="1162050"/>
            <a:ext cx="36988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1 µm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06" name="Line 10"/>
          <p:cNvSpPr>
            <a:spLocks noChangeShapeType="1"/>
          </p:cNvSpPr>
          <p:nvPr/>
        </p:nvSpPr>
        <p:spPr bwMode="auto">
          <a:xfrm>
            <a:off x="4110038" y="1363663"/>
            <a:ext cx="3730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Line 11"/>
          <p:cNvSpPr>
            <a:spLocks noChangeShapeType="1"/>
          </p:cNvSpPr>
          <p:nvPr/>
        </p:nvSpPr>
        <p:spPr bwMode="auto">
          <a:xfrm>
            <a:off x="4110038" y="1316038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Line 12"/>
          <p:cNvSpPr>
            <a:spLocks noChangeShapeType="1"/>
          </p:cNvSpPr>
          <p:nvPr/>
        </p:nvSpPr>
        <p:spPr bwMode="auto">
          <a:xfrm>
            <a:off x="4486275" y="1316038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9" name="Line 13"/>
          <p:cNvSpPr>
            <a:spLocks noChangeShapeType="1"/>
          </p:cNvSpPr>
          <p:nvPr/>
        </p:nvSpPr>
        <p:spPr bwMode="auto">
          <a:xfrm>
            <a:off x="3205163" y="1358900"/>
            <a:ext cx="269875" cy="300038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Line 14"/>
          <p:cNvSpPr>
            <a:spLocks noChangeShapeType="1"/>
          </p:cNvSpPr>
          <p:nvPr/>
        </p:nvSpPr>
        <p:spPr bwMode="auto">
          <a:xfrm>
            <a:off x="3208338" y="1365250"/>
            <a:ext cx="269875" cy="300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1" name="Text Box 15"/>
          <p:cNvSpPr txBox="1">
            <a:spLocks noChangeArrowheads="1"/>
          </p:cNvSpPr>
          <p:nvPr/>
        </p:nvSpPr>
        <p:spPr bwMode="auto">
          <a:xfrm>
            <a:off x="723900" y="3241675"/>
            <a:ext cx="7778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Lisosom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12" name="Line 16"/>
          <p:cNvSpPr>
            <a:spLocks noChangeShapeType="1"/>
          </p:cNvSpPr>
          <p:nvPr/>
        </p:nvSpPr>
        <p:spPr bwMode="auto">
          <a:xfrm flipV="1">
            <a:off x="1112838" y="2954338"/>
            <a:ext cx="1409700" cy="284162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3" name="Line 17"/>
          <p:cNvSpPr>
            <a:spLocks noChangeShapeType="1"/>
          </p:cNvSpPr>
          <p:nvPr/>
        </p:nvSpPr>
        <p:spPr bwMode="auto">
          <a:xfrm flipV="1">
            <a:off x="1100138" y="2954338"/>
            <a:ext cx="1425575" cy="2841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Text Box 18"/>
          <p:cNvSpPr txBox="1">
            <a:spLocks noChangeArrowheads="1"/>
          </p:cNvSpPr>
          <p:nvPr/>
        </p:nvSpPr>
        <p:spPr bwMode="auto">
          <a:xfrm>
            <a:off x="1804988" y="3500438"/>
            <a:ext cx="13192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Enzim-enzim pencernaan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15" name="Text Box 19"/>
          <p:cNvSpPr txBox="1">
            <a:spLocks noChangeArrowheads="1"/>
          </p:cNvSpPr>
          <p:nvPr/>
        </p:nvSpPr>
        <p:spPr bwMode="auto">
          <a:xfrm>
            <a:off x="342900" y="3784600"/>
            <a:ext cx="7778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Lisosom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16" name="Text Box 20"/>
          <p:cNvSpPr txBox="1">
            <a:spLocks noChangeArrowheads="1"/>
          </p:cNvSpPr>
          <p:nvPr/>
        </p:nvSpPr>
        <p:spPr bwMode="auto">
          <a:xfrm>
            <a:off x="592138" y="4117975"/>
            <a:ext cx="7778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Membran plasma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17" name="Line 21"/>
          <p:cNvSpPr>
            <a:spLocks noChangeShapeType="1"/>
          </p:cNvSpPr>
          <p:nvPr/>
        </p:nvSpPr>
        <p:spPr bwMode="auto">
          <a:xfrm flipV="1">
            <a:off x="1482725" y="3589338"/>
            <a:ext cx="287338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8" name="Line 22"/>
          <p:cNvSpPr>
            <a:spLocks noChangeShapeType="1"/>
          </p:cNvSpPr>
          <p:nvPr/>
        </p:nvSpPr>
        <p:spPr bwMode="auto">
          <a:xfrm flipV="1">
            <a:off x="1455738" y="3581400"/>
            <a:ext cx="323850" cy="246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9" name="Line 23"/>
          <p:cNvSpPr>
            <a:spLocks noChangeShapeType="1"/>
          </p:cNvSpPr>
          <p:nvPr/>
        </p:nvSpPr>
        <p:spPr bwMode="auto">
          <a:xfrm flipV="1">
            <a:off x="657225" y="4481513"/>
            <a:ext cx="198438" cy="187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Text Box 24"/>
          <p:cNvSpPr txBox="1">
            <a:spLocks noChangeArrowheads="1"/>
          </p:cNvSpPr>
          <p:nvPr/>
        </p:nvSpPr>
        <p:spPr bwMode="auto">
          <a:xfrm>
            <a:off x="1592263" y="4746625"/>
            <a:ext cx="14557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Vakuola makanan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21" name="Text Box 25"/>
          <p:cNvSpPr txBox="1">
            <a:spLocks noChangeArrowheads="1"/>
          </p:cNvSpPr>
          <p:nvPr/>
        </p:nvSpPr>
        <p:spPr bwMode="auto">
          <a:xfrm>
            <a:off x="341313" y="5329238"/>
            <a:ext cx="12731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(a) Fagositosis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22" name="Text Box 26"/>
          <p:cNvSpPr txBox="1">
            <a:spLocks noChangeArrowheads="1"/>
          </p:cNvSpPr>
          <p:nvPr/>
        </p:nvSpPr>
        <p:spPr bwMode="auto">
          <a:xfrm>
            <a:off x="3581400" y="4424363"/>
            <a:ext cx="8731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Pencernaan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23" name="Text Box 27"/>
          <p:cNvSpPr txBox="1">
            <a:spLocks noChangeArrowheads="1"/>
          </p:cNvSpPr>
          <p:nvPr/>
        </p:nvSpPr>
        <p:spPr bwMode="auto">
          <a:xfrm>
            <a:off x="4656138" y="5334000"/>
            <a:ext cx="10652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(b) Autofagi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24" name="Text Box 28"/>
          <p:cNvSpPr txBox="1">
            <a:spLocks noChangeArrowheads="1"/>
          </p:cNvSpPr>
          <p:nvPr/>
        </p:nvSpPr>
        <p:spPr bwMode="auto">
          <a:xfrm>
            <a:off x="4664075" y="4148138"/>
            <a:ext cx="8953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Peroksisom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25" name="Text Box 29"/>
          <p:cNvSpPr txBox="1">
            <a:spLocks noChangeArrowheads="1"/>
          </p:cNvSpPr>
          <p:nvPr/>
        </p:nvSpPr>
        <p:spPr bwMode="auto">
          <a:xfrm>
            <a:off x="5718175" y="4949825"/>
            <a:ext cx="5651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Vesikel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26" name="Text Box 30"/>
          <p:cNvSpPr txBox="1">
            <a:spLocks noChangeArrowheads="1"/>
          </p:cNvSpPr>
          <p:nvPr/>
        </p:nvSpPr>
        <p:spPr bwMode="auto">
          <a:xfrm>
            <a:off x="5743575" y="3762375"/>
            <a:ext cx="7715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Lisosom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27" name="Text Box 31"/>
          <p:cNvSpPr txBox="1">
            <a:spLocks noChangeArrowheads="1"/>
          </p:cNvSpPr>
          <p:nvPr/>
        </p:nvSpPr>
        <p:spPr bwMode="auto">
          <a:xfrm>
            <a:off x="6330950" y="4829175"/>
            <a:ext cx="11461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Mitokondria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28" name="Line 32"/>
          <p:cNvSpPr>
            <a:spLocks noChangeShapeType="1"/>
          </p:cNvSpPr>
          <p:nvPr/>
        </p:nvSpPr>
        <p:spPr bwMode="auto">
          <a:xfrm>
            <a:off x="5100638" y="4318000"/>
            <a:ext cx="3175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9" name="Line 33"/>
          <p:cNvSpPr>
            <a:spLocks noChangeShapeType="1"/>
          </p:cNvSpPr>
          <p:nvPr/>
        </p:nvSpPr>
        <p:spPr bwMode="auto">
          <a:xfrm>
            <a:off x="5973763" y="4757738"/>
            <a:ext cx="0" cy="2206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Line 34"/>
          <p:cNvSpPr>
            <a:spLocks noChangeShapeType="1"/>
          </p:cNvSpPr>
          <p:nvPr/>
        </p:nvSpPr>
        <p:spPr bwMode="auto">
          <a:xfrm>
            <a:off x="6037263" y="4551363"/>
            <a:ext cx="269875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Text Box 35"/>
          <p:cNvSpPr txBox="1">
            <a:spLocks noChangeArrowheads="1"/>
          </p:cNvSpPr>
          <p:nvPr/>
        </p:nvSpPr>
        <p:spPr bwMode="auto">
          <a:xfrm>
            <a:off x="4794250" y="2873375"/>
            <a:ext cx="8953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Fragmen peroksisom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32" name="Line 36"/>
          <p:cNvSpPr>
            <a:spLocks noChangeShapeType="1"/>
          </p:cNvSpPr>
          <p:nvPr/>
        </p:nvSpPr>
        <p:spPr bwMode="auto">
          <a:xfrm flipV="1">
            <a:off x="5732463" y="2976563"/>
            <a:ext cx="1308100" cy="31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Line 37"/>
          <p:cNvSpPr>
            <a:spLocks noChangeShapeType="1"/>
          </p:cNvSpPr>
          <p:nvPr/>
        </p:nvSpPr>
        <p:spPr bwMode="auto">
          <a:xfrm flipV="1">
            <a:off x="5702300" y="2978150"/>
            <a:ext cx="1338263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4" name="Text Box 38"/>
          <p:cNvSpPr txBox="1">
            <a:spLocks noChangeArrowheads="1"/>
          </p:cNvSpPr>
          <p:nvPr/>
        </p:nvSpPr>
        <p:spPr bwMode="auto">
          <a:xfrm>
            <a:off x="4800600" y="2366963"/>
            <a:ext cx="1076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Fragmen mitokondria</a:t>
            </a:r>
          </a:p>
        </p:txBody>
      </p:sp>
      <p:sp>
        <p:nvSpPr>
          <p:cNvPr id="51235" name="Line 39"/>
          <p:cNvSpPr>
            <a:spLocks noChangeShapeType="1"/>
          </p:cNvSpPr>
          <p:nvPr/>
        </p:nvSpPr>
        <p:spPr bwMode="auto">
          <a:xfrm>
            <a:off x="5907088" y="2468563"/>
            <a:ext cx="19050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6" name="Line 40"/>
          <p:cNvSpPr>
            <a:spLocks noChangeShapeType="1"/>
          </p:cNvSpPr>
          <p:nvPr/>
        </p:nvSpPr>
        <p:spPr bwMode="auto">
          <a:xfrm>
            <a:off x="5905500" y="2468563"/>
            <a:ext cx="1905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7" name="Text Box 41"/>
          <p:cNvSpPr txBox="1">
            <a:spLocks noChangeArrowheads="1"/>
          </p:cNvSpPr>
          <p:nvPr/>
        </p:nvSpPr>
        <p:spPr bwMode="auto">
          <a:xfrm>
            <a:off x="5545138" y="1219200"/>
            <a:ext cx="26082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Vesikel yang mengandung</a:t>
            </a:r>
          </a:p>
          <a:p>
            <a:pPr algn="l"/>
            <a:r>
              <a:rPr kumimoji="0" lang="en-US" altLang="en-US" sz="1200" b="1"/>
              <a:t>dua organel rusak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38" name="Line 42"/>
          <p:cNvSpPr>
            <a:spLocks noChangeShapeType="1"/>
          </p:cNvSpPr>
          <p:nvPr/>
        </p:nvSpPr>
        <p:spPr bwMode="auto">
          <a:xfrm>
            <a:off x="6954838" y="1595438"/>
            <a:ext cx="669925" cy="792162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9" name="Line 43"/>
          <p:cNvSpPr>
            <a:spLocks noChangeShapeType="1"/>
          </p:cNvSpPr>
          <p:nvPr/>
        </p:nvSpPr>
        <p:spPr bwMode="auto">
          <a:xfrm>
            <a:off x="6953250" y="1597025"/>
            <a:ext cx="669925" cy="7921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0" name="Text Box 44"/>
          <p:cNvSpPr txBox="1">
            <a:spLocks noChangeArrowheads="1"/>
          </p:cNvSpPr>
          <p:nvPr/>
        </p:nvSpPr>
        <p:spPr bwMode="auto">
          <a:xfrm>
            <a:off x="8135938" y="1300163"/>
            <a:ext cx="36988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1 µm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41" name="Line 45"/>
          <p:cNvSpPr>
            <a:spLocks noChangeShapeType="1"/>
          </p:cNvSpPr>
          <p:nvPr/>
        </p:nvSpPr>
        <p:spPr bwMode="auto">
          <a:xfrm>
            <a:off x="7797800" y="1493838"/>
            <a:ext cx="998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2" name="Line 46"/>
          <p:cNvSpPr>
            <a:spLocks noChangeShapeType="1"/>
          </p:cNvSpPr>
          <p:nvPr/>
        </p:nvSpPr>
        <p:spPr bwMode="auto">
          <a:xfrm flipH="1">
            <a:off x="7793038" y="1452563"/>
            <a:ext cx="4762" cy="88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3" name="Line 47"/>
          <p:cNvSpPr>
            <a:spLocks noChangeShapeType="1"/>
          </p:cNvSpPr>
          <p:nvPr/>
        </p:nvSpPr>
        <p:spPr bwMode="auto">
          <a:xfrm>
            <a:off x="8796338" y="1462088"/>
            <a:ext cx="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4" name="Text Box 48"/>
          <p:cNvSpPr txBox="1">
            <a:spLocks noChangeArrowheads="1"/>
          </p:cNvSpPr>
          <p:nvPr/>
        </p:nvSpPr>
        <p:spPr bwMode="auto">
          <a:xfrm>
            <a:off x="7943850" y="4797425"/>
            <a:ext cx="971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kumimoji="0" lang="en-US" altLang="en-US" sz="1200" b="1"/>
              <a:t>Pencernaan</a:t>
            </a:r>
            <a:endParaRPr kumimoji="0" lang="en-US" altLang="en-US" sz="1200" b="1">
              <a:latin typeface="Times" charset="0"/>
            </a:endParaRPr>
          </a:p>
        </p:txBody>
      </p:sp>
      <p:sp>
        <p:nvSpPr>
          <p:cNvPr id="51245" name="Rectangle 49"/>
          <p:cNvSpPr>
            <a:spLocks noChangeArrowheads="1"/>
          </p:cNvSpPr>
          <p:nvPr/>
        </p:nvSpPr>
        <p:spPr bwMode="auto">
          <a:xfrm>
            <a:off x="228600" y="5562600"/>
            <a:ext cx="3200400" cy="152400"/>
          </a:xfrm>
          <a:prstGeom prst="rect">
            <a:avLst/>
          </a:prstGeom>
          <a:solidFill>
            <a:schemeClr val="bg1"/>
          </a:solidFill>
          <a:ln w="34925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03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5" descr="06_14aLysome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36525"/>
            <a:ext cx="6219825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46"/>
          <p:cNvSpPr>
            <a:spLocks noChangeArrowheads="1"/>
          </p:cNvSpPr>
          <p:nvPr/>
        </p:nvSpPr>
        <p:spPr bwMode="auto">
          <a:xfrm>
            <a:off x="152400" y="76200"/>
            <a:ext cx="365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0850" indent="-4508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kumimoji="0" lang="en-US" altLang="en-US" sz="1400"/>
              <a:t>Peraga 6.14a Lisosom — fagositosis</a:t>
            </a:r>
            <a:endParaRPr kumimoji="0" lang="en-US" altLang="en-US" sz="1500" b="1">
              <a:solidFill>
                <a:schemeClr val="bg1"/>
              </a:solidFill>
            </a:endParaRPr>
          </a:p>
        </p:txBody>
      </p:sp>
      <p:sp>
        <p:nvSpPr>
          <p:cNvPr id="52228" name="Text Box 47"/>
          <p:cNvSpPr txBox="1">
            <a:spLocks noChangeArrowheads="1"/>
          </p:cNvSpPr>
          <p:nvPr/>
        </p:nvSpPr>
        <p:spPr bwMode="auto">
          <a:xfrm>
            <a:off x="4914900" y="168275"/>
            <a:ext cx="11334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Nukleus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2229" name="Text Box 48"/>
          <p:cNvSpPr txBox="1">
            <a:spLocks noChangeArrowheads="1"/>
          </p:cNvSpPr>
          <p:nvPr/>
        </p:nvSpPr>
        <p:spPr bwMode="auto">
          <a:xfrm>
            <a:off x="7062788" y="134938"/>
            <a:ext cx="582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kumimoji="0" lang="en-US" altLang="en-US" sz="1800" b="1"/>
              <a:t>1 µm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2230" name="Line 49"/>
          <p:cNvSpPr>
            <a:spLocks noChangeShapeType="1"/>
          </p:cNvSpPr>
          <p:nvPr/>
        </p:nvSpPr>
        <p:spPr bwMode="auto">
          <a:xfrm>
            <a:off x="5735638" y="415925"/>
            <a:ext cx="415925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Line 50"/>
          <p:cNvSpPr>
            <a:spLocks noChangeShapeType="1"/>
          </p:cNvSpPr>
          <p:nvPr/>
        </p:nvSpPr>
        <p:spPr bwMode="auto">
          <a:xfrm>
            <a:off x="7081838" y="406400"/>
            <a:ext cx="5556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2" name="Line 51"/>
          <p:cNvSpPr>
            <a:spLocks noChangeShapeType="1"/>
          </p:cNvSpPr>
          <p:nvPr/>
        </p:nvSpPr>
        <p:spPr bwMode="auto">
          <a:xfrm>
            <a:off x="7081838" y="349250"/>
            <a:ext cx="0" cy="120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3" name="Line 52"/>
          <p:cNvSpPr>
            <a:spLocks noChangeShapeType="1"/>
          </p:cNvSpPr>
          <p:nvPr/>
        </p:nvSpPr>
        <p:spPr bwMode="auto">
          <a:xfrm>
            <a:off x="7635875" y="349250"/>
            <a:ext cx="0" cy="120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4" name="Text Box 53"/>
          <p:cNvSpPr txBox="1">
            <a:spLocks noChangeArrowheads="1"/>
          </p:cNvSpPr>
          <p:nvPr/>
        </p:nvSpPr>
        <p:spPr bwMode="auto">
          <a:xfrm>
            <a:off x="2070100" y="3198813"/>
            <a:ext cx="11334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Lisosom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2235" name="Text Box 54"/>
          <p:cNvSpPr txBox="1">
            <a:spLocks noChangeArrowheads="1"/>
          </p:cNvSpPr>
          <p:nvPr/>
        </p:nvSpPr>
        <p:spPr bwMode="auto">
          <a:xfrm>
            <a:off x="1533525" y="4022725"/>
            <a:ext cx="11334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Lisosom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2236" name="Text Box 55"/>
          <p:cNvSpPr txBox="1">
            <a:spLocks noChangeArrowheads="1"/>
          </p:cNvSpPr>
          <p:nvPr/>
        </p:nvSpPr>
        <p:spPr bwMode="auto">
          <a:xfrm>
            <a:off x="3657600" y="3594100"/>
            <a:ext cx="1905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Enzim-enzim pencernaan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2237" name="Text Box 56"/>
          <p:cNvSpPr txBox="1">
            <a:spLocks noChangeArrowheads="1"/>
          </p:cNvSpPr>
          <p:nvPr/>
        </p:nvSpPr>
        <p:spPr bwMode="auto">
          <a:xfrm>
            <a:off x="1873250" y="4514850"/>
            <a:ext cx="1282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Membran plasma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2238" name="Text Box 57"/>
          <p:cNvSpPr txBox="1">
            <a:spLocks noChangeArrowheads="1"/>
          </p:cNvSpPr>
          <p:nvPr/>
        </p:nvSpPr>
        <p:spPr bwMode="auto">
          <a:xfrm>
            <a:off x="3335338" y="5424488"/>
            <a:ext cx="25320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Vakuola makanan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2239" name="Text Box 58"/>
          <p:cNvSpPr txBox="1">
            <a:spLocks noChangeArrowheads="1"/>
          </p:cNvSpPr>
          <p:nvPr/>
        </p:nvSpPr>
        <p:spPr bwMode="auto">
          <a:xfrm>
            <a:off x="6248400" y="4960938"/>
            <a:ext cx="14382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Pencernaan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2240" name="Text Box 59"/>
          <p:cNvSpPr txBox="1">
            <a:spLocks noChangeArrowheads="1"/>
          </p:cNvSpPr>
          <p:nvPr/>
        </p:nvSpPr>
        <p:spPr bwMode="auto">
          <a:xfrm>
            <a:off x="1487488" y="6289675"/>
            <a:ext cx="21828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(a) Fagositosis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2241" name="Line 60"/>
          <p:cNvSpPr>
            <a:spLocks noChangeShapeType="1"/>
          </p:cNvSpPr>
          <p:nvPr/>
        </p:nvSpPr>
        <p:spPr bwMode="auto">
          <a:xfrm flipV="1">
            <a:off x="2600325" y="2763838"/>
            <a:ext cx="2125663" cy="4365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2" name="Line 61"/>
          <p:cNvSpPr>
            <a:spLocks noChangeShapeType="1"/>
          </p:cNvSpPr>
          <p:nvPr/>
        </p:nvSpPr>
        <p:spPr bwMode="auto">
          <a:xfrm flipV="1">
            <a:off x="3209925" y="3697288"/>
            <a:ext cx="414338" cy="2301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3" name="Line 62"/>
          <p:cNvSpPr>
            <a:spLocks noChangeShapeType="1"/>
          </p:cNvSpPr>
          <p:nvPr/>
        </p:nvSpPr>
        <p:spPr bwMode="auto">
          <a:xfrm flipH="1">
            <a:off x="3149600" y="3698875"/>
            <a:ext cx="476250" cy="352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4" name="Line 63"/>
          <p:cNvSpPr>
            <a:spLocks noChangeShapeType="1"/>
          </p:cNvSpPr>
          <p:nvPr/>
        </p:nvSpPr>
        <p:spPr bwMode="auto">
          <a:xfrm flipH="1">
            <a:off x="1971675" y="5022850"/>
            <a:ext cx="298450" cy="273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5" name="Rectangle 64"/>
          <p:cNvSpPr>
            <a:spLocks noChangeArrowheads="1"/>
          </p:cNvSpPr>
          <p:nvPr/>
        </p:nvSpPr>
        <p:spPr bwMode="auto">
          <a:xfrm>
            <a:off x="1295400" y="6553200"/>
            <a:ext cx="3200400" cy="152400"/>
          </a:xfrm>
          <a:prstGeom prst="rect">
            <a:avLst/>
          </a:prstGeom>
          <a:solidFill>
            <a:schemeClr val="bg1"/>
          </a:solidFill>
          <a:ln w="34925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229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06_14bLysome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>
            <a:fillRect/>
          </a:stretch>
        </p:blipFill>
        <p:spPr bwMode="auto">
          <a:xfrm>
            <a:off x="1455738" y="395288"/>
            <a:ext cx="6230937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6"/>
          <p:cNvSpPr>
            <a:spLocks noChangeArrowheads="1"/>
          </p:cNvSpPr>
          <p:nvPr/>
        </p:nvSpPr>
        <p:spPr bwMode="auto">
          <a:xfrm>
            <a:off x="152400" y="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0850" indent="-4508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kumimoji="0" lang="en-US" altLang="en-US" sz="1400"/>
              <a:t>Peraga 6.14b Lisosom — autofagi</a:t>
            </a:r>
            <a:br>
              <a:rPr kumimoji="0" lang="en-US" altLang="en-US" sz="1400"/>
            </a:br>
            <a:endParaRPr kumimoji="0" lang="en-US" altLang="en-US" sz="5000">
              <a:solidFill>
                <a:srgbClr val="333399"/>
              </a:solidFill>
            </a:endParaRPr>
          </a:p>
        </p:txBody>
      </p:sp>
      <p:sp>
        <p:nvSpPr>
          <p:cNvPr id="53252" name="Text Box 7"/>
          <p:cNvSpPr txBox="1">
            <a:spLocks noChangeArrowheads="1"/>
          </p:cNvSpPr>
          <p:nvPr/>
        </p:nvSpPr>
        <p:spPr bwMode="auto">
          <a:xfrm>
            <a:off x="2862263" y="414338"/>
            <a:ext cx="33861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Vesikel yang mengandung </a:t>
            </a:r>
          </a:p>
          <a:p>
            <a:pPr algn="l">
              <a:lnSpc>
                <a:spcPct val="90000"/>
              </a:lnSpc>
            </a:pPr>
            <a:r>
              <a:rPr kumimoji="0" lang="en-US" altLang="en-US" sz="1800" b="1"/>
              <a:t>dua organel rusak </a:t>
            </a:r>
            <a:endParaRPr kumimoji="0" lang="en-US" altLang="en-US" sz="1300" b="1">
              <a:latin typeface="Times" charset="0"/>
            </a:endParaRPr>
          </a:p>
        </p:txBody>
      </p:sp>
      <p:sp>
        <p:nvSpPr>
          <p:cNvPr id="53253" name="Text Box 8"/>
          <p:cNvSpPr txBox="1">
            <a:spLocks noChangeArrowheads="1"/>
          </p:cNvSpPr>
          <p:nvPr/>
        </p:nvSpPr>
        <p:spPr bwMode="auto">
          <a:xfrm>
            <a:off x="2273300" y="2090738"/>
            <a:ext cx="176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Fragmen mitokondria</a:t>
            </a:r>
            <a:endParaRPr kumimoji="0" lang="en-US" altLang="en-US" sz="1300" b="1">
              <a:latin typeface="Times" charset="0"/>
            </a:endParaRPr>
          </a:p>
        </p:txBody>
      </p:sp>
      <p:sp>
        <p:nvSpPr>
          <p:cNvPr id="53254" name="Text Box 9"/>
          <p:cNvSpPr txBox="1">
            <a:spLocks noChangeArrowheads="1"/>
          </p:cNvSpPr>
          <p:nvPr/>
        </p:nvSpPr>
        <p:spPr bwMode="auto">
          <a:xfrm>
            <a:off x="1968500" y="2852738"/>
            <a:ext cx="176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Fragmen </a:t>
            </a:r>
          </a:p>
          <a:p>
            <a:pPr algn="l">
              <a:lnSpc>
                <a:spcPct val="90000"/>
              </a:lnSpc>
            </a:pPr>
            <a:r>
              <a:rPr kumimoji="0" lang="en-US" altLang="en-US" sz="1800" b="1"/>
              <a:t>peroksisom</a:t>
            </a:r>
            <a:endParaRPr kumimoji="0" lang="en-US" altLang="en-US" sz="1300" b="1">
              <a:latin typeface="Times" charset="0"/>
            </a:endParaRPr>
          </a:p>
        </p:txBody>
      </p:sp>
      <p:sp>
        <p:nvSpPr>
          <p:cNvPr id="53255" name="Text Box 10"/>
          <p:cNvSpPr txBox="1">
            <a:spLocks noChangeArrowheads="1"/>
          </p:cNvSpPr>
          <p:nvPr/>
        </p:nvSpPr>
        <p:spPr bwMode="auto">
          <a:xfrm>
            <a:off x="1535113" y="4719638"/>
            <a:ext cx="14239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Peroksisom</a:t>
            </a:r>
            <a:endParaRPr kumimoji="0" lang="en-US" altLang="en-US" sz="1300" b="1">
              <a:latin typeface="Times" charset="0"/>
            </a:endParaRPr>
          </a:p>
        </p:txBody>
      </p:sp>
      <p:sp>
        <p:nvSpPr>
          <p:cNvPr id="53256" name="Text Box 11"/>
          <p:cNvSpPr txBox="1">
            <a:spLocks noChangeArrowheads="1"/>
          </p:cNvSpPr>
          <p:nvPr/>
        </p:nvSpPr>
        <p:spPr bwMode="auto">
          <a:xfrm>
            <a:off x="3122613" y="4151313"/>
            <a:ext cx="12668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Lisosom</a:t>
            </a:r>
            <a:endParaRPr kumimoji="0" lang="en-US" altLang="en-US" sz="1300" b="1">
              <a:latin typeface="Times" charset="0"/>
            </a:endParaRPr>
          </a:p>
        </p:txBody>
      </p:sp>
      <p:sp>
        <p:nvSpPr>
          <p:cNvPr id="53257" name="Text Box 12"/>
          <p:cNvSpPr txBox="1">
            <a:spLocks noChangeArrowheads="1"/>
          </p:cNvSpPr>
          <p:nvPr/>
        </p:nvSpPr>
        <p:spPr bwMode="auto">
          <a:xfrm>
            <a:off x="6248400" y="5675313"/>
            <a:ext cx="15176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Pencernaan</a:t>
            </a:r>
            <a:endParaRPr kumimoji="0" lang="en-US" altLang="en-US" sz="1300" b="1">
              <a:latin typeface="Times" charset="0"/>
            </a:endParaRPr>
          </a:p>
        </p:txBody>
      </p:sp>
      <p:sp>
        <p:nvSpPr>
          <p:cNvPr id="53258" name="Text Box 13"/>
          <p:cNvSpPr txBox="1">
            <a:spLocks noChangeArrowheads="1"/>
          </p:cNvSpPr>
          <p:nvPr/>
        </p:nvSpPr>
        <p:spPr bwMode="auto">
          <a:xfrm>
            <a:off x="3981450" y="5727700"/>
            <a:ext cx="16414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Mitokondria</a:t>
            </a:r>
            <a:endParaRPr kumimoji="0" lang="en-US" altLang="en-US" sz="1300" b="1">
              <a:latin typeface="Times" charset="0"/>
            </a:endParaRPr>
          </a:p>
        </p:txBody>
      </p:sp>
      <p:sp>
        <p:nvSpPr>
          <p:cNvPr id="53259" name="Text Box 14"/>
          <p:cNvSpPr txBox="1">
            <a:spLocks noChangeArrowheads="1"/>
          </p:cNvSpPr>
          <p:nvPr/>
        </p:nvSpPr>
        <p:spPr bwMode="auto">
          <a:xfrm>
            <a:off x="3086100" y="5911850"/>
            <a:ext cx="8620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Vesikel</a:t>
            </a:r>
            <a:endParaRPr kumimoji="0" lang="en-US" altLang="en-US" sz="1300" b="1">
              <a:latin typeface="Times" charset="0"/>
            </a:endParaRPr>
          </a:p>
        </p:txBody>
      </p:sp>
      <p:sp>
        <p:nvSpPr>
          <p:cNvPr id="53260" name="Text Box 15"/>
          <p:cNvSpPr txBox="1">
            <a:spLocks noChangeArrowheads="1"/>
          </p:cNvSpPr>
          <p:nvPr/>
        </p:nvSpPr>
        <p:spPr bwMode="auto">
          <a:xfrm>
            <a:off x="1503363" y="6472238"/>
            <a:ext cx="16414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(b) Autofagi</a:t>
            </a:r>
            <a:endParaRPr kumimoji="0" lang="en-US" altLang="en-US" sz="1300" b="1">
              <a:latin typeface="Times" charset="0"/>
            </a:endParaRPr>
          </a:p>
        </p:txBody>
      </p:sp>
      <p:sp>
        <p:nvSpPr>
          <p:cNvPr id="53261" name="Text Box 16"/>
          <p:cNvSpPr txBox="1">
            <a:spLocks noChangeArrowheads="1"/>
          </p:cNvSpPr>
          <p:nvPr/>
        </p:nvSpPr>
        <p:spPr bwMode="auto">
          <a:xfrm>
            <a:off x="6477000" y="515938"/>
            <a:ext cx="8620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kumimoji="0" lang="en-US" altLang="en-US" sz="1800" b="1"/>
              <a:t>1 µm</a:t>
            </a:r>
            <a:endParaRPr kumimoji="0" lang="en-US" altLang="en-US" sz="1300" b="1">
              <a:latin typeface="Times" charset="0"/>
            </a:endParaRPr>
          </a:p>
        </p:txBody>
      </p:sp>
      <p:sp>
        <p:nvSpPr>
          <p:cNvPr id="53262" name="Line 17"/>
          <p:cNvSpPr>
            <a:spLocks noChangeShapeType="1"/>
          </p:cNvSpPr>
          <p:nvPr/>
        </p:nvSpPr>
        <p:spPr bwMode="auto">
          <a:xfrm>
            <a:off x="6154738" y="782638"/>
            <a:ext cx="1481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3" name="Line 18"/>
          <p:cNvSpPr>
            <a:spLocks noChangeShapeType="1"/>
          </p:cNvSpPr>
          <p:nvPr/>
        </p:nvSpPr>
        <p:spPr bwMode="auto">
          <a:xfrm>
            <a:off x="6154738" y="727075"/>
            <a:ext cx="0" cy="119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4" name="Line 19"/>
          <p:cNvSpPr>
            <a:spLocks noChangeShapeType="1"/>
          </p:cNvSpPr>
          <p:nvPr/>
        </p:nvSpPr>
        <p:spPr bwMode="auto">
          <a:xfrm>
            <a:off x="7637463" y="727075"/>
            <a:ext cx="0" cy="119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5" name="Line 20"/>
          <p:cNvSpPr>
            <a:spLocks noChangeShapeType="1"/>
          </p:cNvSpPr>
          <p:nvPr/>
        </p:nvSpPr>
        <p:spPr bwMode="auto">
          <a:xfrm>
            <a:off x="4910138" y="930275"/>
            <a:ext cx="989012" cy="11731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6" name="Line 21"/>
          <p:cNvSpPr>
            <a:spLocks noChangeShapeType="1"/>
          </p:cNvSpPr>
          <p:nvPr/>
        </p:nvSpPr>
        <p:spPr bwMode="auto">
          <a:xfrm>
            <a:off x="3378200" y="2222500"/>
            <a:ext cx="27860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7" name="Line 22"/>
          <p:cNvSpPr>
            <a:spLocks noChangeShapeType="1"/>
          </p:cNvSpPr>
          <p:nvPr/>
        </p:nvSpPr>
        <p:spPr bwMode="auto">
          <a:xfrm>
            <a:off x="3065463" y="2979738"/>
            <a:ext cx="19764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8" name="Line 23"/>
          <p:cNvSpPr>
            <a:spLocks noChangeShapeType="1"/>
          </p:cNvSpPr>
          <p:nvPr/>
        </p:nvSpPr>
        <p:spPr bwMode="auto">
          <a:xfrm>
            <a:off x="2179638" y="4970463"/>
            <a:ext cx="466725" cy="2190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9" name="Line 24"/>
          <p:cNvSpPr>
            <a:spLocks noChangeShapeType="1"/>
          </p:cNvSpPr>
          <p:nvPr/>
        </p:nvSpPr>
        <p:spPr bwMode="auto">
          <a:xfrm flipV="1">
            <a:off x="3462338" y="5618163"/>
            <a:ext cx="0" cy="317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0" name="Line 25"/>
          <p:cNvSpPr>
            <a:spLocks noChangeShapeType="1"/>
          </p:cNvSpPr>
          <p:nvPr/>
        </p:nvSpPr>
        <p:spPr bwMode="auto">
          <a:xfrm>
            <a:off x="3563938" y="5318125"/>
            <a:ext cx="398462" cy="5318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7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534400" cy="914400"/>
          </a:xfrm>
        </p:spPr>
        <p:txBody>
          <a:bodyPr/>
          <a:lstStyle/>
          <a:p>
            <a:pPr algn="r" eaLnBrk="1" hangingPunct="1"/>
            <a:r>
              <a:rPr lang="en-US" altLang="en-US" sz="2800" dirty="0" smtClean="0">
                <a:solidFill>
                  <a:schemeClr val="bg1"/>
                </a:solidFill>
              </a:rPr>
              <a:t>	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Vakuola</a:t>
            </a:r>
            <a:r>
              <a:rPr lang="en-US" altLang="en-US" sz="2800" dirty="0" smtClean="0">
                <a:solidFill>
                  <a:schemeClr val="bg1"/>
                </a:solidFill>
              </a:rPr>
              <a:t>: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Kompartemen</a:t>
            </a:r>
            <a:r>
              <a:rPr lang="en-US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Pemeliharaan</a:t>
            </a:r>
            <a:r>
              <a:rPr lang="en-US" altLang="en-US" sz="2800" dirty="0" smtClean="0">
                <a:solidFill>
                  <a:schemeClr val="bg1"/>
                </a:solidFill>
              </a:rPr>
              <a:t> yang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Beraneka</a:t>
            </a:r>
            <a:r>
              <a:rPr lang="en-US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Ragam</a:t>
            </a:r>
            <a:endParaRPr lang="en-US" altLang="en-US" sz="2800" b="0" dirty="0" smtClean="0">
              <a:solidFill>
                <a:schemeClr val="bg1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96529"/>
            <a:ext cx="8534400" cy="968375"/>
          </a:xfrm>
        </p:spPr>
        <p:txBody>
          <a:bodyPr/>
          <a:lstStyle/>
          <a:p>
            <a:pPr eaLnBrk="1" hangingPunct="1">
              <a:lnSpc>
                <a:spcPct val="96000"/>
              </a:lnSpc>
              <a:spcBef>
                <a:spcPts val="600"/>
              </a:spcBef>
            </a:pPr>
            <a:r>
              <a:rPr lang="en-US" altLang="en-US" sz="2800" dirty="0" err="1" smtClean="0"/>
              <a:t>Sel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tumbuhan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atau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sel</a:t>
            </a:r>
            <a:r>
              <a:rPr lang="en-US" altLang="en-US" sz="2800" dirty="0" smtClean="0"/>
              <a:t> fungi </a:t>
            </a:r>
            <a:r>
              <a:rPr lang="en-US" altLang="en-US" sz="2800" dirty="0" err="1" smtClean="0"/>
              <a:t>dapat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memiliki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satu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atau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beberapa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vakuola</a:t>
            </a:r>
            <a:endParaRPr lang="en-US" altLang="en-US" sz="2800" dirty="0" smtClean="0"/>
          </a:p>
          <a:p>
            <a:pPr eaLnBrk="1" hangingPunct="1"/>
            <a:r>
              <a:rPr lang="en-US" altLang="en-US" sz="2800" b="1" dirty="0" err="1"/>
              <a:t>Vakuola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makanan</a:t>
            </a:r>
            <a:r>
              <a:rPr lang="en-US" altLang="en-US" sz="2800" b="1" dirty="0"/>
              <a:t> </a:t>
            </a:r>
            <a:r>
              <a:rPr lang="en-US" altLang="en-US" sz="2800" dirty="0" err="1"/>
              <a:t>terbentuk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melalui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fagositosis</a:t>
            </a:r>
            <a:endParaRPr lang="en-US" altLang="en-US" sz="2800" dirty="0"/>
          </a:p>
          <a:p>
            <a:pPr eaLnBrk="1" hangingPunct="1"/>
            <a:r>
              <a:rPr lang="en-US" altLang="en-US" sz="2800" b="1" dirty="0" err="1"/>
              <a:t>Vakuola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kontraktil</a:t>
            </a:r>
            <a:r>
              <a:rPr lang="en-US" altLang="en-US" sz="2800" dirty="0"/>
              <a:t>, yang </a:t>
            </a:r>
            <a:r>
              <a:rPr lang="en-US" altLang="en-US" sz="2800" dirty="0" err="1"/>
              <a:t>ditemukan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dalam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banyak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protista</a:t>
            </a:r>
            <a:r>
              <a:rPr lang="en-US" altLang="en-US" sz="2800" dirty="0"/>
              <a:t> air </a:t>
            </a:r>
            <a:r>
              <a:rPr lang="en-US" altLang="en-US" sz="2800" dirty="0" err="1"/>
              <a:t>tawar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memompa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kelebihan</a:t>
            </a:r>
            <a:r>
              <a:rPr lang="en-US" altLang="en-US" sz="2800" dirty="0"/>
              <a:t> air </a:t>
            </a:r>
            <a:r>
              <a:rPr lang="en-US" altLang="en-US" sz="2800" dirty="0" err="1"/>
              <a:t>keluar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dari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sel</a:t>
            </a:r>
            <a:endParaRPr lang="en-US" altLang="en-US" sz="2800" dirty="0"/>
          </a:p>
          <a:p>
            <a:pPr eaLnBrk="1" hangingPunct="1"/>
            <a:r>
              <a:rPr lang="en-US" altLang="en-US" sz="2800" b="1" dirty="0" err="1"/>
              <a:t>Vakuola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sentral</a:t>
            </a:r>
            <a:r>
              <a:rPr lang="en-US" altLang="en-US" sz="2800" dirty="0"/>
              <a:t>, yang </a:t>
            </a:r>
            <a:r>
              <a:rPr lang="en-US" altLang="en-US" sz="2800" dirty="0" err="1"/>
              <a:t>ditemukan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dalam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banyak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sel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tumbuhan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dewasa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menyimpan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zat-zat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organik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dan</a:t>
            </a:r>
            <a:r>
              <a:rPr lang="en-US" altLang="en-US" sz="2800" dirty="0"/>
              <a:t> air</a:t>
            </a:r>
          </a:p>
          <a:p>
            <a:pPr eaLnBrk="1" hangingPunct="1">
              <a:lnSpc>
                <a:spcPct val="96000"/>
              </a:lnSpc>
              <a:spcBef>
                <a:spcPts val="600"/>
              </a:spcBef>
            </a:pPr>
            <a:endParaRPr lang="en-US" altLang="en-US" sz="2800" dirty="0" smtClean="0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868363" y="61833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54277" name="Line 6"/>
          <p:cNvSpPr>
            <a:spLocks noChangeShapeType="1"/>
          </p:cNvSpPr>
          <p:nvPr/>
        </p:nvSpPr>
        <p:spPr bwMode="auto">
          <a:xfrm>
            <a:off x="304800" y="6629400"/>
            <a:ext cx="85344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2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06_15PlantCellVacuole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"/>
          <a:stretch>
            <a:fillRect/>
          </a:stretch>
        </p:blipFill>
        <p:spPr bwMode="auto">
          <a:xfrm>
            <a:off x="1047750" y="381000"/>
            <a:ext cx="7048500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7"/>
          <p:cNvSpPr>
            <a:spLocks noChangeArrowheads="1"/>
          </p:cNvSpPr>
          <p:nvPr/>
        </p:nvSpPr>
        <p:spPr bwMode="auto">
          <a:xfrm>
            <a:off x="152400" y="0"/>
            <a:ext cx="434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0850" indent="-4508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kumimoji="0" lang="en-US" altLang="en-US" sz="1400"/>
              <a:t>Peraga 6.15 Vakuola sel tumbuhan</a:t>
            </a:r>
            <a:br>
              <a:rPr kumimoji="0" lang="en-US" altLang="en-US" sz="1400"/>
            </a:br>
            <a:endParaRPr kumimoji="0" lang="en-US" altLang="en-US" sz="5000" b="1">
              <a:solidFill>
                <a:srgbClr val="333399"/>
              </a:solidFill>
            </a:endParaRPr>
          </a:p>
        </p:txBody>
      </p:sp>
      <p:sp>
        <p:nvSpPr>
          <p:cNvPr id="56324" name="Text Box 8"/>
          <p:cNvSpPr txBox="1">
            <a:spLocks noChangeArrowheads="1"/>
          </p:cNvSpPr>
          <p:nvPr/>
        </p:nvSpPr>
        <p:spPr bwMode="auto">
          <a:xfrm>
            <a:off x="4156075" y="1619250"/>
            <a:ext cx="1781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Vakuola sentral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6325" name="Text Box 9"/>
          <p:cNvSpPr txBox="1">
            <a:spLocks noChangeArrowheads="1"/>
          </p:cNvSpPr>
          <p:nvPr/>
        </p:nvSpPr>
        <p:spPr bwMode="auto">
          <a:xfrm>
            <a:off x="5868988" y="2732088"/>
            <a:ext cx="9937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Sitosol</a:t>
            </a:r>
            <a:endParaRPr kumimoji="0" lang="en-US" altLang="en-US" sz="1800" b="1" dirty="0">
              <a:latin typeface="Times" charset="0"/>
            </a:endParaRPr>
          </a:p>
        </p:txBody>
      </p:sp>
      <p:sp>
        <p:nvSpPr>
          <p:cNvPr id="56326" name="Text Box 10"/>
          <p:cNvSpPr txBox="1">
            <a:spLocks noChangeArrowheads="1"/>
          </p:cNvSpPr>
          <p:nvPr/>
        </p:nvSpPr>
        <p:spPr bwMode="auto">
          <a:xfrm>
            <a:off x="6062663" y="4530725"/>
            <a:ext cx="9937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Vakuola sentral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6327" name="Text Box 11"/>
          <p:cNvSpPr txBox="1">
            <a:spLocks noChangeArrowheads="1"/>
          </p:cNvSpPr>
          <p:nvPr/>
        </p:nvSpPr>
        <p:spPr bwMode="auto">
          <a:xfrm>
            <a:off x="2819400" y="4537075"/>
            <a:ext cx="9937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Nukleus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6328" name="Text Box 12"/>
          <p:cNvSpPr txBox="1">
            <a:spLocks noChangeArrowheads="1"/>
          </p:cNvSpPr>
          <p:nvPr/>
        </p:nvSpPr>
        <p:spPr bwMode="auto">
          <a:xfrm>
            <a:off x="2463800" y="5438775"/>
            <a:ext cx="1498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Dinding sel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6329" name="Text Box 13"/>
          <p:cNvSpPr txBox="1">
            <a:spLocks noChangeArrowheads="1"/>
          </p:cNvSpPr>
          <p:nvPr/>
        </p:nvSpPr>
        <p:spPr bwMode="auto">
          <a:xfrm>
            <a:off x="3074988" y="5995988"/>
            <a:ext cx="1344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Kloroplas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6330" name="Text Box 14"/>
          <p:cNvSpPr txBox="1">
            <a:spLocks noChangeArrowheads="1"/>
          </p:cNvSpPr>
          <p:nvPr/>
        </p:nvSpPr>
        <p:spPr bwMode="auto">
          <a:xfrm>
            <a:off x="6956425" y="6542088"/>
            <a:ext cx="9937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kumimoji="0" lang="en-US" altLang="en-US" sz="1800" b="1"/>
              <a:t>5 µm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6331" name="Line 15"/>
          <p:cNvSpPr>
            <a:spLocks noChangeShapeType="1"/>
          </p:cNvSpPr>
          <p:nvPr/>
        </p:nvSpPr>
        <p:spPr bwMode="auto">
          <a:xfrm flipV="1">
            <a:off x="3187700" y="1760538"/>
            <a:ext cx="882650" cy="247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2" name="Line 16"/>
          <p:cNvSpPr>
            <a:spLocks noChangeShapeType="1"/>
          </p:cNvSpPr>
          <p:nvPr/>
        </p:nvSpPr>
        <p:spPr bwMode="auto">
          <a:xfrm flipV="1">
            <a:off x="4206875" y="5916613"/>
            <a:ext cx="723900" cy="203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3" name="Line 17"/>
          <p:cNvSpPr>
            <a:spLocks noChangeShapeType="1"/>
          </p:cNvSpPr>
          <p:nvPr/>
        </p:nvSpPr>
        <p:spPr bwMode="auto">
          <a:xfrm>
            <a:off x="3778250" y="4660900"/>
            <a:ext cx="12827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4" name="Line 18"/>
          <p:cNvSpPr>
            <a:spLocks noChangeShapeType="1"/>
          </p:cNvSpPr>
          <p:nvPr/>
        </p:nvSpPr>
        <p:spPr bwMode="auto">
          <a:xfrm>
            <a:off x="3816350" y="5568950"/>
            <a:ext cx="508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5" name="Line 19"/>
          <p:cNvSpPr>
            <a:spLocks noChangeShapeType="1"/>
          </p:cNvSpPr>
          <p:nvPr/>
        </p:nvSpPr>
        <p:spPr bwMode="auto">
          <a:xfrm rot="-5400000">
            <a:off x="6115050" y="3181350"/>
            <a:ext cx="368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6" name="Line 20"/>
          <p:cNvSpPr>
            <a:spLocks noChangeShapeType="1"/>
          </p:cNvSpPr>
          <p:nvPr/>
        </p:nvSpPr>
        <p:spPr bwMode="auto">
          <a:xfrm>
            <a:off x="6896100" y="6527800"/>
            <a:ext cx="11112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7" name="Line 21"/>
          <p:cNvSpPr>
            <a:spLocks noChangeShapeType="1"/>
          </p:cNvSpPr>
          <p:nvPr/>
        </p:nvSpPr>
        <p:spPr bwMode="auto">
          <a:xfrm>
            <a:off x="6896100" y="6451600"/>
            <a:ext cx="0" cy="158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8" name="Line 22"/>
          <p:cNvSpPr>
            <a:spLocks noChangeShapeType="1"/>
          </p:cNvSpPr>
          <p:nvPr/>
        </p:nvSpPr>
        <p:spPr bwMode="auto">
          <a:xfrm>
            <a:off x="8013700" y="6451600"/>
            <a:ext cx="0" cy="158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8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5677"/>
            <a:ext cx="8229600" cy="981075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KOMPETENSI BIOLOGI</a:t>
            </a:r>
            <a:br>
              <a:rPr lang="en-US" altLang="en-US" sz="40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r>
              <a:rPr lang="en-US" altLang="en-US" sz="40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SMA KURIKULUM 2013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8201644" cy="158083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94" y="3284984"/>
            <a:ext cx="8201594" cy="347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60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9" descr="06_16EndomembraneSystem_3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685800"/>
            <a:ext cx="8548687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10"/>
          <p:cNvSpPr>
            <a:spLocks noChangeArrowheads="1"/>
          </p:cNvSpPr>
          <p:nvPr/>
        </p:nvSpPr>
        <p:spPr bwMode="auto">
          <a:xfrm>
            <a:off x="152400" y="1524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0850" indent="-4508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kumimoji="0" lang="en-US" altLang="en-US" sz="1400"/>
              <a:t>Peraga 6.16 Tinjauan ulang: hubungan di antara organel-organel sistem endomembran</a:t>
            </a:r>
            <a:endParaRPr kumimoji="0" lang="en-US" altLang="en-US" sz="5000" b="1">
              <a:solidFill>
                <a:srgbClr val="333399"/>
              </a:solidFill>
            </a:endParaRPr>
          </a:p>
        </p:txBody>
      </p:sp>
      <p:sp>
        <p:nvSpPr>
          <p:cNvPr id="58372" name="Text Box 11"/>
          <p:cNvSpPr txBox="1">
            <a:spLocks noChangeArrowheads="1"/>
          </p:cNvSpPr>
          <p:nvPr/>
        </p:nvSpPr>
        <p:spPr bwMode="auto">
          <a:xfrm>
            <a:off x="428625" y="2992438"/>
            <a:ext cx="1404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RE halus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8373" name="Text Box 12"/>
          <p:cNvSpPr txBox="1">
            <a:spLocks noChangeArrowheads="1"/>
          </p:cNvSpPr>
          <p:nvPr/>
        </p:nvSpPr>
        <p:spPr bwMode="auto">
          <a:xfrm>
            <a:off x="6708775" y="935038"/>
            <a:ext cx="1019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Nukleus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8374" name="Text Box 13"/>
          <p:cNvSpPr txBox="1">
            <a:spLocks noChangeArrowheads="1"/>
          </p:cNvSpPr>
          <p:nvPr/>
        </p:nvSpPr>
        <p:spPr bwMode="auto">
          <a:xfrm>
            <a:off x="6718300" y="1992313"/>
            <a:ext cx="12287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RE kasar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8375" name="Text Box 14"/>
          <p:cNvSpPr txBox="1">
            <a:spLocks noChangeArrowheads="1"/>
          </p:cNvSpPr>
          <p:nvPr/>
        </p:nvSpPr>
        <p:spPr bwMode="auto">
          <a:xfrm>
            <a:off x="7605713" y="5799138"/>
            <a:ext cx="12287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/>
              <a:t>Membran plasma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8376" name="Line 15"/>
          <p:cNvSpPr>
            <a:spLocks noChangeShapeType="1"/>
          </p:cNvSpPr>
          <p:nvPr/>
        </p:nvSpPr>
        <p:spPr bwMode="auto">
          <a:xfrm flipV="1">
            <a:off x="647700" y="2173288"/>
            <a:ext cx="0" cy="831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7" name="Line 16"/>
          <p:cNvSpPr>
            <a:spLocks noChangeShapeType="1"/>
          </p:cNvSpPr>
          <p:nvPr/>
        </p:nvSpPr>
        <p:spPr bwMode="auto">
          <a:xfrm>
            <a:off x="5334000" y="1042988"/>
            <a:ext cx="13398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8" name="Line 17"/>
          <p:cNvSpPr>
            <a:spLocks noChangeShapeType="1"/>
          </p:cNvSpPr>
          <p:nvPr/>
        </p:nvSpPr>
        <p:spPr bwMode="auto">
          <a:xfrm>
            <a:off x="6248400" y="1868488"/>
            <a:ext cx="438150" cy="2095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9" name="Text Box 18"/>
          <p:cNvSpPr txBox="1">
            <a:spLocks noChangeArrowheads="1"/>
          </p:cNvSpPr>
          <p:nvPr/>
        </p:nvSpPr>
        <p:spPr bwMode="auto">
          <a:xfrm>
            <a:off x="3327400" y="3414713"/>
            <a:ext cx="1089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 i="1"/>
              <a:t>cis</a:t>
            </a:r>
            <a:r>
              <a:rPr kumimoji="0" lang="en-US" altLang="en-US" sz="1800" b="1"/>
              <a:t> Golgi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8380" name="Line 19"/>
          <p:cNvSpPr>
            <a:spLocks noChangeShapeType="1"/>
          </p:cNvSpPr>
          <p:nvPr/>
        </p:nvSpPr>
        <p:spPr bwMode="auto">
          <a:xfrm>
            <a:off x="4310063" y="3530600"/>
            <a:ext cx="4016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1" name="Text Box 20"/>
          <p:cNvSpPr txBox="1">
            <a:spLocks noChangeArrowheads="1"/>
          </p:cNvSpPr>
          <p:nvPr/>
        </p:nvSpPr>
        <p:spPr bwMode="auto">
          <a:xfrm>
            <a:off x="3722688" y="6157913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800" b="1" i="1"/>
              <a:t>trans</a:t>
            </a:r>
            <a:r>
              <a:rPr kumimoji="0" lang="en-US" altLang="en-US" sz="1800" b="1"/>
              <a:t> Golgi</a:t>
            </a:r>
            <a:endParaRPr kumimoji="0" lang="en-US" altLang="en-US" sz="1800" b="1">
              <a:latin typeface="Times" charset="0"/>
            </a:endParaRPr>
          </a:p>
        </p:txBody>
      </p:sp>
      <p:sp>
        <p:nvSpPr>
          <p:cNvPr id="58382" name="Line 21"/>
          <p:cNvSpPr>
            <a:spLocks noChangeShapeType="1"/>
          </p:cNvSpPr>
          <p:nvPr/>
        </p:nvSpPr>
        <p:spPr bwMode="auto">
          <a:xfrm flipV="1">
            <a:off x="4797425" y="5195888"/>
            <a:ext cx="412750" cy="9810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9" y="35421"/>
            <a:ext cx="8196777" cy="447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5609"/>
            <a:ext cx="9144001" cy="22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53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31"/>
          <a:stretch/>
        </p:blipFill>
        <p:spPr bwMode="auto">
          <a:xfrm>
            <a:off x="-1655" y="1340768"/>
            <a:ext cx="7312772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5" t="9846"/>
          <a:stretch/>
        </p:blipFill>
        <p:spPr bwMode="auto">
          <a:xfrm>
            <a:off x="6776632" y="3179776"/>
            <a:ext cx="2367368" cy="348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6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490934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570" y="3854410"/>
            <a:ext cx="2258663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9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089"/>
            <a:ext cx="9144000" cy="322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07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7225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71" y="144016"/>
            <a:ext cx="2608648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73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"/>
            <a:ext cx="9258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8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" y="0"/>
            <a:ext cx="6498324" cy="283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905" y="1"/>
            <a:ext cx="2653094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96" y="3581400"/>
            <a:ext cx="6591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084" y="4005064"/>
            <a:ext cx="2619915" cy="287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43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385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202682"/>
            <a:ext cx="2695311" cy="368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07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9023024" cy="525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24328" y="126876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(Campbell, 2010)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4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58" y="1627475"/>
            <a:ext cx="3527946" cy="4393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34321"/>
            <a:ext cx="5370402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056" y="4042680"/>
            <a:ext cx="5345250" cy="1474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02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0"/>
            <a:ext cx="37565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970" y="-27384"/>
            <a:ext cx="5153115" cy="682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88224" y="6525343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(Karp, 2010)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3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344816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ENDOPLASMIC RETICULUM</a:t>
            </a:r>
            <a:endParaRPr lang="en-US" sz="40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9046"/>
            <a:ext cx="4392488" cy="502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93242"/>
            <a:ext cx="3960440" cy="269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24328" y="6608385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(Karp, 2010)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1639833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(Campbell, 2010)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1513815"/>
            <a:ext cx="4392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SER</a:t>
            </a:r>
          </a:p>
          <a:p>
            <a:pPr marL="406400" indent="-182563">
              <a:buFont typeface="Arial" panose="020B0604020202020204" pitchFamily="34" charset="0"/>
              <a:buChar char="•"/>
            </a:pPr>
            <a:r>
              <a:rPr lang="en-US" b="1" dirty="0" smtClean="0"/>
              <a:t>Synthesis steroid - endocrine</a:t>
            </a:r>
          </a:p>
          <a:p>
            <a:pPr marL="406400" indent="-182563">
              <a:buFont typeface="Arial" panose="020B0604020202020204" pitchFamily="34" charset="0"/>
              <a:buChar char="•"/>
            </a:pPr>
            <a:r>
              <a:rPr lang="en-US" b="1" dirty="0" smtClean="0"/>
              <a:t>Detoxification – cytochrome p450</a:t>
            </a:r>
          </a:p>
          <a:p>
            <a:pPr marL="406400" indent="-182563">
              <a:buFont typeface="Arial" panose="020B0604020202020204" pitchFamily="34" charset="0"/>
              <a:buChar char="•"/>
            </a:pPr>
            <a:r>
              <a:rPr lang="en-US" b="1" dirty="0" smtClean="0"/>
              <a:t>Sequestering Ca</a:t>
            </a:r>
            <a:r>
              <a:rPr lang="en-US" b="1" baseline="30000" dirty="0" smtClean="0"/>
              <a:t>2+</a:t>
            </a:r>
            <a:endParaRPr lang="en-US" b="1" dirty="0" smtClean="0"/>
          </a:p>
          <a:p>
            <a:r>
              <a:rPr lang="en-US" b="1" dirty="0" smtClean="0"/>
              <a:t>RER, synthesis:</a:t>
            </a:r>
          </a:p>
          <a:p>
            <a:pPr marL="407988" indent="-246063">
              <a:buFont typeface="Arial" panose="020B0604020202020204" pitchFamily="34" charset="0"/>
              <a:buChar char="•"/>
            </a:pPr>
            <a:r>
              <a:rPr lang="en-US" b="1" dirty="0" smtClean="0"/>
              <a:t>Protein </a:t>
            </a:r>
          </a:p>
          <a:p>
            <a:pPr marL="407988" indent="-246063">
              <a:buFont typeface="Arial" panose="020B0604020202020204" pitchFamily="34" charset="0"/>
              <a:buChar char="•"/>
            </a:pPr>
            <a:r>
              <a:rPr lang="en-US" b="1" dirty="0" smtClean="0"/>
              <a:t>Secretory, lysosome, </a:t>
            </a:r>
            <a:r>
              <a:rPr lang="en-US" b="1" dirty="0" err="1" smtClean="0"/>
              <a:t>vacuola</a:t>
            </a:r>
            <a:endParaRPr lang="en-US" b="1" dirty="0" smtClean="0"/>
          </a:p>
          <a:p>
            <a:pPr marL="407988" indent="-246063">
              <a:buFont typeface="Arial" panose="020B0604020202020204" pitchFamily="34" charset="0"/>
              <a:buChar char="•"/>
            </a:pPr>
            <a:r>
              <a:rPr lang="en-US" b="1" dirty="0" smtClean="0"/>
              <a:t>Newly protein</a:t>
            </a:r>
          </a:p>
          <a:p>
            <a:pPr marL="407988" indent="-246063">
              <a:buFont typeface="Arial" panose="020B0604020202020204" pitchFamily="34" charset="0"/>
              <a:buChar char="•"/>
            </a:pPr>
            <a:r>
              <a:rPr lang="en-US" b="1" dirty="0" smtClean="0"/>
              <a:t>Membrane</a:t>
            </a:r>
          </a:p>
          <a:p>
            <a:pPr marL="407988" indent="-246063">
              <a:buFont typeface="Arial" panose="020B0604020202020204" pitchFamily="34" charset="0"/>
              <a:buChar char="•"/>
            </a:pPr>
            <a:r>
              <a:rPr lang="en-US" b="1" dirty="0" smtClean="0"/>
              <a:t>Glycosylation </a:t>
            </a:r>
          </a:p>
          <a:p>
            <a:pPr marL="407988" indent="-246063">
              <a:buFont typeface="Arial" panose="020B0604020202020204" pitchFamily="34" charset="0"/>
              <a:buChar char="•"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09329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355976" cy="323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467345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96336" y="630932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(Karp, 2010)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88699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64"/>
            <a:ext cx="3203848" cy="682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5968"/>
            <a:ext cx="4248471" cy="477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1025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(Karp, 2010)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03849" y="4779836"/>
            <a:ext cx="5688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RER pancreas &gt; SER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SER epithelial &gt; RER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SER testes &amp; ovary &gt;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SER glycogen to glucose</a:t>
            </a:r>
          </a:p>
        </p:txBody>
      </p:sp>
    </p:spTree>
    <p:extLst>
      <p:ext uri="{BB962C8B-B14F-4D97-AF65-F5344CB8AC3E}">
        <p14:creationId xmlns:p14="http://schemas.microsoft.com/office/powerpoint/2010/main" val="295261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344816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ENDOPLASMIC RETICULUM</a:t>
            </a:r>
            <a:endParaRPr lang="en-US" sz="40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5" b="48919"/>
          <a:stretch/>
        </p:blipFill>
        <p:spPr bwMode="auto">
          <a:xfrm>
            <a:off x="0" y="-27384"/>
            <a:ext cx="9144000" cy="336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608385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(Karp, 2010)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61048"/>
            <a:ext cx="911234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3284984"/>
            <a:ext cx="910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Syn</a:t>
            </a:r>
            <a:r>
              <a:rPr lang="en-US" dirty="0" smtClean="0"/>
              <a:t> secretory protein: 1.binds 2.bring 3.release 4.translocate</a:t>
            </a:r>
          </a:p>
          <a:p>
            <a:r>
              <a:rPr lang="en-US" dirty="0" err="1" smtClean="0"/>
              <a:t>Syn</a:t>
            </a:r>
            <a:r>
              <a:rPr lang="en-US" dirty="0" smtClean="0"/>
              <a:t> integral membrane protein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96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" y="188640"/>
            <a:ext cx="508086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640"/>
            <a:ext cx="3816424" cy="634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32612" y="1004541"/>
            <a:ext cx="1908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1.Modify </a:t>
            </a:r>
            <a:r>
              <a:rPr lang="en-US" dirty="0" err="1" smtClean="0"/>
              <a:t>enzym</a:t>
            </a:r>
            <a:endParaRPr lang="en-US" dirty="0" smtClean="0"/>
          </a:p>
          <a:p>
            <a:r>
              <a:rPr lang="en-US" dirty="0" smtClean="0"/>
              <a:t>2.Phos diff bud</a:t>
            </a:r>
          </a:p>
          <a:p>
            <a:r>
              <a:rPr lang="en-US" dirty="0" smtClean="0"/>
              <a:t>3.Phos removed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99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4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88" y="4509120"/>
            <a:ext cx="4028312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608385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(</a:t>
            </a:r>
            <a:r>
              <a:rPr lang="en-US" sz="1200" b="1" dirty="0" err="1" smtClean="0">
                <a:solidFill>
                  <a:schemeClr val="bg1"/>
                </a:solidFill>
              </a:rPr>
              <a:t>Alberts</a:t>
            </a:r>
            <a:r>
              <a:rPr lang="en-US" sz="1200" b="1" dirty="0" smtClean="0">
                <a:solidFill>
                  <a:schemeClr val="bg1"/>
                </a:solidFill>
              </a:rPr>
              <a:t>, 2008)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5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GOLGI COMPLEX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2" y="1599456"/>
            <a:ext cx="627856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644" y="4797152"/>
            <a:ext cx="3555356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844824"/>
            <a:ext cx="25922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err="1" smtClean="0"/>
              <a:t>Aparatus</a:t>
            </a:r>
            <a:r>
              <a:rPr lang="en-US" b="1" dirty="0" smtClean="0"/>
              <a:t> = </a:t>
            </a:r>
            <a:r>
              <a:rPr lang="en-US" b="1" dirty="0" err="1" smtClean="0"/>
              <a:t>badan</a:t>
            </a:r>
            <a:r>
              <a:rPr lang="en-US" b="1" dirty="0" smtClean="0"/>
              <a:t> = </a:t>
            </a:r>
            <a:r>
              <a:rPr lang="en-US" b="1" dirty="0" err="1" smtClean="0"/>
              <a:t>kompleks</a:t>
            </a:r>
            <a:endParaRPr lang="en-US" b="1" dirty="0" smtClean="0"/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Golgi enzyme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RER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Membrane cell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Glycosylation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Movement materials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Cell wall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Acrosome 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61925" indent="-161925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61925" indent="-161925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21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erlin Sans FB Demi" panose="020E0802020502020306" pitchFamily="34" charset="0"/>
              </a:rPr>
              <a:t>GOLGI COMPLEX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" y="1628800"/>
            <a:ext cx="9149421" cy="379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6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00"/>
            <a:ext cx="9144000" cy="539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2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/>
            <a:endParaRPr lang="en-US" altLang="en-US" smtClean="0">
              <a:solidFill>
                <a:schemeClr val="bg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41" y="1628800"/>
            <a:ext cx="3491055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647" y="1628800"/>
            <a:ext cx="5388849" cy="2549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647" y="4208884"/>
            <a:ext cx="5412166" cy="8629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70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" y="0"/>
            <a:ext cx="5877272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03" y="3714750"/>
            <a:ext cx="28670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44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LYSOSOMES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360" y="3539688"/>
            <a:ext cx="5318503" cy="334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3786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3645024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Enzyme: Phosphatase, nuclease, hydrolase, protease  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Primer &amp; seconder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err="1" smtClean="0"/>
              <a:t>Heterophagy</a:t>
            </a:r>
            <a:endParaRPr lang="en-US" b="1" dirty="0" smtClean="0"/>
          </a:p>
          <a:p>
            <a:pPr marL="161925" indent="-161925">
              <a:buFont typeface="Arial" panose="020B0604020202020204" pitchFamily="34" charset="0"/>
              <a:buChar char="•"/>
            </a:pPr>
            <a:r>
              <a:rPr lang="en-US" b="1" dirty="0" smtClean="0"/>
              <a:t>Autophagy</a:t>
            </a:r>
          </a:p>
          <a:p>
            <a:pPr marL="161925" indent="-161925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161925" indent="-161925">
              <a:buFont typeface="Arial" panose="020B0604020202020204" pitchFamily="34" charset="0"/>
              <a:buChar char="•"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5099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502"/>
            <a:ext cx="4536504" cy="665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" y="4167723"/>
            <a:ext cx="43719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" y="332655"/>
            <a:ext cx="4464099" cy="383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69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VACUOLES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4" y="1600200"/>
            <a:ext cx="9040246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0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VACUOLES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r>
              <a:rPr lang="en-US" sz="2800" dirty="0" smtClean="0"/>
              <a:t>90 % volume plant cells</a:t>
            </a:r>
          </a:p>
          <a:p>
            <a:r>
              <a:rPr lang="en-US" sz="2800" dirty="0" smtClean="0"/>
              <a:t>Stored: ions, sugars, amino acids, proteins, polysaccharides, toxic, pigment, weapon (cyanide)</a:t>
            </a:r>
          </a:p>
          <a:p>
            <a:r>
              <a:rPr lang="en-US" sz="2800" dirty="0" err="1" smtClean="0"/>
              <a:t>Tonoplast</a:t>
            </a:r>
            <a:r>
              <a:rPr lang="en-US" sz="2800" dirty="0" smtClean="0"/>
              <a:t>: pump ions</a:t>
            </a:r>
          </a:p>
          <a:p>
            <a:r>
              <a:rPr lang="en-US" sz="2800" dirty="0" smtClean="0"/>
              <a:t>Water enter by osmosis</a:t>
            </a:r>
          </a:p>
          <a:p>
            <a:r>
              <a:rPr lang="en-US" sz="2800" dirty="0" err="1" smtClean="0"/>
              <a:t>Interceluler</a:t>
            </a:r>
            <a:r>
              <a:rPr lang="en-US" sz="2800" dirty="0" smtClean="0"/>
              <a:t> digestion hydrolase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229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PEROXISOMES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00808"/>
            <a:ext cx="3786789" cy="4425355"/>
          </a:xfrm>
        </p:spPr>
        <p:txBody>
          <a:bodyPr/>
          <a:lstStyle/>
          <a:p>
            <a:r>
              <a:rPr lang="en-US" sz="2400" b="1" dirty="0" smtClean="0"/>
              <a:t>Enzyme produce 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</a:t>
            </a:r>
            <a:r>
              <a:rPr lang="en-US" sz="2400" b="1" baseline="-25000" dirty="0" smtClean="0"/>
              <a:t>2</a:t>
            </a:r>
            <a:endParaRPr lang="en-US" sz="2400" b="1" dirty="0" smtClean="0"/>
          </a:p>
          <a:p>
            <a:r>
              <a:rPr lang="en-US" sz="2400" b="1" dirty="0" smtClean="0"/>
              <a:t>Break fatty acid</a:t>
            </a:r>
          </a:p>
          <a:p>
            <a:r>
              <a:rPr lang="en-US" sz="2400" b="1" dirty="0" smtClean="0"/>
              <a:t>Convert H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 to water</a:t>
            </a:r>
          </a:p>
          <a:p>
            <a:r>
              <a:rPr lang="en-US" sz="2400" b="1" dirty="0" smtClean="0"/>
              <a:t>In liver: detoxify alcohol</a:t>
            </a:r>
          </a:p>
          <a:p>
            <a:r>
              <a:rPr lang="en-US" sz="2400" b="1" dirty="0" err="1" smtClean="0"/>
              <a:t>Glyoxysomes</a:t>
            </a:r>
            <a:r>
              <a:rPr lang="en-US" sz="2400" b="1" dirty="0" smtClean="0"/>
              <a:t> plant seeds: fatty acid to sugar</a:t>
            </a:r>
          </a:p>
          <a:p>
            <a:pPr marL="0" indent="0">
              <a:buNone/>
            </a:pPr>
            <a:r>
              <a:rPr lang="en-US" sz="2400" b="1" dirty="0" smtClean="0"/>
              <a:t>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01" y="1521520"/>
            <a:ext cx="5177700" cy="536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50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9" y="258768"/>
            <a:ext cx="5417724" cy="633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12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METABOLISME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The totality of an organism’s chemical reactions</a:t>
            </a:r>
          </a:p>
          <a:p>
            <a:r>
              <a:rPr lang="en-US" sz="2400" b="1" dirty="0" smtClean="0"/>
              <a:t>A metabolic pathway begins with specific molecule, altered, resulting product</a:t>
            </a:r>
          </a:p>
          <a:p>
            <a:r>
              <a:rPr lang="en-US" sz="2400" b="1" dirty="0" smtClean="0"/>
              <a:t>Catabolic : release energy, complex -&gt; simple</a:t>
            </a:r>
          </a:p>
          <a:p>
            <a:r>
              <a:rPr lang="en-US" sz="2400" b="1" dirty="0" smtClean="0"/>
              <a:t>Anabolic : simple -&gt; complex</a:t>
            </a:r>
          </a:p>
          <a:p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84" y="4221088"/>
            <a:ext cx="745990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84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2747789"/>
            <a:ext cx="497205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8"/>
            <a:ext cx="5392646" cy="335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51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4153" r="50312" b="62891"/>
          <a:stretch/>
        </p:blipFill>
        <p:spPr bwMode="auto">
          <a:xfrm>
            <a:off x="971600" y="-78576"/>
            <a:ext cx="7105104" cy="696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6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35496" y="3717032"/>
            <a:ext cx="6408712" cy="544512"/>
          </a:xfrm>
          <a:noFill/>
          <a:ln/>
        </p:spPr>
        <p:txBody>
          <a:bodyPr/>
          <a:lstStyle/>
          <a:p>
            <a:pPr algn="l"/>
            <a:r>
              <a:rPr lang="es-ES" altLang="en-US" sz="3200" b="1" dirty="0" smtClean="0">
                <a:solidFill>
                  <a:srgbClr val="1C1C1C"/>
                </a:solidFill>
              </a:rPr>
              <a:t>ENDOMEMBRANE SYSTEM</a:t>
            </a:r>
            <a:endParaRPr lang="es-ES" altLang="en-US" sz="3200" b="1" dirty="0">
              <a:solidFill>
                <a:srgbClr val="1C1C1C"/>
              </a:solidFill>
            </a:endParaRPr>
          </a:p>
        </p:txBody>
      </p:sp>
      <p:pic>
        <p:nvPicPr>
          <p:cNvPr id="7" name="Picture 6" descr="E:\gambar\Logo\01. UNI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131" y="147918"/>
            <a:ext cx="1071035" cy="10670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643042" y="149346"/>
            <a:ext cx="6643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bg1"/>
                </a:solidFill>
              </a:rPr>
              <a:t>PENDIDIKAN BIOLOGI</a:t>
            </a:r>
          </a:p>
          <a:p>
            <a:r>
              <a:rPr lang="id-ID" sz="2400" b="1" dirty="0" smtClean="0">
                <a:solidFill>
                  <a:schemeClr val="bg1"/>
                </a:solidFill>
              </a:rPr>
              <a:t>UNIVERSITAS LAMPUNG</a:t>
            </a:r>
            <a:endParaRPr lang="id-ID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4499828"/>
            <a:ext cx="3429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Sumber</a:t>
            </a:r>
            <a:r>
              <a:rPr lang="en-US" i="1" dirty="0" smtClean="0"/>
              <a:t>: Campbell, Albert, Karp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0976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7488"/>
            <a:ext cx="8964488" cy="606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25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517055" cy="68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5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396"/>
            <a:ext cx="5760639" cy="684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60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MITOKONDRIA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5820"/>
            <a:ext cx="8947017" cy="393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52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2" y="0"/>
            <a:ext cx="6372200" cy="680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13" y="9204"/>
            <a:ext cx="4317488" cy="3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66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MITOKONDRIA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-108617"/>
            <a:ext cx="7451907" cy="696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64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6" y="764704"/>
            <a:ext cx="91052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14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RESPIRASI SELULER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525963"/>
          </a:xfrm>
        </p:spPr>
        <p:txBody>
          <a:bodyPr/>
          <a:lstStyle/>
          <a:p>
            <a:r>
              <a:rPr lang="en-US" sz="2400" b="1" dirty="0" smtClean="0"/>
              <a:t>Catabolic pathway</a:t>
            </a:r>
          </a:p>
          <a:p>
            <a:r>
              <a:rPr lang="en-US" sz="2400" b="1" dirty="0" smtClean="0"/>
              <a:t>Organic c + Oxygen -&gt; </a:t>
            </a:r>
            <a:r>
              <a:rPr lang="en-US" sz="2400" b="1" dirty="0" err="1" smtClean="0"/>
              <a:t>Carbondioxide</a:t>
            </a:r>
            <a:r>
              <a:rPr lang="en-US" sz="2400" b="1" dirty="0" smtClean="0"/>
              <a:t> + Water + Energy</a:t>
            </a:r>
          </a:p>
          <a:p>
            <a:r>
              <a:rPr lang="en-US" sz="2400" b="1" dirty="0" smtClean="0"/>
              <a:t>Redox Reactions : Oxidation &amp; Reduction</a:t>
            </a:r>
          </a:p>
          <a:p>
            <a:r>
              <a:rPr lang="en-US" sz="2400" b="1" dirty="0" smtClean="0"/>
              <a:t>NAD (</a:t>
            </a:r>
            <a:r>
              <a:rPr lang="en-US" sz="2400" b="1" dirty="0" err="1" smtClean="0"/>
              <a:t>nicotinamide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adenin</a:t>
            </a:r>
            <a:r>
              <a:rPr lang="en-US" sz="2400" b="1" dirty="0" smtClean="0"/>
              <a:t> dinucleotide)</a:t>
            </a:r>
          </a:p>
          <a:p>
            <a:r>
              <a:rPr lang="en-US" sz="2400" b="1" dirty="0" smtClean="0"/>
              <a:t>FAD (</a:t>
            </a:r>
            <a:r>
              <a:rPr lang="en-US" sz="2400" b="1" dirty="0" err="1" smtClean="0"/>
              <a:t>flavin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adenin</a:t>
            </a:r>
            <a:r>
              <a:rPr lang="en-US" sz="2400" b="1" dirty="0" smtClean="0"/>
              <a:t> dinucleotide)</a:t>
            </a:r>
          </a:p>
          <a:p>
            <a:r>
              <a:rPr lang="en-US" sz="2400" b="1" dirty="0" smtClean="0"/>
              <a:t>Stages:</a:t>
            </a:r>
          </a:p>
          <a:p>
            <a:r>
              <a:rPr lang="en-US" sz="2400" b="1" dirty="0"/>
              <a:t>1. Glycolysis</a:t>
            </a:r>
          </a:p>
          <a:p>
            <a:pPr marL="690563" lvl="3" indent="-344488">
              <a:buNone/>
            </a:pPr>
            <a:r>
              <a:rPr lang="en-US" sz="2400" b="1" dirty="0" smtClean="0"/>
              <a:t>2</a:t>
            </a:r>
            <a:r>
              <a:rPr lang="en-US" sz="2400" b="1" dirty="0"/>
              <a:t>. Pyruvate oxidation &amp; citric acid cycle</a:t>
            </a:r>
          </a:p>
          <a:p>
            <a:pPr marL="690563" lvl="3" indent="-344488">
              <a:buNone/>
            </a:pPr>
            <a:r>
              <a:rPr lang="en-US" sz="2400" b="1" dirty="0" smtClean="0"/>
              <a:t>3</a:t>
            </a:r>
            <a:r>
              <a:rPr lang="en-US" sz="2400" b="1" dirty="0"/>
              <a:t>. Oxidative phosphorylation (e-transport </a:t>
            </a:r>
            <a:r>
              <a:rPr lang="en-US" sz="2400" b="1" dirty="0" smtClean="0"/>
              <a:t>&amp; chemiosmosis </a:t>
            </a:r>
            <a:endParaRPr lang="en-US" sz="2400" b="1" dirty="0"/>
          </a:p>
          <a:p>
            <a:pPr marL="0" indent="0">
              <a:buNone/>
            </a:pPr>
            <a:endParaRPr lang="en-US" sz="2400" b="1" dirty="0" smtClean="0"/>
          </a:p>
          <a:p>
            <a:endParaRPr lang="en-US" sz="24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6102012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2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" y="0"/>
            <a:ext cx="9133944" cy="579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29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1908" r="4973" b="56934"/>
          <a:stretch/>
        </p:blipFill>
        <p:spPr bwMode="auto">
          <a:xfrm>
            <a:off x="-6896" y="1544216"/>
            <a:ext cx="9310096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82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76200"/>
            <a:ext cx="6988200" cy="1325563"/>
          </a:xfrm>
        </p:spPr>
        <p:txBody>
          <a:bodyPr/>
          <a:lstStyle/>
          <a:p>
            <a:pPr marL="0" indent="0" algn="r" eaLnBrk="1" hangingPunct="1"/>
            <a:r>
              <a:rPr lang="en-US" altLang="en-US" sz="2400" dirty="0" err="1" smtClean="0">
                <a:solidFill>
                  <a:schemeClr val="bg1"/>
                </a:solidFill>
              </a:rPr>
              <a:t>Konsep</a:t>
            </a:r>
            <a:r>
              <a:rPr lang="en-US" altLang="en-US" sz="2400" dirty="0" smtClean="0">
                <a:solidFill>
                  <a:schemeClr val="bg1"/>
                </a:solidFill>
              </a:rPr>
              <a:t> 6.4: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Sistem</a:t>
            </a:r>
            <a:r>
              <a:rPr lang="en-US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endomembran</a:t>
            </a:r>
            <a:r>
              <a:rPr lang="en-US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meregulasi</a:t>
            </a:r>
            <a:r>
              <a:rPr lang="en-US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lalu-lintas</a:t>
            </a:r>
            <a:r>
              <a:rPr lang="en-US" altLang="en-US" sz="2400" dirty="0" smtClean="0">
                <a:solidFill>
                  <a:schemeClr val="bg1"/>
                </a:solidFill>
              </a:rPr>
              <a:t> protein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dan</a:t>
            </a:r>
            <a:r>
              <a:rPr lang="en-US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melaksanakan</a:t>
            </a:r>
            <a:r>
              <a:rPr lang="en-US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fungsi-fungsi</a:t>
            </a:r>
            <a:r>
              <a:rPr lang="en-US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metabolik</a:t>
            </a:r>
            <a:r>
              <a:rPr lang="en-US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dalam</a:t>
            </a:r>
            <a:r>
              <a:rPr lang="en-US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sel</a:t>
            </a:r>
            <a:endParaRPr lang="en-US" altLang="en-US" sz="1400" dirty="0" smtClean="0">
              <a:solidFill>
                <a:schemeClr val="bg1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1788"/>
            <a:ext cx="8534400" cy="3951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sz="2600" smtClean="0"/>
              <a:t>Komponen-komponen </a:t>
            </a:r>
            <a:r>
              <a:rPr lang="en-US" altLang="en-US" sz="2600" b="1" smtClean="0"/>
              <a:t>sistem</a:t>
            </a:r>
            <a:r>
              <a:rPr lang="en-US" altLang="en-US" sz="2600" smtClean="0"/>
              <a:t> </a:t>
            </a:r>
            <a:r>
              <a:rPr lang="en-US" altLang="en-US" sz="2600" b="1" smtClean="0"/>
              <a:t>endomembran</a:t>
            </a:r>
            <a:r>
              <a:rPr lang="en-US" altLang="en-US" sz="2600" smtClean="0"/>
              <a:t>:</a:t>
            </a:r>
          </a:p>
          <a:p>
            <a:pPr lvl="1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sz="2400" smtClean="0"/>
              <a:t>Selaput nukleus</a:t>
            </a:r>
          </a:p>
          <a:p>
            <a:pPr lvl="1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sz="2400" smtClean="0"/>
              <a:t>Retikulum endoplasma</a:t>
            </a:r>
          </a:p>
          <a:p>
            <a:pPr lvl="1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sz="2400" smtClean="0"/>
              <a:t>Aparatus golgi</a:t>
            </a:r>
          </a:p>
          <a:p>
            <a:pPr lvl="1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sz="2400" smtClean="0"/>
              <a:t>Lisosom</a:t>
            </a:r>
          </a:p>
          <a:p>
            <a:pPr lvl="1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sz="2400" smtClean="0"/>
              <a:t>Vakuola</a:t>
            </a:r>
          </a:p>
          <a:p>
            <a:pPr lvl="1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altLang="en-US" sz="2400" smtClean="0"/>
              <a:t>Membran plasma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 typeface="Times" charset="0"/>
              <a:buChar char="•"/>
            </a:pPr>
            <a:r>
              <a:rPr lang="en-US" altLang="en-US" sz="2600" smtClean="0"/>
              <a:t>Komponen-komponen ini dihubungkan melalui ketersambungan atau melalui transfer oleh </a:t>
            </a:r>
            <a:r>
              <a:rPr lang="en-US" altLang="en-US" sz="2600" b="1" smtClean="0"/>
              <a:t>vesikel</a:t>
            </a:r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336550" y="1423988"/>
            <a:ext cx="8534400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Line 8"/>
          <p:cNvSpPr>
            <a:spLocks noChangeShapeType="1"/>
          </p:cNvSpPr>
          <p:nvPr/>
        </p:nvSpPr>
        <p:spPr bwMode="auto">
          <a:xfrm>
            <a:off x="304800" y="6629400"/>
            <a:ext cx="85344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0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t="43662" r="4973" b="22666"/>
          <a:stretch/>
        </p:blipFill>
        <p:spPr bwMode="auto">
          <a:xfrm>
            <a:off x="-1" y="2276872"/>
            <a:ext cx="910181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4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t="51294" r="52712" b="19871"/>
          <a:stretch/>
        </p:blipFill>
        <p:spPr bwMode="auto">
          <a:xfrm>
            <a:off x="899592" y="1025788"/>
            <a:ext cx="6804248" cy="56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57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8" b="19073"/>
          <a:stretch/>
        </p:blipFill>
        <p:spPr bwMode="auto">
          <a:xfrm>
            <a:off x="333160" y="21560"/>
            <a:ext cx="8631328" cy="683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13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" t="3704" r="48373" b="25225"/>
          <a:stretch/>
        </p:blipFill>
        <p:spPr bwMode="auto">
          <a:xfrm>
            <a:off x="0" y="9912"/>
            <a:ext cx="3491880" cy="682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-126783"/>
            <a:ext cx="4767312" cy="696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5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r="3677" b="29142"/>
          <a:stretch/>
        </p:blipFill>
        <p:spPr bwMode="auto">
          <a:xfrm>
            <a:off x="29383" y="-33288"/>
            <a:ext cx="7248323" cy="689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36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4922" r="10183" b="58311"/>
          <a:stretch/>
        </p:blipFill>
        <p:spPr bwMode="auto">
          <a:xfrm>
            <a:off x="19757" y="548679"/>
            <a:ext cx="9124243" cy="499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53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32"/>
            <a:ext cx="5722320" cy="682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FOTOSINTESIS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 smtClean="0">
                <a:latin typeface="Berlin Sans FB Demi" panose="020E0802020502020306" pitchFamily="34" charset="0"/>
              </a:rPr>
              <a:t>Autotrof</a:t>
            </a:r>
            <a:endParaRPr lang="en-US" sz="2800" dirty="0" smtClean="0">
              <a:latin typeface="Berlin Sans FB Demi" panose="020E0802020502020306" pitchFamily="34" charset="0"/>
            </a:endParaRPr>
          </a:p>
          <a:p>
            <a:r>
              <a:rPr lang="en-US" sz="2800" dirty="0" err="1" smtClean="0">
                <a:latin typeface="Berlin Sans FB Demi" panose="020E0802020502020306" pitchFamily="34" charset="0"/>
              </a:rPr>
              <a:t>Fotoautotrof</a:t>
            </a:r>
            <a:endParaRPr lang="en-US" sz="2800" dirty="0" smtClean="0">
              <a:latin typeface="Berlin Sans FB Demi" panose="020E0802020502020306" pitchFamily="34" charset="0"/>
            </a:endParaRPr>
          </a:p>
          <a:p>
            <a:r>
              <a:rPr lang="en-US" sz="2800" dirty="0" err="1" smtClean="0">
                <a:latin typeface="Berlin Sans FB Demi" panose="020E0802020502020306" pitchFamily="34" charset="0"/>
              </a:rPr>
              <a:t>Kloroplas</a:t>
            </a:r>
            <a:r>
              <a:rPr lang="en-US" sz="2800" dirty="0" smtClean="0">
                <a:latin typeface="Berlin Sans FB Demi" panose="020E0802020502020306" pitchFamily="34" charset="0"/>
              </a:rPr>
              <a:t> </a:t>
            </a:r>
          </a:p>
          <a:p>
            <a:endParaRPr lang="en-US" sz="2800" dirty="0" smtClean="0">
              <a:latin typeface="Berlin Sans FB Demi" panose="020E0802020502020306" pitchFamily="34" charset="0"/>
            </a:endParaRPr>
          </a:p>
          <a:p>
            <a:endParaRPr lang="en-US" sz="2800" dirty="0">
              <a:latin typeface="Berlin Sans FB Demi" panose="020E0802020502020306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29"/>
          <a:stretch/>
        </p:blipFill>
        <p:spPr bwMode="auto">
          <a:xfrm>
            <a:off x="49521" y="3663165"/>
            <a:ext cx="5098543" cy="319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2"/>
          <a:stretch/>
        </p:blipFill>
        <p:spPr bwMode="auto">
          <a:xfrm>
            <a:off x="5241740" y="1204825"/>
            <a:ext cx="3938772" cy="56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4" y="3140968"/>
            <a:ext cx="5463760" cy="42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70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5806"/>
            <a:ext cx="9134996" cy="532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84" y="4314251"/>
            <a:ext cx="3553164" cy="25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94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"/>
          <a:stretch/>
        </p:blipFill>
        <p:spPr bwMode="auto">
          <a:xfrm>
            <a:off x="0" y="1"/>
            <a:ext cx="4311342" cy="585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342" y="0"/>
            <a:ext cx="4822137" cy="68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6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88" y="333475"/>
            <a:ext cx="8534400" cy="503237"/>
          </a:xfrm>
        </p:spPr>
        <p:txBody>
          <a:bodyPr/>
          <a:lstStyle/>
          <a:p>
            <a:pPr algn="r" eaLnBrk="1" hangingPunct="1"/>
            <a:r>
              <a:rPr lang="en-US" altLang="en-US" sz="2800" dirty="0" err="1" smtClean="0">
                <a:solidFill>
                  <a:schemeClr val="bg1"/>
                </a:solidFill>
              </a:rPr>
              <a:t>Retikulum</a:t>
            </a:r>
            <a:r>
              <a:rPr lang="en-US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Endoplasma</a:t>
            </a:r>
            <a:r>
              <a:rPr lang="en-US" altLang="en-US" sz="2800" dirty="0" smtClean="0">
                <a:solidFill>
                  <a:schemeClr val="bg1"/>
                </a:solidFill>
              </a:rPr>
              <a:t>: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Pabrik</a:t>
            </a:r>
            <a:r>
              <a:rPr lang="en-US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en-US" sz="2800" dirty="0" err="1" smtClean="0">
                <a:solidFill>
                  <a:schemeClr val="bg1"/>
                </a:solidFill>
              </a:rPr>
              <a:t>Biosintesis</a:t>
            </a:r>
            <a:endParaRPr lang="en-US" altLang="en-US" sz="2800" b="0" dirty="0" smtClean="0">
              <a:solidFill>
                <a:schemeClr val="bg1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7119"/>
            <a:ext cx="8534400" cy="4848225"/>
          </a:xfrm>
        </p:spPr>
        <p:txBody>
          <a:bodyPr/>
          <a:lstStyle/>
          <a:p>
            <a:pPr eaLnBrk="1" hangingPunct="1"/>
            <a:r>
              <a:rPr lang="en-US" altLang="en-US" b="1" dirty="0" err="1" smtClean="0"/>
              <a:t>Retikulum</a:t>
            </a:r>
            <a:r>
              <a:rPr lang="en-US" altLang="en-US" dirty="0" smtClean="0"/>
              <a:t> </a:t>
            </a:r>
            <a:r>
              <a:rPr lang="en-US" altLang="en-US" b="1" dirty="0" err="1" smtClean="0"/>
              <a:t>endoplasma</a:t>
            </a:r>
            <a:r>
              <a:rPr lang="en-US" altLang="en-US" b="1" dirty="0" smtClean="0"/>
              <a:t> (RE)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menyusun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lebih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dari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setengah</a:t>
            </a:r>
            <a:r>
              <a:rPr lang="en-US" altLang="en-US" dirty="0" smtClean="0"/>
              <a:t> total </a:t>
            </a:r>
            <a:r>
              <a:rPr lang="en-US" altLang="en-US" dirty="0" err="1" smtClean="0"/>
              <a:t>membran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dalam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banyak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eukariot</a:t>
            </a:r>
            <a:endParaRPr lang="en-US" altLang="en-US" dirty="0" smtClean="0"/>
          </a:p>
          <a:p>
            <a:pPr eaLnBrk="1" hangingPunct="1"/>
            <a:r>
              <a:rPr lang="en-US" altLang="en-US" dirty="0" err="1" smtClean="0"/>
              <a:t>Membran</a:t>
            </a:r>
            <a:r>
              <a:rPr lang="en-US" altLang="en-US" dirty="0" smtClean="0"/>
              <a:t> RE </a:t>
            </a:r>
            <a:r>
              <a:rPr lang="en-US" altLang="en-US" dirty="0" err="1" smtClean="0"/>
              <a:t>tersambung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dengan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selaput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nukleus</a:t>
            </a:r>
            <a:endParaRPr lang="en-US" altLang="en-US" dirty="0" smtClean="0"/>
          </a:p>
          <a:p>
            <a:pPr eaLnBrk="1" hangingPunct="1"/>
            <a:r>
              <a:rPr lang="en-US" altLang="en-US" dirty="0" smtClean="0"/>
              <a:t>Ada </a:t>
            </a:r>
            <a:r>
              <a:rPr lang="en-US" altLang="en-US" dirty="0" err="1" smtClean="0"/>
              <a:t>dua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wilayah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pada</a:t>
            </a:r>
            <a:r>
              <a:rPr lang="en-US" altLang="en-US" dirty="0" smtClean="0"/>
              <a:t> RE yang </a:t>
            </a:r>
            <a:r>
              <a:rPr lang="en-US" altLang="en-US" dirty="0" err="1" smtClean="0"/>
              <a:t>berbeda</a:t>
            </a:r>
            <a:r>
              <a:rPr lang="en-US" altLang="en-US" dirty="0" smtClean="0"/>
              <a:t>:</a:t>
            </a:r>
          </a:p>
          <a:p>
            <a:pPr lvl="1" eaLnBrk="1" hangingPunct="1"/>
            <a:r>
              <a:rPr lang="en-US" altLang="en-US" b="1" dirty="0" smtClean="0"/>
              <a:t>RE </a:t>
            </a:r>
            <a:r>
              <a:rPr lang="en-US" altLang="en-US" b="1" dirty="0" err="1" smtClean="0"/>
              <a:t>halus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tidak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terdapat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ribosom</a:t>
            </a:r>
            <a:endParaRPr lang="en-US" altLang="en-US" dirty="0" smtClean="0"/>
          </a:p>
          <a:p>
            <a:pPr lvl="1" eaLnBrk="1" hangingPunct="1"/>
            <a:r>
              <a:rPr lang="en-US" altLang="en-US" b="1" dirty="0" smtClean="0"/>
              <a:t>RE </a:t>
            </a:r>
            <a:r>
              <a:rPr lang="en-US" altLang="en-US" b="1" dirty="0" err="1" smtClean="0"/>
              <a:t>kasar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terdapat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ribosom</a:t>
            </a:r>
            <a:r>
              <a:rPr lang="en-US" altLang="en-US" dirty="0" smtClean="0"/>
              <a:t> di </a:t>
            </a:r>
            <a:r>
              <a:rPr lang="en-US" altLang="en-US" dirty="0" err="1" smtClean="0"/>
              <a:t>permukaan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luar</a:t>
            </a:r>
            <a:endParaRPr lang="en-US" altLang="en-US" dirty="0" smtClean="0"/>
          </a:p>
        </p:txBody>
      </p:sp>
      <p:sp>
        <p:nvSpPr>
          <p:cNvPr id="43012" name="Line 6"/>
          <p:cNvSpPr>
            <a:spLocks noChangeShapeType="1"/>
          </p:cNvSpPr>
          <p:nvPr/>
        </p:nvSpPr>
        <p:spPr bwMode="auto">
          <a:xfrm>
            <a:off x="304800" y="6629400"/>
            <a:ext cx="85344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9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4566"/>
            <a:ext cx="9180512" cy="658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749603"/>
            <a:ext cx="18678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AutoNum type="arabicPeriod"/>
            </a:pPr>
            <a:r>
              <a:rPr lang="en-US" sz="1400" dirty="0" smtClean="0"/>
              <a:t>FII </a:t>
            </a:r>
            <a:r>
              <a:rPr lang="en-US" sz="1400" dirty="0" err="1" smtClean="0"/>
              <a:t>serap</a:t>
            </a:r>
            <a:r>
              <a:rPr lang="en-US" sz="1400" dirty="0" smtClean="0"/>
              <a:t> </a:t>
            </a:r>
            <a:r>
              <a:rPr lang="en-US" sz="1400" dirty="0" err="1" smtClean="0"/>
              <a:t>cahaya</a:t>
            </a:r>
            <a:endParaRPr lang="en-US" sz="1400" dirty="0" smtClean="0"/>
          </a:p>
          <a:p>
            <a:pPr marL="177800" indent="-177800">
              <a:buAutoNum type="arabicPeriod"/>
            </a:pPr>
            <a:r>
              <a:rPr lang="en-US" sz="1400" dirty="0" smtClean="0"/>
              <a:t>e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</a:t>
            </a:r>
            <a:r>
              <a:rPr lang="en-US" sz="1400" dirty="0" err="1" smtClean="0"/>
              <a:t>oleh</a:t>
            </a:r>
            <a:r>
              <a:rPr lang="en-US" sz="1400" dirty="0" smtClean="0"/>
              <a:t> </a:t>
            </a:r>
            <a:r>
              <a:rPr lang="en-US" sz="1400" dirty="0" err="1" smtClean="0"/>
              <a:t>akseptor</a:t>
            </a:r>
            <a:endParaRPr lang="en-US" sz="1400" dirty="0" smtClean="0"/>
          </a:p>
          <a:p>
            <a:pPr marL="177800" indent="-177800">
              <a:buAutoNum type="arabicPeriod"/>
            </a:pPr>
            <a:r>
              <a:rPr lang="en-US" sz="1400" dirty="0" err="1" smtClean="0"/>
              <a:t>Enzim</a:t>
            </a:r>
            <a:r>
              <a:rPr lang="en-US" sz="1400" dirty="0" smtClean="0"/>
              <a:t> </a:t>
            </a:r>
            <a:r>
              <a:rPr lang="en-US" sz="1400" dirty="0" err="1" smtClean="0"/>
              <a:t>ekstraksi</a:t>
            </a:r>
            <a:r>
              <a:rPr lang="en-US" sz="1400" dirty="0" smtClean="0"/>
              <a:t> air</a:t>
            </a:r>
          </a:p>
          <a:p>
            <a:pPr marL="177800" indent="-177800">
              <a:buAutoNum type="arabicPeriod"/>
            </a:pPr>
            <a:r>
              <a:rPr lang="en-US" sz="1400" dirty="0" smtClean="0"/>
              <a:t>e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</a:t>
            </a:r>
            <a:r>
              <a:rPr lang="en-US" sz="1400" dirty="0" err="1" smtClean="0"/>
              <a:t>dari</a:t>
            </a:r>
            <a:r>
              <a:rPr lang="en-US" sz="1400" dirty="0" smtClean="0"/>
              <a:t> FII </a:t>
            </a:r>
            <a:r>
              <a:rPr lang="en-US" sz="1400" dirty="0" err="1" smtClean="0"/>
              <a:t>ke</a:t>
            </a:r>
            <a:r>
              <a:rPr lang="en-US" sz="1400" dirty="0" smtClean="0"/>
              <a:t> FI</a:t>
            </a:r>
          </a:p>
          <a:p>
            <a:pPr marL="177800" indent="-177800">
              <a:buAutoNum type="arabicPeriod"/>
            </a:pPr>
            <a:r>
              <a:rPr lang="en-US" sz="1400" dirty="0" err="1" smtClean="0"/>
              <a:t>Fotofosforilasi</a:t>
            </a:r>
            <a:endParaRPr lang="en-US" sz="1400" dirty="0" smtClean="0"/>
          </a:p>
          <a:p>
            <a:pPr marL="177800" indent="-177800">
              <a:buAutoNum type="arabicPeriod"/>
            </a:pPr>
            <a:r>
              <a:rPr lang="en-US" sz="1400" dirty="0" smtClean="0"/>
              <a:t>FI </a:t>
            </a:r>
            <a:r>
              <a:rPr lang="en-US" sz="1400" dirty="0" err="1" smtClean="0"/>
              <a:t>serap</a:t>
            </a:r>
            <a:r>
              <a:rPr lang="en-US" sz="1400" dirty="0" smtClean="0"/>
              <a:t> </a:t>
            </a:r>
            <a:r>
              <a:rPr lang="en-US" sz="1400" dirty="0" err="1" smtClean="0"/>
              <a:t>cahaya</a:t>
            </a:r>
            <a:endParaRPr lang="en-US" sz="1400" dirty="0" smtClean="0"/>
          </a:p>
          <a:p>
            <a:pPr marL="177800" indent="-177800">
              <a:buAutoNum type="arabicPeriod"/>
            </a:pPr>
            <a:r>
              <a:rPr lang="en-US" sz="1400" dirty="0" err="1" smtClean="0"/>
              <a:t>Rantai</a:t>
            </a:r>
            <a:r>
              <a:rPr lang="en-US" sz="1400" dirty="0" smtClean="0"/>
              <a:t> </a:t>
            </a:r>
            <a:r>
              <a:rPr lang="en-US" sz="1400" dirty="0" err="1" smtClean="0"/>
              <a:t>trasnfer</a:t>
            </a:r>
            <a:r>
              <a:rPr lang="en-US" sz="1400" dirty="0" smtClean="0"/>
              <a:t> e</a:t>
            </a:r>
          </a:p>
          <a:p>
            <a:pPr marL="177800" indent="-177800">
              <a:buAutoNum type="arabicPeriod"/>
            </a:pPr>
            <a:r>
              <a:rPr lang="en-US" sz="1400" dirty="0" smtClean="0"/>
              <a:t>NADPH</a:t>
            </a:r>
          </a:p>
          <a:p>
            <a:pPr marL="177800" indent="-177800">
              <a:buAutoNum type="arabicPeriod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8298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3563"/>
            <a:ext cx="7488832" cy="67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8"/>
          <a:stretch/>
        </p:blipFill>
        <p:spPr bwMode="auto">
          <a:xfrm>
            <a:off x="0" y="1196752"/>
            <a:ext cx="9144000" cy="488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7" b="12603"/>
          <a:stretch/>
        </p:blipFill>
        <p:spPr bwMode="auto">
          <a:xfrm>
            <a:off x="6372201" y="4029098"/>
            <a:ext cx="2771800" cy="282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68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3650"/>
            <a:ext cx="5256584" cy="688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2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8" b="20514"/>
          <a:stretch/>
        </p:blipFill>
        <p:spPr bwMode="auto">
          <a:xfrm>
            <a:off x="0" y="1924890"/>
            <a:ext cx="9126583" cy="492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06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23571"/>
            <a:ext cx="7920880" cy="683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51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28304"/>
            <a:ext cx="9262474" cy="525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6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27384"/>
            <a:ext cx="6480719" cy="69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47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SIKLUS SEL</a:t>
            </a:r>
            <a:endParaRPr lang="en-US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latin typeface="Berlin Sans FB Demi" panose="020E0802020502020306" pitchFamily="34" charset="0"/>
              </a:rPr>
              <a:t>Omnis </a:t>
            </a:r>
            <a:r>
              <a:rPr lang="en-US" sz="2000" dirty="0" err="1" smtClean="0">
                <a:latin typeface="Berlin Sans FB Demi" panose="020E0802020502020306" pitchFamily="34" charset="0"/>
              </a:rPr>
              <a:t>cellula</a:t>
            </a:r>
            <a:r>
              <a:rPr lang="en-US" sz="2000" dirty="0" smtClean="0">
                <a:latin typeface="Berlin Sans FB Demi" panose="020E0802020502020306" pitchFamily="34" charset="0"/>
              </a:rPr>
              <a:t> e </a:t>
            </a:r>
            <a:r>
              <a:rPr lang="en-US" sz="2000" dirty="0" err="1" smtClean="0">
                <a:latin typeface="Berlin Sans FB Demi" panose="020E0802020502020306" pitchFamily="34" charset="0"/>
              </a:rPr>
              <a:t>cellula</a:t>
            </a:r>
            <a:endParaRPr lang="en-US" sz="2000" dirty="0" smtClean="0">
              <a:latin typeface="Berlin Sans FB Demi" panose="020E0802020502020306" pitchFamily="34" charset="0"/>
            </a:endParaRPr>
          </a:p>
          <a:p>
            <a:r>
              <a:rPr lang="en-US" sz="2000" dirty="0" err="1" smtClean="0">
                <a:latin typeface="Berlin Sans FB Demi" panose="020E0802020502020306" pitchFamily="34" charset="0"/>
              </a:rPr>
              <a:t>Mekanika</a:t>
            </a:r>
            <a:r>
              <a:rPr lang="en-US" sz="2000" dirty="0" smtClean="0">
                <a:latin typeface="Berlin Sans FB Demi" panose="020E0802020502020306" pitchFamily="34" charset="0"/>
              </a:rPr>
              <a:t> </a:t>
            </a:r>
            <a:r>
              <a:rPr lang="en-US" sz="2000" dirty="0" err="1" smtClean="0">
                <a:latin typeface="Berlin Sans FB Demi" panose="020E0802020502020306" pitchFamily="34" charset="0"/>
              </a:rPr>
              <a:t>pembelahan</a:t>
            </a:r>
            <a:r>
              <a:rPr lang="en-US" sz="2000" dirty="0" smtClean="0">
                <a:latin typeface="Berlin Sans FB Demi" panose="020E0802020502020306" pitchFamily="34" charset="0"/>
              </a:rPr>
              <a:t> </a:t>
            </a:r>
            <a:r>
              <a:rPr lang="en-US" sz="2000" dirty="0" err="1" smtClean="0">
                <a:latin typeface="Berlin Sans FB Demi" panose="020E0802020502020306" pitchFamily="34" charset="0"/>
              </a:rPr>
              <a:t>sel</a:t>
            </a:r>
            <a:endParaRPr lang="en-US" sz="2000" dirty="0" smtClean="0">
              <a:latin typeface="Berlin Sans FB Demi" panose="020E0802020502020306" pitchFamily="34" charset="0"/>
            </a:endParaRPr>
          </a:p>
          <a:p>
            <a:endParaRPr lang="en-US" sz="2000" dirty="0">
              <a:latin typeface="Berlin Sans FB Demi" panose="020E0802020502020306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1556792"/>
            <a:ext cx="49815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24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200799" cy="6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20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06_12EndoplsmcReticulum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1"/>
          <a:stretch>
            <a:fillRect/>
          </a:stretch>
        </p:blipFill>
        <p:spPr bwMode="auto">
          <a:xfrm>
            <a:off x="1905000" y="342900"/>
            <a:ext cx="550545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7"/>
          <p:cNvSpPr>
            <a:spLocks noChangeArrowheads="1"/>
          </p:cNvSpPr>
          <p:nvPr/>
        </p:nvSpPr>
        <p:spPr bwMode="auto">
          <a:xfrm>
            <a:off x="152400" y="0"/>
            <a:ext cx="3733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0850" indent="-4508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kumimoji="0" lang="en-US" altLang="en-US" sz="1400"/>
              <a:t>Peraga 6.12 Retikulum Endoplasma (RE)</a:t>
            </a:r>
            <a:endParaRPr kumimoji="0" lang="en-US" altLang="en-US" sz="1500" b="1">
              <a:solidFill>
                <a:schemeClr val="bg1"/>
              </a:solidFill>
            </a:endParaRPr>
          </a:p>
        </p:txBody>
      </p:sp>
      <p:sp>
        <p:nvSpPr>
          <p:cNvPr id="44036" name="Text Box 8"/>
          <p:cNvSpPr txBox="1">
            <a:spLocks noChangeArrowheads="1"/>
          </p:cNvSpPr>
          <p:nvPr/>
        </p:nvSpPr>
        <p:spPr bwMode="auto">
          <a:xfrm>
            <a:off x="2428875" y="396875"/>
            <a:ext cx="139700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700" b="1"/>
              <a:t>RE halus</a:t>
            </a:r>
            <a:endParaRPr kumimoji="0" lang="en-US" altLang="en-US" sz="1700" b="1">
              <a:latin typeface="Times" charset="0"/>
            </a:endParaRPr>
          </a:p>
        </p:txBody>
      </p:sp>
      <p:sp>
        <p:nvSpPr>
          <p:cNvPr id="44037" name="Text Box 9"/>
          <p:cNvSpPr txBox="1">
            <a:spLocks noChangeArrowheads="1"/>
          </p:cNvSpPr>
          <p:nvPr/>
        </p:nvSpPr>
        <p:spPr bwMode="auto">
          <a:xfrm>
            <a:off x="2020888" y="896938"/>
            <a:ext cx="13970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700" b="1"/>
              <a:t>RE kasar</a:t>
            </a:r>
            <a:endParaRPr kumimoji="0" lang="en-US" altLang="en-US" sz="1700" b="1">
              <a:latin typeface="Times" charset="0"/>
            </a:endParaRPr>
          </a:p>
        </p:txBody>
      </p:sp>
      <p:sp>
        <p:nvSpPr>
          <p:cNvPr id="44038" name="Text Box 10"/>
          <p:cNvSpPr txBox="1">
            <a:spLocks noChangeArrowheads="1"/>
          </p:cNvSpPr>
          <p:nvPr/>
        </p:nvSpPr>
        <p:spPr bwMode="auto">
          <a:xfrm>
            <a:off x="5537200" y="820738"/>
            <a:ext cx="11176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700" b="1"/>
              <a:t>Selaput </a:t>
            </a:r>
          </a:p>
          <a:p>
            <a:pPr algn="l">
              <a:lnSpc>
                <a:spcPct val="90000"/>
              </a:lnSpc>
            </a:pPr>
            <a:r>
              <a:rPr kumimoji="0" lang="en-US" altLang="en-US" sz="1700" b="1"/>
              <a:t>nukleus</a:t>
            </a:r>
            <a:endParaRPr kumimoji="0" lang="en-US" altLang="en-US" sz="1700" b="1">
              <a:latin typeface="Times" charset="0"/>
            </a:endParaRPr>
          </a:p>
        </p:txBody>
      </p:sp>
      <p:sp>
        <p:nvSpPr>
          <p:cNvPr id="44039" name="Text Box 11"/>
          <p:cNvSpPr txBox="1">
            <a:spLocks noChangeArrowheads="1"/>
          </p:cNvSpPr>
          <p:nvPr/>
        </p:nvSpPr>
        <p:spPr bwMode="auto">
          <a:xfrm>
            <a:off x="5799138" y="3238500"/>
            <a:ext cx="1668462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700" b="1"/>
              <a:t>RE transisional</a:t>
            </a:r>
            <a:endParaRPr kumimoji="0" lang="en-US" altLang="en-US" sz="1700" b="1">
              <a:latin typeface="Times" charset="0"/>
            </a:endParaRPr>
          </a:p>
        </p:txBody>
      </p:sp>
      <p:sp>
        <p:nvSpPr>
          <p:cNvPr id="44040" name="Text Box 12"/>
          <p:cNvSpPr txBox="1">
            <a:spLocks noChangeArrowheads="1"/>
          </p:cNvSpPr>
          <p:nvPr/>
        </p:nvSpPr>
        <p:spPr bwMode="auto">
          <a:xfrm>
            <a:off x="5003800" y="3798888"/>
            <a:ext cx="1160463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700" b="1"/>
              <a:t>RE kasar</a:t>
            </a:r>
            <a:endParaRPr kumimoji="0" lang="en-US" altLang="en-US" sz="1700" b="1">
              <a:latin typeface="Times" charset="0"/>
            </a:endParaRP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2390775" y="3827463"/>
            <a:ext cx="135255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700" b="1"/>
              <a:t>RE halus</a:t>
            </a:r>
            <a:endParaRPr kumimoji="0" lang="en-US" altLang="en-US" sz="1700" b="1">
              <a:latin typeface="Times" charset="0"/>
            </a:endParaRPr>
          </a:p>
        </p:txBody>
      </p:sp>
      <p:sp>
        <p:nvSpPr>
          <p:cNvPr id="44042" name="Text Box 14"/>
          <p:cNvSpPr txBox="1">
            <a:spLocks noChangeArrowheads="1"/>
          </p:cNvSpPr>
          <p:nvPr/>
        </p:nvSpPr>
        <p:spPr bwMode="auto">
          <a:xfrm>
            <a:off x="2914650" y="3582988"/>
            <a:ext cx="189547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700" b="1"/>
              <a:t>Vesikel transpor</a:t>
            </a:r>
            <a:endParaRPr kumimoji="0" lang="en-US" altLang="en-US" sz="1700" b="1">
              <a:latin typeface="Times" charset="0"/>
            </a:endParaRPr>
          </a:p>
        </p:txBody>
      </p:sp>
      <p:sp>
        <p:nvSpPr>
          <p:cNvPr id="44043" name="Text Box 15"/>
          <p:cNvSpPr txBox="1">
            <a:spLocks noChangeArrowheads="1"/>
          </p:cNvSpPr>
          <p:nvPr/>
        </p:nvSpPr>
        <p:spPr bwMode="auto">
          <a:xfrm>
            <a:off x="2905125" y="3328988"/>
            <a:ext cx="1274763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700" b="1"/>
              <a:t>Ribosom</a:t>
            </a:r>
            <a:endParaRPr kumimoji="0" lang="en-US" altLang="en-US" sz="1700" b="1">
              <a:latin typeface="Times" charset="0"/>
            </a:endParaRPr>
          </a:p>
        </p:txBody>
      </p:sp>
      <p:sp>
        <p:nvSpPr>
          <p:cNvPr id="44044" name="Text Box 16"/>
          <p:cNvSpPr txBox="1">
            <a:spLocks noChangeArrowheads="1"/>
          </p:cNvSpPr>
          <p:nvPr/>
        </p:nvSpPr>
        <p:spPr bwMode="auto">
          <a:xfrm>
            <a:off x="2087563" y="3127375"/>
            <a:ext cx="1274762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700" b="1"/>
              <a:t>Sisterna</a:t>
            </a:r>
            <a:endParaRPr kumimoji="0" lang="en-US" altLang="en-US" sz="1700" b="1">
              <a:latin typeface="Times" charset="0"/>
            </a:endParaRPr>
          </a:p>
        </p:txBody>
      </p:sp>
      <p:sp>
        <p:nvSpPr>
          <p:cNvPr id="44045" name="Text Box 17"/>
          <p:cNvSpPr txBox="1">
            <a:spLocks noChangeArrowheads="1"/>
          </p:cNvSpPr>
          <p:nvPr/>
        </p:nvSpPr>
        <p:spPr bwMode="auto">
          <a:xfrm>
            <a:off x="1955800" y="2882900"/>
            <a:ext cx="1274763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700" b="1"/>
              <a:t>Lumen RE</a:t>
            </a:r>
            <a:endParaRPr kumimoji="0" lang="en-US" altLang="en-US" sz="1700" b="1">
              <a:latin typeface="Times" charset="0"/>
            </a:endParaRPr>
          </a:p>
        </p:txBody>
      </p:sp>
      <p:sp>
        <p:nvSpPr>
          <p:cNvPr id="44046" name="Line 18"/>
          <p:cNvSpPr>
            <a:spLocks noChangeShapeType="1"/>
          </p:cNvSpPr>
          <p:nvPr/>
        </p:nvSpPr>
        <p:spPr bwMode="auto">
          <a:xfrm>
            <a:off x="2922588" y="4044950"/>
            <a:ext cx="477837" cy="766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Line 19"/>
          <p:cNvSpPr>
            <a:spLocks noChangeShapeType="1"/>
          </p:cNvSpPr>
          <p:nvPr/>
        </p:nvSpPr>
        <p:spPr bwMode="auto">
          <a:xfrm>
            <a:off x="5597525" y="4024313"/>
            <a:ext cx="185738" cy="6556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Line 20"/>
          <p:cNvSpPr>
            <a:spLocks noChangeShapeType="1"/>
          </p:cNvSpPr>
          <p:nvPr/>
        </p:nvSpPr>
        <p:spPr bwMode="auto">
          <a:xfrm>
            <a:off x="6199188" y="3935413"/>
            <a:ext cx="4397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9" name="Line 21"/>
          <p:cNvSpPr>
            <a:spLocks noChangeShapeType="1"/>
          </p:cNvSpPr>
          <p:nvPr/>
        </p:nvSpPr>
        <p:spPr bwMode="auto">
          <a:xfrm>
            <a:off x="6199188" y="3892550"/>
            <a:ext cx="0" cy="88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2"/>
          <p:cNvSpPr>
            <a:spLocks noChangeShapeType="1"/>
          </p:cNvSpPr>
          <p:nvPr/>
        </p:nvSpPr>
        <p:spPr bwMode="auto">
          <a:xfrm>
            <a:off x="6638925" y="3892550"/>
            <a:ext cx="0" cy="88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Text Box 23"/>
          <p:cNvSpPr txBox="1">
            <a:spLocks noChangeArrowheads="1"/>
          </p:cNvSpPr>
          <p:nvPr/>
        </p:nvSpPr>
        <p:spPr bwMode="auto">
          <a:xfrm>
            <a:off x="6159500" y="3729038"/>
            <a:ext cx="55086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200" b="1"/>
              <a:t>200 nm</a:t>
            </a:r>
            <a:endParaRPr kumimoji="0" lang="en-US" altLang="en-US" sz="1700" b="1">
              <a:latin typeface="Times" charset="0"/>
            </a:endParaRPr>
          </a:p>
        </p:txBody>
      </p:sp>
      <p:sp>
        <p:nvSpPr>
          <p:cNvPr id="44052" name="Line 24"/>
          <p:cNvSpPr>
            <a:spLocks noChangeShapeType="1"/>
          </p:cNvSpPr>
          <p:nvPr/>
        </p:nvSpPr>
        <p:spPr bwMode="auto">
          <a:xfrm>
            <a:off x="4637088" y="3714750"/>
            <a:ext cx="3000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Line 25"/>
          <p:cNvSpPr>
            <a:spLocks noChangeShapeType="1"/>
          </p:cNvSpPr>
          <p:nvPr/>
        </p:nvSpPr>
        <p:spPr bwMode="auto">
          <a:xfrm>
            <a:off x="5446713" y="3019425"/>
            <a:ext cx="295275" cy="3095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4" name="Line 26"/>
          <p:cNvSpPr>
            <a:spLocks noChangeShapeType="1"/>
          </p:cNvSpPr>
          <p:nvPr/>
        </p:nvSpPr>
        <p:spPr bwMode="auto">
          <a:xfrm flipV="1">
            <a:off x="2978150" y="2863850"/>
            <a:ext cx="676275" cy="155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7"/>
          <p:cNvSpPr>
            <a:spLocks noChangeShapeType="1"/>
          </p:cNvSpPr>
          <p:nvPr/>
        </p:nvSpPr>
        <p:spPr bwMode="auto">
          <a:xfrm flipV="1">
            <a:off x="2982913" y="2903538"/>
            <a:ext cx="892175" cy="3286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Line 28"/>
          <p:cNvSpPr>
            <a:spLocks noChangeShapeType="1"/>
          </p:cNvSpPr>
          <p:nvPr/>
        </p:nvSpPr>
        <p:spPr bwMode="auto">
          <a:xfrm flipV="1">
            <a:off x="2976563" y="3206750"/>
            <a:ext cx="939800" cy="25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9"/>
          <p:cNvSpPr>
            <a:spLocks noChangeShapeType="1"/>
          </p:cNvSpPr>
          <p:nvPr/>
        </p:nvSpPr>
        <p:spPr bwMode="auto">
          <a:xfrm flipH="1">
            <a:off x="3849688" y="3354388"/>
            <a:ext cx="96837" cy="84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Line 30"/>
          <p:cNvSpPr>
            <a:spLocks noChangeShapeType="1"/>
          </p:cNvSpPr>
          <p:nvPr/>
        </p:nvSpPr>
        <p:spPr bwMode="auto">
          <a:xfrm flipV="1">
            <a:off x="3844925" y="3275013"/>
            <a:ext cx="312738" cy="168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9" name="Line 31"/>
          <p:cNvSpPr>
            <a:spLocks noChangeShapeType="1"/>
          </p:cNvSpPr>
          <p:nvPr/>
        </p:nvSpPr>
        <p:spPr bwMode="auto">
          <a:xfrm>
            <a:off x="2749550" y="1155700"/>
            <a:ext cx="808038" cy="1000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0" name="Line 32"/>
          <p:cNvSpPr>
            <a:spLocks noChangeShapeType="1"/>
          </p:cNvSpPr>
          <p:nvPr/>
        </p:nvSpPr>
        <p:spPr bwMode="auto">
          <a:xfrm>
            <a:off x="2876550" y="609600"/>
            <a:ext cx="398463" cy="512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1" name="Line 33"/>
          <p:cNvSpPr>
            <a:spLocks noChangeShapeType="1"/>
          </p:cNvSpPr>
          <p:nvPr/>
        </p:nvSpPr>
        <p:spPr bwMode="auto">
          <a:xfrm>
            <a:off x="5826125" y="1281113"/>
            <a:ext cx="0" cy="7270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0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4979"/>
            <a:ext cx="6912767" cy="675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24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920880" cy="700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71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395"/>
            <a:ext cx="7409260" cy="686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96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15053"/>
            <a:ext cx="9143999" cy="514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88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1952"/>
            <a:ext cx="9144000" cy="576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51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" y="0"/>
            <a:ext cx="90808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01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7"/>
          <a:stretch/>
        </p:blipFill>
        <p:spPr bwMode="auto">
          <a:xfrm>
            <a:off x="0" y="-27528"/>
            <a:ext cx="3888431" cy="691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t="3844" r="48543" b="46099"/>
          <a:stretch/>
        </p:blipFill>
        <p:spPr bwMode="auto">
          <a:xfrm>
            <a:off x="3995936" y="26420"/>
            <a:ext cx="5020801" cy="683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80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36" y="2276872"/>
            <a:ext cx="926093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05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"/>
          <a:stretch/>
        </p:blipFill>
        <p:spPr bwMode="auto">
          <a:xfrm>
            <a:off x="1691680" y="-18561"/>
            <a:ext cx="5040560" cy="685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22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0" y="2420888"/>
            <a:ext cx="9061950" cy="406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19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82167"/>
            <a:ext cx="8534400" cy="3375025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Fungsi</a:t>
            </a:r>
            <a:r>
              <a:rPr lang="en-US" altLang="en-US" dirty="0" smtClean="0"/>
              <a:t> RE </a:t>
            </a:r>
            <a:r>
              <a:rPr lang="en-US" altLang="en-US" dirty="0" err="1" smtClean="0"/>
              <a:t>halus</a:t>
            </a:r>
            <a:endParaRPr lang="en-US" altLang="en-US" dirty="0" smtClean="0"/>
          </a:p>
          <a:p>
            <a:pPr lvl="1" eaLnBrk="1" hangingPunct="1"/>
            <a:r>
              <a:rPr lang="en-US" altLang="en-US" dirty="0" err="1" smtClean="0"/>
              <a:t>Menyintesis</a:t>
            </a:r>
            <a:r>
              <a:rPr lang="en-US" altLang="en-US" dirty="0" smtClean="0"/>
              <a:t> lipid</a:t>
            </a:r>
          </a:p>
          <a:p>
            <a:pPr lvl="1" eaLnBrk="1" hangingPunct="1"/>
            <a:r>
              <a:rPr lang="en-US" altLang="en-US" dirty="0" err="1" smtClean="0"/>
              <a:t>Memetabolisme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karbohidrat</a:t>
            </a:r>
            <a:endParaRPr lang="en-US" altLang="en-US" dirty="0" smtClean="0"/>
          </a:p>
          <a:p>
            <a:pPr lvl="1" eaLnBrk="1" hangingPunct="1"/>
            <a:r>
              <a:rPr lang="en-US" altLang="en-US" dirty="0" err="1" smtClean="0"/>
              <a:t>Mendetoksifikasi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racun</a:t>
            </a:r>
            <a:endParaRPr lang="en-US" altLang="en-US" dirty="0" smtClean="0"/>
          </a:p>
          <a:p>
            <a:pPr lvl="1" eaLnBrk="1" hangingPunct="1"/>
            <a:r>
              <a:rPr lang="en-US" altLang="en-US" dirty="0" err="1" smtClean="0"/>
              <a:t>Menyimpan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kalsium</a:t>
            </a:r>
            <a:endParaRPr lang="en-US" altLang="en-US" dirty="0" smtClean="0"/>
          </a:p>
        </p:txBody>
      </p:sp>
      <p:sp>
        <p:nvSpPr>
          <p:cNvPr id="45060" name="Line 5"/>
          <p:cNvSpPr>
            <a:spLocks noChangeShapeType="1"/>
          </p:cNvSpPr>
          <p:nvPr/>
        </p:nvSpPr>
        <p:spPr bwMode="auto">
          <a:xfrm>
            <a:off x="304800" y="6629400"/>
            <a:ext cx="85344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3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18194"/>
            <a:ext cx="7650347" cy="47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25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9" y="2132856"/>
            <a:ext cx="9068891" cy="348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27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46" y="1844824"/>
            <a:ext cx="9312369" cy="368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33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" y="1909053"/>
            <a:ext cx="9117108" cy="491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02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3" y="44625"/>
            <a:ext cx="9191385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0"/>
          <a:stretch/>
        </p:blipFill>
        <p:spPr bwMode="auto">
          <a:xfrm>
            <a:off x="179512" y="3932425"/>
            <a:ext cx="8640960" cy="241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60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7ecca02c1b4551fa88ea8daf1954be355e733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14725</TotalTime>
  <Words>897</Words>
  <Application>Microsoft Office PowerPoint</Application>
  <PresentationFormat>On-screen Show (4:3)</PresentationFormat>
  <Paragraphs>239</Paragraphs>
  <Slides>94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Diseño predeterminado</vt:lpstr>
      <vt:lpstr>BIOLOGI SEL</vt:lpstr>
      <vt:lpstr>KOMPETENSI BIOLOGI SMA KURIKULUM 2013</vt:lpstr>
      <vt:lpstr>PowerPoint Presentation</vt:lpstr>
      <vt:lpstr>PowerPoint Presentation</vt:lpstr>
      <vt:lpstr>ENDOMEMBRANE SYSTEM</vt:lpstr>
      <vt:lpstr>Konsep 6.4: Sistem endomembran meregulasi lalu-lintas protein dan melaksanakan fungsi-fungsi metabolik dalam sel</vt:lpstr>
      <vt:lpstr>Retikulum Endoplasma: Pabrik Biosintesis</vt:lpstr>
      <vt:lpstr>PowerPoint Presentation</vt:lpstr>
      <vt:lpstr>PowerPoint Presentation</vt:lpstr>
      <vt:lpstr>PowerPoint Presentation</vt:lpstr>
      <vt:lpstr>Aparatus Golgi: Pusat Pengiriman dan Penerimaan</vt:lpstr>
      <vt:lpstr>PowerPoint Presentation</vt:lpstr>
      <vt:lpstr>Lisosom: Kompartemen Pencernaan</vt:lpstr>
      <vt:lpstr>PowerPoint Presentation</vt:lpstr>
      <vt:lpstr>PowerPoint Presentation</vt:lpstr>
      <vt:lpstr>PowerPoint Presentation</vt:lpstr>
      <vt:lpstr>PowerPoint Presentation</vt:lpstr>
      <vt:lpstr> Vakuola: Kompartemen Pemeliharaan yang Beraneka Ragam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ENDOPLASMIC RETICULUM</vt:lpstr>
      <vt:lpstr>PowerPoint Presentation</vt:lpstr>
      <vt:lpstr>PowerPoint Presentation</vt:lpstr>
      <vt:lpstr>ENDOPLASMIC RETICULUM</vt:lpstr>
      <vt:lpstr>PowerPoint Presentation</vt:lpstr>
      <vt:lpstr>PowerPoint Presentation</vt:lpstr>
      <vt:lpstr>GOLGI COMPLEX</vt:lpstr>
      <vt:lpstr>GOLGI COMPLEX</vt:lpstr>
      <vt:lpstr>PowerPoint Presentation</vt:lpstr>
      <vt:lpstr>PowerPoint Presentation</vt:lpstr>
      <vt:lpstr>LYSOSOMES</vt:lpstr>
      <vt:lpstr>PowerPoint Presentation</vt:lpstr>
      <vt:lpstr>VACUOLES</vt:lpstr>
      <vt:lpstr>VACUOLES</vt:lpstr>
      <vt:lpstr>PEROXISOMES</vt:lpstr>
      <vt:lpstr>PowerPoint Presentation</vt:lpstr>
      <vt:lpstr>METABOLISME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MITOKONDRIA</vt:lpstr>
      <vt:lpstr>PowerPoint Presentation</vt:lpstr>
      <vt:lpstr>MITOKONDRIA</vt:lpstr>
      <vt:lpstr>PowerPoint Presentation</vt:lpstr>
      <vt:lpstr>RESPIRASI SELULER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FOTOSINTESIS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SIKLUS SEL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Ayie</cp:lastModifiedBy>
  <cp:revision>824</cp:revision>
  <dcterms:created xsi:type="dcterms:W3CDTF">2010-05-23T14:28:12Z</dcterms:created>
  <dcterms:modified xsi:type="dcterms:W3CDTF">2017-05-07T23:20:36Z</dcterms:modified>
</cp:coreProperties>
</file>