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0" r:id="rId4"/>
    <p:sldId id="259" r:id="rId5"/>
    <p:sldId id="265" r:id="rId6"/>
    <p:sldId id="257" r:id="rId7"/>
    <p:sldId id="267" r:id="rId8"/>
    <p:sldId id="258" r:id="rId9"/>
    <p:sldId id="338" r:id="rId10"/>
    <p:sldId id="337" r:id="rId11"/>
    <p:sldId id="261" r:id="rId12"/>
    <p:sldId id="269" r:id="rId13"/>
    <p:sldId id="311" r:id="rId14"/>
    <p:sldId id="273" r:id="rId15"/>
    <p:sldId id="321" r:id="rId16"/>
    <p:sldId id="278" r:id="rId17"/>
    <p:sldId id="312" r:id="rId18"/>
    <p:sldId id="317" r:id="rId19"/>
    <p:sldId id="315" r:id="rId20"/>
    <p:sldId id="314" r:id="rId21"/>
    <p:sldId id="319" r:id="rId22"/>
    <p:sldId id="270" r:id="rId23"/>
    <p:sldId id="326" r:id="rId24"/>
    <p:sldId id="272" r:id="rId25"/>
    <p:sldId id="325" r:id="rId26"/>
    <p:sldId id="274" r:id="rId27"/>
    <p:sldId id="322" r:id="rId28"/>
    <p:sldId id="275" r:id="rId29"/>
    <p:sldId id="310" r:id="rId30"/>
    <p:sldId id="324" r:id="rId31"/>
    <p:sldId id="276" r:id="rId32"/>
    <p:sldId id="327" r:id="rId33"/>
    <p:sldId id="328" r:id="rId34"/>
    <p:sldId id="333" r:id="rId35"/>
    <p:sldId id="331" r:id="rId36"/>
    <p:sldId id="334" r:id="rId37"/>
    <p:sldId id="335" r:id="rId38"/>
    <p:sldId id="3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70" autoAdjust="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8:16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48 444,'30'2,"0"1,0 1,-1 2,0 0,0 2,40 17,18 7,241 80,-182-68,133 31,-179-60,102 2,103-14,-245-1,62 10,3 1,138-11,-20 0,-114 14,-85-9,52 2,206-9,-139-1,-123-1,-1-1,0-3,0-1,0-2,69-25,-83 23,-1-2,0 0,-1-1,-1-1,35-30,35-24,231-162,-317 226,-1 1,0-1,0 0,5-8,-9 12,0 0,-1 0,1 0,0 0,-1 0,1 0,-1 0,1-1,-1 1,0 0,1 0,-1 0,0-1,0 1,0 0,0 0,0-1,0 1,0 0,0 0,-1-1,1 1,0 0,-1 0,1 0,-1 0,1-1,-1 1,0 0,1 0,-2-1,-1-1,0 1,-1-1,1 1,0 0,-1 0,1 0,-1 0,1 1,-1 0,0-1,-6 0,-47-5,46 6,-343-19,-552 7,564 16,287-3,-100-13,6-6,-34-6,-181-59,258 68,-18-5,106 17,-35-9,-2 2,1 3,-66-2,-420-12,436 17,48 2,-1 4,-81 9,105-5,8-3,0 2,-27 8,24-2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44.22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1,'3929'0,"-3706"17,-24-1,377-15,-278-3,1560 2,-1806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47.14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0,'4154'0,"-3935"15,-60-2,221-9,-234-5,-120 2,-1 2,42 9,-37-6,44 4,195-8,98 9,8 10,-349-22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51.10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1,'3493'0,"-3482"-1,1 2,-1 0,0 0,0 1,-1 0,1 0,0 2,-1-1,13 7,-3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53.53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32,'1505'0,"-1321"-16,-1 0,267 17,-428 0,0 0,1 2,-1 0,0 2,0 0,27 11,-29-7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11.21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1,'98'0,"353"13,0 9,5-23,-163-1,-88 1,221 3,-302 12,-14-1,58 3,56 3,-113-17,146 9,41 6,-157-12,7 8,7 0,-9-10,133 10,175 20,-117-8,-146-12,-61-5,95 9,121 2,-145-4,-54-2,308-8,-274-7,-150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13.1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32,'703'0,"-455"-16,2 0,1526 17,-1744-1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15.07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1,'36'0,"544"18,38-4,-398-16,1166 3,-1353-1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16.9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1,'1539'0,"-1357"15,-56-1,9 3,-80-9,59 2,181-11,-266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03.35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67,'0'-1,"0"0,1 0,-1 1,0-1,0 0,1 0,-1 0,1 0,-1 1,1-1,-1 0,1 0,-1 1,1-1,-1 0,1 1,0-1,0 1,-1-1,1 1,0-1,0 1,0-1,-1 1,1 0,2-1,26-5,-24 5,62-6,1 3,89 5,-48 2,3220-3,-1675 0,-1616-2,71-13,-68 8,57-2,442 8,-259 2,-253-1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06.33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33,'1278'0,"-1098"-16,-33 2,302 11,-228 5,648-2,-841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8:23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1,'720'0,"-663"3,0 2,91 21,-82-13,-2-4,98 1,7 0,92 12,37 5,0 9,385-5,2789-34,-1910 4,-1233-22,-228 12,2 0,279-17,483 25,-427 3,5685-2,-5877 16,-30-1,574-12,-411-5,343 2,-466 17,-3 0,872-19,-1028 7,130 22,27 2,-210-27,8 1,57 9,-43-2,93 1,68-12,-86-1,446 2,-537-3,66-11,18-1,-79 9,88-20,37-4,-120 27,-39 3,0-1,0-1,0 0,37-11,158-41,-163 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12.21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66,'6026'0,"-5810"-17,-22 1,31 17,87-2,-171-14,46-1,662 15,-407 3,3347-2,-3759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18.86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1,'1881'0,"-1692"15,-43-1,437-9,-332-7,-206 1,-21 0,-1 1,1 1,-1 1,0 0,26 8,1 2,-27-8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23.33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0,'859'0,"-830"2,0 1,39 8,-34-4,41 2,-37-7,63 11,-53-5,100 5,52-14,-75-1,786 2,-869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32.81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0,'1748'0,"-1721"2,0 0,38 9,-33-4,36 1,289-5,-186-5,-123 1,0 3,0 2,57 11,-42 0,1-3,109 6,-137-18,-7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4:35.64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1,'1354'0,"-1160"14,-38-1,538-7,-384-9,-269 5,69 13,12 0,244-12,-191-5,-63 0,127 5,-125 12,-69-7,55 1,331-8,-204-3,-195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41.54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1,'5'0,"8"0,6 0,6 0,4 0,2 5,1 3,2-1,-1 3,0 1,-1-2,1-2,-1-3,0-1,-6-2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44.5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1,'5'0,"8"0,6 0,6 0,3 0,4 0,0 0,1 0,-5 5,-7 3,-3-1,2-2,3-1,-3 4,-4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46.23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0,'6'0,"6"0,8 0,4 0,5 0,2 0,7 0,2 0,0 0,-1 0,-8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48.20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0,'119'1,"128"17,-78-3,14 2,-107-8,-46-6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57.43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0,'26'0,"75"3,-89-1,0 0,-1 0,1 1,0 1,-1 0,15 7,-11-4,1-1,-1-1,1 0,0-1,0-1,32 2,-33-3,5 0,-1 2,1 0,-1 1,28 11,-29-7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8:28.9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23623 321,'-2863'0,"2831"-2,-1-1,-31-7,-40-5,-57 13,1 0,123-3,0 0,-43-13,-47-8,46 20,-90 4,-19 1,54-15,79 8,-60-1,-36 11,-101-3,119-14,-40-2,164 16,-193-10,-121-11,-3 24,111 0,-974-2,977-15,51 0,-5 11,-125-8,-360-8,520 21,94-3,-60-10,-10-2,-392 9,279 7,-1889-2,1871-16,-3-1,-1935 16,967 3,281-2,715 15,57-1,32-9,-159 12,57-6,88-8,8 11,7-1,-31 5,-37 1,-566-19,354-1,-1065 1,1416-3,-64-10,-27-3,-302 13,229 5,-1037-2,1212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0:59.40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1,'6'0,"6"0,8 0,5 0,3 0,4 0,0 0,1 0,1 0,-2 0,1 0,0 0,-1 0,-1 0,1 0,0 0,-6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1:01.03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1,'9'0,"148"5,-133-3,0 2,-1 1,1 1,35 13,100 39,-101-38,-34-11,0-1,1-1,0-1,40 4,-37-8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1:03.06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1,'25'0,"95"3,-101-1,-1 1,1 1,-1 0,26 11,26 9,-41-15,0 1,26 14,-24-7,-4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1:05.05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0,'19'0,"-1"1,1 1,-1 0,1 2,-1 0,21 8,4 0,1-2,52 6,-82-14,73 16,-38-6,-26-6,-5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3:13.55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0,'1090'0,"-1035"3,63 10,52 3,-127-16,83 12,-59-3,71 1,-81-8,300 44,-295-36,326 59,-266-44,58 8,147 4,-226-23,73 4,80-2,67 2,167-20,-436-1,1-2,-2-2,78-22,-107 23,-1-2,0-1,35-20,-39 19,0 0,1 2,0 0,0 2,33-9,-14 10,-3 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23:16.18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35,'0'-1,"0"0,1 0,-1-1,0 1,1 0,-1 0,1 0,-1 0,1 0,0 0,-1 0,1 1,0-1,0 0,0 0,0 0,-1 1,1-1,0 0,0 1,0-1,0 1,1 0,-1-1,0 1,2-1,34-6,-34 7,67-5,95 4,-70 3,50-2,367 13,-319 8,150 9,-48-7,-192-12,-5 3,-55-7,65 3,688-9,-373-3,390 2,-561 16,-45-2,479-11,-349-5,5-17,-80 8,-121 8,18-12,29-1,-10 17,-149-1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3.182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1T12:01:36.413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07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98,'0'-2,"0"1,1 0,-1 0,1 0,-1 0,1 0,-1 0,1 0,-1 0,1 0,0 1,-1-1,1 0,0 0,0 0,0 1,0-1,0 0,0 1,0-1,0 1,0-1,0 1,0 0,0-1,0 1,1 0,35-7,-34 7,81-6,100 7,-68 1,-98-2,1-1,-1 0,0-1,24-7,27-5,16-5,-62 13,0 1,0 1,1 1,26 1,-24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09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13,'987'0,"-977"0,0-1,-1 1,19-5,-8-1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11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66,'47'1,"-1"-3,1-1,-1-3,0-2,52-15,-72 16,0 1,0 1,49-2,81 8,-63 1,-62-2,-3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17.50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0,'30'2,"0"2,0 0,0 2,39 13,-4 7,-50-19,-1-1,1-1,0 0,27 5,20-4,-33-4,34 6,160 31,-183-34,-1-1,72-3,16 2,-101 1,-5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19.34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1,'61'-1,"79"3,-115-1,0 2,-1 1,40 12,-7 3,-26-7,1-2,0-1,0-2,1 0,48 2,-40-9,-12-1,1 2,-1 1,32 6,33 8,-67-13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7T02:19:21.25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1,'102'-1,"302"15,-140 7,-245-21,-1 2,0 0,19 5,-11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2B53-E919-1154-54B1-567B63B4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72496-971A-64E9-960E-9813A7686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CFC5-9A73-64D9-2AA3-F3E2231F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73F42-B20E-971C-1818-D730D86C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ABFF9-4DA8-A8D1-8E33-801F0B67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0745-3AF5-FE65-132C-B42DC57A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D2D0A-4E68-9791-1176-36ADE18BD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2913-CEB1-666A-F043-A12D376A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008B4-CB23-DD06-3CB8-253B01C4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8A0AB-C65F-B411-49BD-2B240DB5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29DF7-6DA5-AFFD-3DE8-0211D69CB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AD07F-6AD1-BAB7-15DC-BB0E54C6A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5829D-E4F0-D210-B77F-7A98BDF3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E1A5-61AF-5E9E-4366-35E458E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C0EC-EEBA-6D14-6BDC-A929227D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6556-C83E-8567-075C-894C2F56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A750-620D-772F-8512-21123AED0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A6B15-0A5E-8F78-5DE0-6FDB7CBC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032A-D2C7-78CA-F48E-6A18CA8E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70BC-23AD-01BC-1224-C0E2FF0A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5B56-2914-2213-0D25-14C7C55A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B601-3961-4C0D-AE2B-F05BB977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68C8-2449-3F43-8D7B-DEB1DC9D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9CA8-9655-BC77-226B-DCF3D802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6FDE-2A53-5D1D-DF73-4037ED5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54A7-5BEF-744F-8EE8-891DE5DA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5EC3-74A5-8828-533E-1AC9A835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2A76B-033C-0D81-8093-DE44B465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1C8C6-1CE5-9BB0-1515-DF3EDA88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83E4-179B-E66E-4370-E546F580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B1F78-E408-C3A2-1C6E-CD0887E4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0EB7-04B0-8C76-FE64-D430C13E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DC08-1808-F7D6-89D6-3B8842FF0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5B5-DB66-2831-92AB-3E775A347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D91F7-08D6-6175-8438-CFDA71743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51E59-9026-BE4D-AEF5-DA9749150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F4604-6606-6577-E02C-1FEFB4AE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0CF1D-E471-4107-EC3A-2B24CEC0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EFAAD-F0B8-752F-4ED1-FF9634AD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51DF-2B60-8915-3102-00B89815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450F9-7025-3928-6A91-3D7BD4C6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EC410-3F59-6B08-A065-EF78F430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B7ABD-883C-E688-74D4-63C54E1C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ADEB3-FADD-9A54-A140-F45E78EF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15931-149D-7B9A-9C4F-FFF76857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3EEDE-66F4-3FE7-B162-564CDA9A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A4DB-A31D-D03F-C941-DF6A5A29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83C7D-DC37-6AD1-9469-46106495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7399-EBC2-FB8D-E90D-396D3392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74F28-3F99-A41F-4526-AAB9AED7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CCA1-263E-80B2-70E5-BFCEF909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AD3B-C67B-07A6-CB2A-96A5E5C0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C9BE-C64B-288C-4004-755CC5BD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0D261-FF10-38A0-310F-CBEE1E8B1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3FC66-DF54-6C19-ACE6-79B6981F8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47335-0B26-C4DC-8BBF-0FB6D3D0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EC2AE-6FE4-0CFC-C4AD-CB4FD1C0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540FA-A7D5-52BC-007E-600ED5C9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8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1D44E-C460-9C57-DEE8-8F41223F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BD26E-0F03-D743-A8D9-B9955D40B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3242-3470-08B2-D7F4-C787D6B6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D351-B682-48B7-AD1B-48F98607ABC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B745-4723-2CDA-3E62-3ADAC6A53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244A-AC63-A40D-8280-CA69833DE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1379-8A54-46BA-A50D-0F998385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9.xml"/><Relationship Id="rId18" Type="http://schemas.openxmlformats.org/officeDocument/2006/relationships/image" Target="../media/image15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2.png"/><Relationship Id="rId17" Type="http://schemas.openxmlformats.org/officeDocument/2006/relationships/customXml" Target="../ink/ink11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11.png"/><Relationship Id="rId19" Type="http://schemas.openxmlformats.org/officeDocument/2006/relationships/customXml" Target="../ink/ink12.xml"/><Relationship Id="rId4" Type="http://schemas.openxmlformats.org/officeDocument/2006/relationships/image" Target="../media/image8.png"/><Relationship Id="rId9" Type="http://schemas.openxmlformats.org/officeDocument/2006/relationships/customXml" Target="../ink/ink7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customXml" Target="../ink/ink15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6.png"/><Relationship Id="rId14" Type="http://schemas.openxmlformats.org/officeDocument/2006/relationships/customXml" Target="../ink/ink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30.xml"/><Relationship Id="rId18" Type="http://schemas.openxmlformats.org/officeDocument/2006/relationships/image" Target="../media/image42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12" Type="http://schemas.openxmlformats.org/officeDocument/2006/relationships/image" Target="../media/image39.png"/><Relationship Id="rId17" Type="http://schemas.openxmlformats.org/officeDocument/2006/relationships/customXml" Target="../ink/ink32.xml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10" Type="http://schemas.openxmlformats.org/officeDocument/2006/relationships/image" Target="../media/image38.png"/><Relationship Id="rId19" Type="http://schemas.openxmlformats.org/officeDocument/2006/relationships/customXml" Target="../ink/ink33.xml"/><Relationship Id="rId4" Type="http://schemas.openxmlformats.org/officeDocument/2006/relationships/image" Target="../media/image35.png"/><Relationship Id="rId9" Type="http://schemas.openxmlformats.org/officeDocument/2006/relationships/customXml" Target="../ink/ink28.xml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35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customXml" Target="../ink/ink37.xml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C93A-48C6-31A7-0BD7-700FF8BF0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STAKEHOLDERS ANALYSIS (SA)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C83F8-82E3-455C-BDA6-0C254FA6F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Novita Tresiana</a:t>
            </a:r>
          </a:p>
        </p:txBody>
      </p:sp>
    </p:spTree>
    <p:extLst>
      <p:ext uri="{BB962C8B-B14F-4D97-AF65-F5344CB8AC3E}">
        <p14:creationId xmlns:p14="http://schemas.microsoft.com/office/powerpoint/2010/main" val="277027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E69D-F5F7-27A3-ACA6-547A6D6E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4888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RAGAM TEHNIK Stakeholders Analysis (SA)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160DF-D56B-C623-0DA0-AC499B4CB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931542"/>
            <a:ext cx="11291299" cy="431685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Participation Planning Matrix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Bases of Power-Directions of Interest Diagram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Stakeholder-Issue Interrelationship Diagram;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Problem-Frame Stakeholder Map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Policy Implementation Mapping;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Power Versus Interest Grid</a:t>
            </a:r>
            <a:r>
              <a:rPr lang="en-US" sz="2800" b="1" dirty="0">
                <a:latin typeface="Arial Black" panose="020B0A040201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Value Orientation Mapping;</a:t>
            </a:r>
          </a:p>
          <a:p>
            <a:pPr marL="514350" indent="-514350">
              <a:buAutoNum type="arabicPeriod"/>
            </a:pPr>
            <a:r>
              <a:rPr lang="en-US" sz="2800" b="1" i="0" u="none" strike="noStrike" baseline="0" dirty="0">
                <a:latin typeface="Arial Black" panose="020B0A04020102020204" pitchFamily="34" charset="0"/>
              </a:rPr>
              <a:t>Net Map</a:t>
            </a:r>
            <a:endParaRPr lang="en-US" sz="28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871DAF-35F8-F29F-F3EB-2D0B6A474EE2}"/>
                  </a:ext>
                </a:extLst>
              </p14:cNvPr>
              <p14:cNvContentPartPr/>
              <p14:nvPr/>
            </p14:nvContentPartPr>
            <p14:xfrm>
              <a:off x="1068570" y="5554890"/>
              <a:ext cx="1519200" cy="30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871DAF-35F8-F29F-F3EB-2D0B6A474E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930" y="5446890"/>
                <a:ext cx="16268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0CA852-8994-0DEB-DA66-E5B24AE2BE5D}"/>
                  </a:ext>
                </a:extLst>
              </p14:cNvPr>
              <p14:cNvContentPartPr/>
              <p14:nvPr/>
            </p14:nvContentPartPr>
            <p14:xfrm>
              <a:off x="1142730" y="3131730"/>
              <a:ext cx="8444880" cy="104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0CA852-8994-0DEB-DA66-E5B24AE2BE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8730" y="3024090"/>
                <a:ext cx="85525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AF4288-BDBD-42AD-9F4E-D83EF2C1FF6D}"/>
                  </a:ext>
                </a:extLst>
              </p14:cNvPr>
              <p14:cNvContentPartPr/>
              <p14:nvPr/>
            </p14:nvContentPartPr>
            <p14:xfrm>
              <a:off x="1062810" y="2993850"/>
              <a:ext cx="8504280" cy="11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AF4288-BDBD-42AD-9F4E-D83EF2C1FF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9170" y="2885850"/>
                <a:ext cx="861192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57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3D72-BA8E-B656-9F34-D6E70E95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F0DA-E530-AA45-7860-E45C40AA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nn-NO" sz="4400" b="1" dirty="0">
                <a:latin typeface="Arial Narrow" panose="020B0606020202030204" pitchFamily="34" charset="0"/>
              </a:rPr>
              <a:t>Bagaimana cara melakukan Stakeholder Mapping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7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6A99-33CB-C6CC-3FBA-2F2355C3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6E06-D3F3-745F-BF1E-6E939D5B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Tentukan</a:t>
            </a:r>
            <a:r>
              <a:rPr lang="en-US" sz="4000" dirty="0"/>
              <a:t> </a:t>
            </a:r>
            <a:r>
              <a:rPr lang="en-US" sz="4000" dirty="0" err="1"/>
              <a:t>topik</a:t>
            </a:r>
            <a:r>
              <a:rPr lang="en-US" sz="4000" dirty="0"/>
              <a:t> dan </a:t>
            </a:r>
            <a:r>
              <a:rPr lang="en-US" sz="4000" dirty="0" err="1"/>
              <a:t>isu</a:t>
            </a:r>
            <a:r>
              <a:rPr lang="en-US" sz="4000" dirty="0"/>
              <a:t> (pro vs </a:t>
            </a:r>
            <a:r>
              <a:rPr lang="en-US" sz="4000" dirty="0" err="1"/>
              <a:t>kontra</a:t>
            </a:r>
            <a:r>
              <a:rPr lang="en-US" sz="4000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Identifikasi</a:t>
            </a:r>
            <a:r>
              <a:rPr lang="en-US" sz="4000" dirty="0"/>
              <a:t> Stakeholder;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 </a:t>
            </a:r>
            <a:r>
              <a:rPr lang="en-US" sz="4000" dirty="0" err="1"/>
              <a:t>Susun</a:t>
            </a:r>
            <a:r>
              <a:rPr lang="en-US" sz="4000" dirty="0"/>
              <a:t> </a:t>
            </a:r>
            <a:r>
              <a:rPr lang="en-US" sz="4000" dirty="0" err="1"/>
              <a:t>daftarnya</a:t>
            </a:r>
            <a:r>
              <a:rPr lang="en-US" sz="4000" dirty="0"/>
              <a:t> (</a:t>
            </a:r>
            <a:r>
              <a:rPr lang="en-US" sz="4000" dirty="0" err="1"/>
              <a:t>lihat</a:t>
            </a:r>
            <a:r>
              <a:rPr lang="en-US" sz="4000" dirty="0"/>
              <a:t>: Stakeholder Register-</a:t>
            </a:r>
            <a:r>
              <a:rPr lang="en-US" sz="4000" dirty="0" err="1"/>
              <a:t>Lihat</a:t>
            </a:r>
            <a:r>
              <a:rPr lang="en-US" sz="4000" dirty="0"/>
              <a:t> </a:t>
            </a:r>
            <a:r>
              <a:rPr lang="en-US" sz="4000" dirty="0" err="1"/>
              <a:t>templete</a:t>
            </a:r>
            <a:r>
              <a:rPr lang="en-US" sz="4000" dirty="0"/>
              <a:t>)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Lakukan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pemetaan</a:t>
            </a:r>
            <a:r>
              <a:rPr lang="en-US" sz="4000" dirty="0"/>
              <a:t> TUNGGAL ATAU KOMBINASI </a:t>
            </a:r>
            <a:r>
              <a:rPr lang="en-US" sz="4000" dirty="0" err="1"/>
              <a:t>sesuai</a:t>
            </a:r>
            <a:r>
              <a:rPr lang="en-US" sz="4000" dirty="0"/>
              <a:t> </a:t>
            </a:r>
            <a:r>
              <a:rPr lang="en-US" sz="4000" dirty="0" err="1"/>
              <a:t>tujuan</a:t>
            </a:r>
            <a:r>
              <a:rPr lang="en-US" sz="4000" dirty="0"/>
              <a:t>/focus </a:t>
            </a:r>
            <a:r>
              <a:rPr lang="en-US" sz="4000" dirty="0" err="1"/>
              <a:t>isu</a:t>
            </a:r>
            <a:r>
              <a:rPr lang="en-US" sz="4000" dirty="0"/>
              <a:t> (</a:t>
            </a:r>
            <a:r>
              <a:rPr lang="en-US" sz="4000" dirty="0" err="1"/>
              <a:t>lihat</a:t>
            </a:r>
            <a:r>
              <a:rPr lang="en-US" sz="4000" dirty="0"/>
              <a:t> </a:t>
            </a:r>
            <a:r>
              <a:rPr lang="en-US" sz="4000" dirty="0" err="1"/>
              <a:t>tehnik</a:t>
            </a:r>
            <a:r>
              <a:rPr lang="en-US" sz="4000" dirty="0"/>
              <a:t>=</a:t>
            </a:r>
            <a:r>
              <a:rPr lang="en-US" sz="4000" dirty="0" err="1"/>
              <a:t>tehnik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mapping stakeholders)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Diskusikan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pada </a:t>
            </a:r>
            <a:r>
              <a:rPr lang="en-US" sz="4000" dirty="0" err="1"/>
              <a:t>hasil</a:t>
            </a:r>
            <a:r>
              <a:rPr lang="en-US" sz="4000" dirty="0"/>
              <a:t>/</a:t>
            </a:r>
            <a:r>
              <a:rPr lang="en-US" sz="4000" dirty="0" err="1"/>
              <a:t>tujuan</a:t>
            </a:r>
            <a:r>
              <a:rPr lang="en-US" sz="4000" dirty="0"/>
              <a:t> yang </a:t>
            </a:r>
            <a:r>
              <a:rPr lang="en-US" sz="4000" dirty="0" err="1"/>
              <a:t>diharapkan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421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D46E-447A-AE9F-F906-FF4986C2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PIJAKAN HASIL STUDI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3871-70B4-8BE9-DCD5-64EF9EE3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1946"/>
            <a:ext cx="10987355" cy="460501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RISETs Paul Nutt’s (2002)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400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keputusan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strategis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separuh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mengalami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kegagalan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sv-SE" sz="2400" b="1" i="0" u="none" strike="noStrike" baseline="0" dirty="0">
                <a:latin typeface="Abadi" panose="020B0604020104020204" pitchFamily="34" charset="0"/>
              </a:rPr>
              <a:t>karena tidak dapat diimplementasikan, hanya dapat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diimplementasikan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secara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parsial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diimplementasikan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tetapi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memberikan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hasil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buruk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0" indent="0" algn="l">
              <a:buNone/>
            </a:pPr>
            <a:endParaRPr lang="en-US" sz="2400" b="1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Penyebabnya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pengambil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tidak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mampu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key stakeholders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Abadi" panose="020B0604020104020204" pitchFamily="34" charset="0"/>
              </a:rPr>
              <a:t>Oleh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sebab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itu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analisis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bisa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dikatakan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sebagai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salah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satu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resep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mujarab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1" u="none" strike="noStrike" baseline="0" dirty="0">
                <a:latin typeface="Abadi" panose="020B0604020104020204" pitchFamily="34" charset="0"/>
              </a:rPr>
              <a:t>panacea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s-ES" sz="2400" b="1" i="0" u="none" strike="noStrike" baseline="0" dirty="0" err="1">
                <a:latin typeface="Abadi" panose="020B0604020104020204" pitchFamily="34" charset="0"/>
              </a:rPr>
              <a:t>tersebut</a:t>
            </a:r>
            <a:r>
              <a:rPr lang="es-ES" sz="2400" b="1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0" indent="0" algn="l">
              <a:buNone/>
            </a:pPr>
            <a:r>
              <a:rPr lang="fi-FI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Alasan k</a:t>
            </a:r>
            <a:r>
              <a:rPr lang="fi-FI" sz="2400" b="1" i="0" u="none" strike="noStrike" baseline="0" dirty="0">
                <a:latin typeface="Abadi" panose="020B0604020104020204" pitchFamily="34" charset="0"/>
              </a:rPr>
              <a:t>enapa </a:t>
            </a:r>
            <a:r>
              <a:rPr lang="fi-FI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fi-FI" sz="2400" b="1" i="0" u="none" strike="noStrike" baseline="0" dirty="0">
                <a:latin typeface="Abadi" panose="020B0604020104020204" pitchFamily="34" charset="0"/>
              </a:rPr>
              <a:t>analisis jarang dilakukan oleh</a:t>
            </a:r>
            <a:r>
              <a:rPr lang="es-ES" sz="2400" b="1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pembuat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salah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satunya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adalah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karena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kurangnya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pengetahuan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mereka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dalam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metode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tepat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latin typeface="Abadi" panose="020B0604020104020204" pitchFamily="34" charset="0"/>
              </a:rPr>
              <a:t>melakukan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 </a:t>
            </a:r>
            <a:r>
              <a:rPr lang="nb-NO" sz="2400" b="1" i="0" u="none" strike="noStrike" baseline="0" dirty="0">
                <a:latin typeface="Abadi" panose="020B0604020104020204" pitchFamily="34" charset="0"/>
              </a:rPr>
              <a:t>analisa </a:t>
            </a:r>
            <a:r>
              <a:rPr lang="nb-NO" sz="2400" b="1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sz="2400" b="1" i="0" u="none" strike="noStrike" baseline="0" dirty="0">
                <a:latin typeface="Abadi" panose="020B0604020104020204" pitchFamily="34" charset="0"/>
              </a:rPr>
              <a:t>analisis (Bryson, 2003).</a:t>
            </a:r>
            <a:endParaRPr lang="en-US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7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560C-D8A5-AA2F-8063-0AD58AB5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baseline="0" dirty="0">
                <a:latin typeface="Arial Black" panose="020B0A04020102020204" pitchFamily="34" charset="0"/>
              </a:rPr>
              <a:t>Stakeholder-Issue Interrelationship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DAB68-AFB9-E565-DE52-22B2FA18B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28" y="1690688"/>
            <a:ext cx="11733088" cy="526491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1C5609-C25C-02A4-0CDC-5F63751D3916}"/>
                  </a:ext>
                </a:extLst>
              </p14:cNvPr>
              <p14:cNvContentPartPr/>
              <p14:nvPr/>
            </p14:nvContentPartPr>
            <p14:xfrm>
              <a:off x="9258210" y="3782340"/>
              <a:ext cx="318600" cy="3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1C5609-C25C-02A4-0CDC-5F63751D39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4570" y="3674340"/>
                <a:ext cx="426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895E1D-EFCE-E684-666C-2CCF552BBC6C}"/>
                  </a:ext>
                </a:extLst>
              </p14:cNvPr>
              <p14:cNvContentPartPr/>
              <p14:nvPr/>
            </p14:nvContentPartPr>
            <p14:xfrm>
              <a:off x="8572050" y="4761540"/>
              <a:ext cx="38340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895E1D-EFCE-E684-666C-2CCF552BBC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18410" y="4653900"/>
                <a:ext cx="491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83EBF9-B975-1704-1BDD-A664C5C93108}"/>
                  </a:ext>
                </a:extLst>
              </p14:cNvPr>
              <p14:cNvContentPartPr/>
              <p14:nvPr/>
            </p14:nvContentPartPr>
            <p14:xfrm>
              <a:off x="10355490" y="5485500"/>
              <a:ext cx="284760" cy="24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83EBF9-B975-1704-1BDD-A664C5C931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01490" y="5377500"/>
                <a:ext cx="3924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B97F8A-6F95-196C-7E8B-6F047805A4D7}"/>
                  </a:ext>
                </a:extLst>
              </p14:cNvPr>
              <p14:cNvContentPartPr/>
              <p14:nvPr/>
            </p14:nvContentPartPr>
            <p14:xfrm>
              <a:off x="8572050" y="4731660"/>
              <a:ext cx="39492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B97F8A-6F95-196C-7E8B-6F047805A4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18410" y="4623660"/>
                <a:ext cx="5025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989C72-9B31-5BC2-5751-CA1AAD9C7DDA}"/>
                  </a:ext>
                </a:extLst>
              </p14:cNvPr>
              <p14:cNvContentPartPr/>
              <p14:nvPr/>
            </p14:nvContentPartPr>
            <p14:xfrm>
              <a:off x="9258210" y="3725820"/>
              <a:ext cx="341640" cy="46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989C72-9B31-5BC2-5751-CA1AAD9C7D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04570" y="3617820"/>
                <a:ext cx="4492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4F2F1E-54CF-0FD6-5464-65EE9BDD7376}"/>
                  </a:ext>
                </a:extLst>
              </p14:cNvPr>
              <p14:cNvContentPartPr/>
              <p14:nvPr/>
            </p14:nvContentPartPr>
            <p14:xfrm>
              <a:off x="10343610" y="5497380"/>
              <a:ext cx="320040" cy="1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4F2F1E-54CF-0FD6-5464-65EE9BDD73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89970" y="5389380"/>
                <a:ext cx="4276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806C8F-7B0D-3BEB-EEA3-C53BDC2B6954}"/>
                  </a:ext>
                </a:extLst>
              </p14:cNvPr>
              <p14:cNvContentPartPr/>
              <p14:nvPr/>
            </p14:nvContentPartPr>
            <p14:xfrm>
              <a:off x="3783330" y="3851460"/>
              <a:ext cx="2568600" cy="1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806C8F-7B0D-3BEB-EEA3-C53BDC2B69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9330" y="3743820"/>
                <a:ext cx="26762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736056-6553-D186-4545-097F67D7F2FF}"/>
                  </a:ext>
                </a:extLst>
              </p14:cNvPr>
              <p14:cNvContentPartPr/>
              <p14:nvPr/>
            </p14:nvContentPartPr>
            <p14:xfrm>
              <a:off x="2285730" y="4274820"/>
              <a:ext cx="2274840" cy="34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736056-6553-D186-4545-097F67D7F2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32090" y="4166820"/>
                <a:ext cx="2382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43BAF4-7C32-C91E-D0C3-53BA0FBBA921}"/>
                  </a:ext>
                </a:extLst>
              </p14:cNvPr>
              <p14:cNvContentPartPr/>
              <p14:nvPr/>
            </p14:nvContentPartPr>
            <p14:xfrm>
              <a:off x="1577610" y="5977620"/>
              <a:ext cx="130860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43BAF4-7C32-C91E-D0C3-53BA0FBBA9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23610" y="5869620"/>
                <a:ext cx="14162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239038-1B11-397B-1785-1CEA6DA7B711}"/>
                  </a:ext>
                </a:extLst>
              </p14:cNvPr>
              <p14:cNvContentPartPr/>
              <p14:nvPr/>
            </p14:nvContentPartPr>
            <p14:xfrm>
              <a:off x="3737250" y="5920380"/>
              <a:ext cx="909000" cy="1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239038-1B11-397B-1785-1CEA6DA7B7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3610" y="5812380"/>
                <a:ext cx="101664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86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C8F0B-EF18-C787-577E-BF2C2DB1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9DE4-8E4B-6772-A8A0-5CC9A357B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8"/>
            <a:ext cx="4165315" cy="5495925"/>
          </a:xfrm>
        </p:spPr>
        <p:txBody>
          <a:bodyPr>
            <a:normAutofit/>
          </a:bodyPr>
          <a:lstStyle/>
          <a:p>
            <a:pPr algn="l"/>
            <a:r>
              <a:rPr lang="en-US" sz="3200" b="0" i="0" u="none" strike="noStrike" baseline="0" dirty="0" err="1">
                <a:latin typeface="Aller"/>
              </a:rPr>
              <a:t>Panah</a:t>
            </a:r>
            <a:r>
              <a:rPr lang="en-US" sz="3200" b="0" i="0" u="none" strike="noStrike" baseline="0" dirty="0">
                <a:latin typeface="Aller"/>
              </a:rPr>
              <a:t> dalam diagram </a:t>
            </a:r>
            <a:r>
              <a:rPr lang="en-US" sz="3200" b="0" i="0" u="none" strike="noStrike" baseline="0" dirty="0" err="1">
                <a:latin typeface="Aller"/>
              </a:rPr>
              <a:t>menunjukkan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bahwa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stakeholder </a:t>
            </a:r>
            <a:r>
              <a:rPr lang="en-US" sz="3200" b="0" i="0" u="none" strike="noStrike" baseline="0" dirty="0" err="1">
                <a:latin typeface="Aller"/>
              </a:rPr>
              <a:t>memiliki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1" i="1" u="none" strike="noStrike" baseline="0" dirty="0">
                <a:solidFill>
                  <a:srgbClr val="FF0000"/>
                </a:solidFill>
                <a:latin typeface="Aller-Italic"/>
              </a:rPr>
              <a:t>interest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Aller"/>
              </a:rPr>
              <a:t>pada </a:t>
            </a:r>
            <a:r>
              <a:rPr lang="en-US" sz="3200" b="1" i="0" u="none" strike="noStrike" baseline="0" dirty="0" err="1">
                <a:solidFill>
                  <a:srgbClr val="FF0000"/>
                </a:solidFill>
                <a:latin typeface="Aller"/>
              </a:rPr>
              <a:t>isu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meskipun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spesifik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interest </a:t>
            </a:r>
            <a:r>
              <a:rPr lang="en-US" sz="3200" b="0" i="0" u="none" strike="noStrike" baseline="0" dirty="0">
                <a:latin typeface="Aller"/>
              </a:rPr>
              <a:t>berbeda </a:t>
            </a:r>
            <a:r>
              <a:rPr lang="en-US" sz="3200" b="0" i="0" u="none" strike="noStrike" baseline="0" dirty="0" err="1">
                <a:latin typeface="Aller"/>
              </a:rPr>
              <a:t>antar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stakeholder</a:t>
            </a:r>
            <a:r>
              <a:rPr lang="en-US" sz="3200" b="0" i="0" u="none" strike="noStrike" baseline="0" dirty="0">
                <a:latin typeface="Aller"/>
              </a:rPr>
              <a:t>, dan </a:t>
            </a:r>
            <a:r>
              <a:rPr lang="en-US" sz="3200" b="0" i="1" u="none" strike="noStrike" baseline="0" dirty="0">
                <a:latin typeface="Aller-Italic"/>
              </a:rPr>
              <a:t>interest </a:t>
            </a:r>
            <a:r>
              <a:rPr lang="en-US" sz="3200" b="0" i="0" u="none" strike="noStrike" baseline="0" dirty="0" err="1">
                <a:latin typeface="Aller"/>
              </a:rPr>
              <a:t>tersebut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memungkinkan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terjadinya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1" i="1" u="none" strike="noStrike" baseline="0" dirty="0" err="1">
                <a:solidFill>
                  <a:srgbClr val="FF0000"/>
                </a:solidFill>
                <a:latin typeface="Aller"/>
              </a:rPr>
              <a:t>konflik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30C534-49FF-4454-12A3-E8D664329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9142" y="681038"/>
            <a:ext cx="6472719" cy="581183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EA92C9-12F8-832B-697F-D10C41549526}"/>
                  </a:ext>
                </a:extLst>
              </p14:cNvPr>
              <p14:cNvContentPartPr/>
              <p14:nvPr/>
            </p14:nvContentPartPr>
            <p14:xfrm>
              <a:off x="1223010" y="2171250"/>
              <a:ext cx="2606400" cy="11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EA92C9-12F8-832B-697F-D10C415495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9010" y="2063610"/>
                <a:ext cx="27140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ACEBD2-98ED-C9B1-66F5-2A459D80559C}"/>
                  </a:ext>
                </a:extLst>
              </p14:cNvPr>
              <p14:cNvContentPartPr/>
              <p14:nvPr/>
            </p14:nvContentPartPr>
            <p14:xfrm>
              <a:off x="1223010" y="2285730"/>
              <a:ext cx="108324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ACEBD2-98ED-C9B1-66F5-2A459D8055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9010" y="2177730"/>
                <a:ext cx="11908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0C1CBC-8EB5-EDF0-400A-90BC09D0543D}"/>
                  </a:ext>
                </a:extLst>
              </p14:cNvPr>
              <p14:cNvContentPartPr/>
              <p14:nvPr/>
            </p14:nvContentPartPr>
            <p14:xfrm>
              <a:off x="2971170" y="4811850"/>
              <a:ext cx="1034640" cy="1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0C1CBC-8EB5-EDF0-400A-90BC09D054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7530" y="4704210"/>
                <a:ext cx="11422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55A147-62B6-2025-59F4-5EF8174E16EE}"/>
                  </a:ext>
                </a:extLst>
              </p14:cNvPr>
              <p14:cNvContentPartPr/>
              <p14:nvPr/>
            </p14:nvContentPartPr>
            <p14:xfrm>
              <a:off x="3039930" y="4903290"/>
              <a:ext cx="891360" cy="2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55A147-62B6-2025-59F4-5EF8174E16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6290" y="4795650"/>
                <a:ext cx="99900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85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9CC8-D98C-B041-D1DB-62914528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TEHNIK Net Map</a:t>
            </a:r>
            <a:br>
              <a:rPr lang="en-US" sz="4400" dirty="0"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8573-BFDD-5DA7-3CF0-B8875644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474470"/>
            <a:ext cx="11430000" cy="501840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i="1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Net-Map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merupakan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metode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yang dapat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mengetahui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nn-NO" sz="2400" b="0" i="0" u="none" strike="noStrike" baseline="0" dirty="0">
                <a:latin typeface="Abadi" panose="020B0604020104020204" pitchFamily="34" charset="0"/>
              </a:rPr>
              <a:t>menvisualisasikan, berdiskusi serta mengembangkan pemahaman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situasi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di mana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ada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banyak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aktor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berbeda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mereka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(Bryson, 2003).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Beberapa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manfaat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penggunaan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Net-Map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antara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lain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adalah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(Schiffer, 2007):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400" b="0" i="0" u="none" strike="noStrike" baseline="0" dirty="0">
                <a:latin typeface="Abadi" panose="020B0604020104020204" pitchFamily="34" charset="0"/>
              </a:rPr>
              <a:t>Sebagai sarana mempersiapkan dan memonitor intervensi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sz="2400" b="0" i="0" u="none" strike="noStrike" baseline="0" dirty="0">
                <a:latin typeface="Abadi" panose="020B0604020104020204" pitchFamily="34" charset="0"/>
              </a:rPr>
              <a:t>Sarana meningkatkan efektifitas koordinasi </a:t>
            </a:r>
            <a:r>
              <a:rPr lang="fi-FI" sz="2400" b="0" i="1" u="none" strike="noStrike" baseline="0" dirty="0">
                <a:latin typeface="Abadi" panose="020B0604020104020204" pitchFamily="34" charset="0"/>
              </a:rPr>
              <a:t>multistakeholder;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Memfasilitasi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berbasis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masyarakat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inklusif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Membuat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sketsa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serta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mendiskusikan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intervensi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bagi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keberhasilan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sebuah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proyek</a:t>
            </a:r>
            <a:r>
              <a:rPr lang="en-US" sz="2400" dirty="0">
                <a:latin typeface="Abadi" panose="020B0604020104020204" pitchFamily="34" charset="0"/>
              </a:rPr>
              <a:t>;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strategi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meningkatkan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pengaruh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melalui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pemetaan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jaringan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kerja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2400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0139C0-E165-CCC6-F225-AC696BE5D1B7}"/>
                  </a:ext>
                </a:extLst>
              </p14:cNvPr>
              <p14:cNvContentPartPr/>
              <p14:nvPr/>
            </p14:nvContentPartPr>
            <p14:xfrm>
              <a:off x="7349490" y="3873690"/>
              <a:ext cx="236556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0139C0-E165-CCC6-F225-AC696BE5D1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5490" y="3766050"/>
                <a:ext cx="2473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7964A0-6D1A-7B4F-36A3-CEDE73767E6C}"/>
                  </a:ext>
                </a:extLst>
              </p14:cNvPr>
              <p14:cNvContentPartPr/>
              <p14:nvPr/>
            </p14:nvContentPartPr>
            <p14:xfrm>
              <a:off x="5337810" y="4308570"/>
              <a:ext cx="114228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7964A0-6D1A-7B4F-36A3-CEDE73767E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170" y="4200570"/>
                <a:ext cx="12499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B6C218-C3AC-B965-EA75-06F159FA0626}"/>
                  </a:ext>
                </a:extLst>
              </p14:cNvPr>
              <p14:cNvContentPartPr/>
              <p14:nvPr/>
            </p14:nvContentPartPr>
            <p14:xfrm>
              <a:off x="2845530" y="4788450"/>
              <a:ext cx="4468320" cy="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B6C218-C3AC-B965-EA75-06F159FA06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1890" y="4680810"/>
                <a:ext cx="4575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8366B7-AA1D-A822-AF1C-3A0AFE4065B5}"/>
                  </a:ext>
                </a:extLst>
              </p14:cNvPr>
              <p14:cNvContentPartPr/>
              <p14:nvPr/>
            </p14:nvContentPartPr>
            <p14:xfrm>
              <a:off x="5942970" y="5234490"/>
              <a:ext cx="1200600" cy="2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8366B7-AA1D-A822-AF1C-3A0AFE4065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9330" y="5126850"/>
                <a:ext cx="1308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07C701-9180-E27A-2CCA-7238EEDB824B}"/>
                  </a:ext>
                </a:extLst>
              </p14:cNvPr>
              <p14:cNvContentPartPr/>
              <p14:nvPr/>
            </p14:nvContentPartPr>
            <p14:xfrm>
              <a:off x="2514330" y="5714730"/>
              <a:ext cx="974880" cy="2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07C701-9180-E27A-2CCA-7238EEDB82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0690" y="5606730"/>
                <a:ext cx="10825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6A9DFF-E853-3A6E-F611-D8541709FF1F}"/>
                  </a:ext>
                </a:extLst>
              </p14:cNvPr>
              <p14:cNvContentPartPr/>
              <p14:nvPr/>
            </p14:nvContentPartPr>
            <p14:xfrm>
              <a:off x="10103850" y="5738130"/>
              <a:ext cx="1119600" cy="3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6A9DFF-E853-3A6E-F611-D8541709FF1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50210" y="5630130"/>
                <a:ext cx="1227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934881-5BFC-0BE1-8057-40A9258C78E6}"/>
                  </a:ext>
                </a:extLst>
              </p14:cNvPr>
              <p14:cNvContentPartPr/>
              <p14:nvPr/>
            </p14:nvContentPartPr>
            <p14:xfrm>
              <a:off x="994410" y="6046290"/>
              <a:ext cx="1736280" cy="35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934881-5BFC-0BE1-8057-40A9258C78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0410" y="5938650"/>
                <a:ext cx="184392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05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1AF3-D062-7154-7624-4BD84CE4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LANGKAH-LANGKAH MENGGUNAKAN </a:t>
            </a:r>
            <a:br>
              <a:rPr lang="en-US" b="1" dirty="0">
                <a:latin typeface="Abadi" panose="020B0604020104020204" pitchFamily="34" charset="0"/>
              </a:rPr>
            </a:br>
            <a:r>
              <a:rPr lang="en-US" b="1" dirty="0">
                <a:latin typeface="Abadi" panose="020B0604020104020204" pitchFamily="34" charset="0"/>
              </a:rPr>
              <a:t>NET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7E87-B219-E521-FD8B-32A8DB4A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602768"/>
            <a:ext cx="11691991" cy="5085707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Perlu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dipahami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secara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jelas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masalah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akan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dipecahkan</a:t>
            </a:r>
            <a:r>
              <a:rPr lang="en-US" b="1" dirty="0">
                <a:solidFill>
                  <a:srgbClr val="FF0000"/>
                </a:solidFill>
                <a:latin typeface="Alle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Aller"/>
              </a:rPr>
              <a:t>M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enyiapkan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instrumen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pelaksanaan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Aller-Italic"/>
              </a:rPr>
              <a:t>Net-Map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mulai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dari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kejelasan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definisi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dari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terminologi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digunakan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Pertanyaan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biasanya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muncul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diantaranya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:  </a:t>
            </a:r>
          </a:p>
          <a:p>
            <a:pPr marL="514350" indent="-514350" algn="l">
              <a:buAutoNum type="arabicParenR"/>
            </a:pPr>
            <a:r>
              <a:rPr lang="en-US" b="1" i="0" u="none" strike="noStrike" baseline="0" dirty="0" err="1">
                <a:latin typeface="Aller"/>
              </a:rPr>
              <a:t>siapa</a:t>
            </a:r>
            <a:r>
              <a:rPr lang="en-US" b="1" i="0" u="none" strike="noStrike" baseline="0" dirty="0">
                <a:latin typeface="Aller"/>
              </a:rPr>
              <a:t> yang </a:t>
            </a:r>
            <a:r>
              <a:rPr lang="sv-SE" b="1" i="0" u="none" strike="noStrike" baseline="0" dirty="0">
                <a:latin typeface="Aller"/>
              </a:rPr>
              <a:t>terlibat; 2)  </a:t>
            </a:r>
            <a:r>
              <a:rPr lang="fi-FI" b="1" i="0" u="none" strike="noStrike" baseline="0" dirty="0">
                <a:latin typeface="Aller"/>
              </a:rPr>
              <a:t>Bagaimana keterkaitan mereka?; 3) Bagaimana </a:t>
            </a:r>
            <a:r>
              <a:rPr lang="en-US" b="1" i="0" u="none" strike="noStrike" baseline="0" dirty="0" err="1">
                <a:latin typeface="Aller"/>
              </a:rPr>
              <a:t>pengaruh</a:t>
            </a:r>
            <a:r>
              <a:rPr lang="en-US" b="1" i="0" u="none" strike="noStrike" baseline="0" dirty="0">
                <a:latin typeface="Aller"/>
              </a:rPr>
              <a:t> </a:t>
            </a:r>
            <a:r>
              <a:rPr lang="en-US" b="1" i="0" u="none" strike="noStrike" baseline="0" dirty="0" err="1">
                <a:latin typeface="Aller"/>
              </a:rPr>
              <a:t>mereka</a:t>
            </a:r>
            <a:r>
              <a:rPr lang="en-US" b="1" i="0" u="none" strike="noStrike" baseline="0" dirty="0">
                <a:latin typeface="Aller"/>
              </a:rPr>
              <a:t>?; 4) </a:t>
            </a:r>
            <a:r>
              <a:rPr lang="en-US" b="1" dirty="0" err="1">
                <a:latin typeface="Aller"/>
              </a:rPr>
              <a:t>A</a:t>
            </a:r>
            <a:r>
              <a:rPr lang="en-US" b="1" i="0" u="none" strike="noStrike" baseline="0" dirty="0" err="1">
                <a:latin typeface="Aller"/>
              </a:rPr>
              <a:t>pa</a:t>
            </a:r>
            <a:r>
              <a:rPr lang="en-US" b="1" i="0" u="none" strike="noStrike" baseline="0" dirty="0">
                <a:latin typeface="Aller"/>
              </a:rPr>
              <a:t> </a:t>
            </a:r>
            <a:r>
              <a:rPr lang="en-US" b="1" i="0" u="none" strike="noStrike" baseline="0" dirty="0" err="1">
                <a:latin typeface="Aller"/>
              </a:rPr>
              <a:t>tujuan</a:t>
            </a:r>
            <a:r>
              <a:rPr lang="en-US" b="1" i="0" u="none" strike="noStrike" baseline="0" dirty="0">
                <a:latin typeface="Aller"/>
              </a:rPr>
              <a:t> </a:t>
            </a:r>
            <a:r>
              <a:rPr lang="en-US" b="1" i="0" u="none" strike="noStrike" baseline="0" dirty="0" err="1">
                <a:latin typeface="Aller"/>
              </a:rPr>
              <a:t>mereka</a:t>
            </a:r>
            <a:r>
              <a:rPr lang="en-US" b="1" i="0" u="none" strike="noStrike" baseline="0" dirty="0">
                <a:latin typeface="Aller"/>
              </a:rPr>
              <a:t>?;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Jenis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FF0000"/>
                </a:solidFill>
                <a:latin typeface="Aller"/>
              </a:rPr>
              <a:t>Hubungan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 :</a:t>
            </a:r>
          </a:p>
          <a:p>
            <a:pPr marL="514350" indent="-514350" algn="l">
              <a:buAutoNum type="arabicParenR"/>
            </a:pPr>
            <a:r>
              <a:rPr lang="en-US" b="1" dirty="0">
                <a:latin typeface="Aller"/>
              </a:rPr>
              <a:t>Command; 2) Advise; 3) Information; 4) money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Aller"/>
              </a:rPr>
              <a:t>Tentukan</a:t>
            </a:r>
            <a:r>
              <a:rPr lang="en-US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ller"/>
              </a:rPr>
              <a:t>pengelompokan</a:t>
            </a:r>
            <a:r>
              <a:rPr lang="en-US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b="1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ller"/>
              </a:rPr>
              <a:t>aktor-aktor</a:t>
            </a:r>
            <a:endParaRPr lang="en-US" b="1" dirty="0">
              <a:solidFill>
                <a:srgbClr val="FF000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b="1" dirty="0">
                <a:latin typeface="Aller"/>
              </a:rPr>
              <a:t>1) </a:t>
            </a:r>
            <a:r>
              <a:rPr lang="en-US" sz="2400" b="1" i="0" u="none" strike="noStrike" baseline="0" dirty="0">
                <a:latin typeface="Aller"/>
              </a:rPr>
              <a:t>(P=</a:t>
            </a:r>
            <a:r>
              <a:rPr lang="en-US" sz="2400" b="1" i="1" u="none" strike="noStrike" baseline="0" dirty="0">
                <a:latin typeface="Aller-Italic"/>
              </a:rPr>
              <a:t>protection</a:t>
            </a:r>
            <a:r>
              <a:rPr lang="en-US" sz="2400" b="1" i="0" u="none" strike="noStrike" baseline="0" dirty="0">
                <a:latin typeface="Aller"/>
              </a:rPr>
              <a:t>) ;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latin typeface="Aller"/>
              </a:rPr>
              <a:t>2)  (D=</a:t>
            </a:r>
            <a:r>
              <a:rPr lang="en-US" sz="2400" b="1" i="1" u="none" strike="noStrike" baseline="0" dirty="0">
                <a:latin typeface="Aller-Italic"/>
              </a:rPr>
              <a:t>development</a:t>
            </a:r>
            <a:r>
              <a:rPr lang="en-US" sz="2400" b="1" i="0" u="none" strike="noStrike" baseline="0" dirty="0">
                <a:latin typeface="Aller"/>
              </a:rPr>
              <a:t>).</a:t>
            </a:r>
            <a:endParaRPr lang="en-US" sz="2400" b="1" dirty="0">
              <a:latin typeface="Aller"/>
            </a:endParaRPr>
          </a:p>
          <a:p>
            <a:pPr algn="l">
              <a:buFont typeface="Wingdings" panose="05000000000000000000" pitchFamily="2" charset="2"/>
              <a:buChar char="v"/>
            </a:pPr>
            <a:endParaRPr lang="en-US" b="1" i="0" u="none" strike="noStrike" baseline="0" dirty="0">
              <a:latin typeface="Aller"/>
            </a:endParaRPr>
          </a:p>
          <a:p>
            <a:pPr marL="0" indent="0" algn="l">
              <a:buNone/>
            </a:pPr>
            <a:endParaRPr lang="en-US" b="1" i="0" u="none" strike="noStrike" baseline="0" dirty="0">
              <a:latin typeface="Aller"/>
            </a:endParaRPr>
          </a:p>
          <a:p>
            <a:pPr algn="l"/>
            <a:endParaRPr lang="en-US" b="1" dirty="0">
              <a:latin typeface="Aller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1808251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en-US" sz="3100" b="1" i="1" u="none" strike="noStrike" baseline="0" dirty="0" err="1">
                <a:solidFill>
                  <a:srgbClr val="FF0000"/>
                </a:solidFill>
                <a:latin typeface="Aller"/>
              </a:rPr>
              <a:t>Siapa</a:t>
            </a:r>
            <a: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  <a:t> yang </a:t>
            </a:r>
            <a:r>
              <a:rPr lang="sv-SE" sz="3100" b="1" i="1" u="none" strike="noStrike" baseline="0" dirty="0">
                <a:solidFill>
                  <a:srgbClr val="FF0000"/>
                </a:solidFill>
                <a:latin typeface="Aller"/>
              </a:rPr>
              <a:t>terlibat?:</a:t>
            </a:r>
            <a:r>
              <a:rPr lang="en-US" sz="3100" b="0" i="0" u="none" strike="noStrike" baseline="0" dirty="0" err="1">
                <a:latin typeface="Aller"/>
              </a:rPr>
              <a:t>Diperlukan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adanya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misalnya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instansi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pemerintah</a:t>
            </a:r>
            <a:r>
              <a:rPr lang="en-US" sz="3100" b="0" i="0" u="none" strike="noStrike" baseline="0" dirty="0">
                <a:latin typeface="Aller"/>
              </a:rPr>
              <a:t>, </a:t>
            </a:r>
            <a:r>
              <a:rPr lang="fi-FI" sz="3100" b="0" i="0" u="none" strike="noStrike" baseline="0" dirty="0">
                <a:latin typeface="Aller"/>
              </a:rPr>
              <a:t>organisasi kemasyarakatan, organisasi swasta, organisasi donor, </a:t>
            </a:r>
            <a:r>
              <a:rPr lang="en-US" sz="3100" b="0" i="0" u="none" strike="noStrike" baseline="0" dirty="0" err="1">
                <a:latin typeface="Aller"/>
              </a:rPr>
              <a:t>dsb</a:t>
            </a:r>
            <a:r>
              <a:rPr lang="en-US" sz="3100" b="0" i="0" u="none" strike="noStrike" baseline="0" dirty="0">
                <a:latin typeface="Aller"/>
              </a:rPr>
              <a:t>. </a:t>
            </a:r>
            <a:r>
              <a:rPr lang="en-US" sz="3100" b="0" i="0" u="none" strike="noStrike" baseline="0" dirty="0" err="1">
                <a:latin typeface="Aller"/>
              </a:rPr>
              <a:t>Setiap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jenis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atau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klasifikasi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1" u="none" strike="noStrike" baseline="0" dirty="0">
                <a:latin typeface="Aller-Italic"/>
              </a:rPr>
              <a:t>stakeholder </a:t>
            </a:r>
            <a:r>
              <a:rPr lang="en-US" sz="3100" b="0" i="0" u="none" strike="noStrike" baseline="0" dirty="0" err="1">
                <a:latin typeface="Aller"/>
              </a:rPr>
              <a:t>diberikan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warna</a:t>
            </a:r>
            <a:r>
              <a:rPr lang="en-US" sz="3100" b="0" i="0" u="none" strike="noStrike" baseline="0" dirty="0">
                <a:latin typeface="Aller"/>
              </a:rPr>
              <a:t> </a:t>
            </a:r>
            <a:r>
              <a:rPr lang="en-US" sz="3100" b="0" i="0" u="none" strike="noStrike" baseline="0" dirty="0" err="1">
                <a:latin typeface="Aller"/>
              </a:rPr>
              <a:t>tersendiri</a:t>
            </a:r>
            <a:r>
              <a:rPr lang="en-US" sz="3100" b="0" i="0" u="none" strike="noStrike" baseline="0" dirty="0">
                <a:latin typeface="Aller"/>
              </a:rPr>
              <a:t>.;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9E37F-59D6-AF63-A675-E168FB27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6" y="2141538"/>
            <a:ext cx="11589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919B-C2CB-7229-4CD3-8268C5B3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3"/>
            <a:ext cx="10515600" cy="1808251"/>
          </a:xfrm>
        </p:spPr>
        <p:txBody>
          <a:bodyPr>
            <a:normAutofit fontScale="90000"/>
          </a:bodyPr>
          <a:lstStyle/>
          <a:p>
            <a:br>
              <a:rPr lang="en-US" sz="3100" b="1" i="1" u="none" strike="noStrike" baseline="0" dirty="0">
                <a:solidFill>
                  <a:srgbClr val="FF0000"/>
                </a:solidFill>
                <a:latin typeface="Aller"/>
              </a:rPr>
            </a:br>
            <a:r>
              <a:rPr lang="fi-FI" sz="3200" b="1" i="1" u="none" strike="noStrike" baseline="0" dirty="0">
                <a:solidFill>
                  <a:srgbClr val="FF0000"/>
                </a:solidFill>
                <a:latin typeface="Aller"/>
              </a:rPr>
              <a:t>Bagaimana keterkaitan mereka</a:t>
            </a:r>
            <a:r>
              <a:rPr lang="fi-FI" sz="3200" b="0" i="0" u="none" strike="noStrike" baseline="0" dirty="0">
                <a:latin typeface="Aller"/>
              </a:rPr>
              <a:t>?; </a:t>
            </a:r>
            <a:r>
              <a:rPr lang="en-US" sz="3200" b="0" i="0" u="none" strike="noStrike" baseline="0" dirty="0" err="1">
                <a:latin typeface="Aller"/>
              </a:rPr>
              <a:t>perlu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mendifinisikan</a:t>
            </a:r>
            <a:r>
              <a:rPr lang="en-US" sz="3200" b="0" i="0" u="none" strike="noStrike" baseline="0" dirty="0">
                <a:latin typeface="Aller"/>
              </a:rPr>
              <a:t> dengan </a:t>
            </a:r>
            <a:r>
              <a:rPr lang="en-US" sz="3200" b="0" i="0" u="none" strike="noStrike" baseline="0" dirty="0" err="1">
                <a:latin typeface="Aller"/>
              </a:rPr>
              <a:t>jelas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hubungan</a:t>
            </a:r>
            <a:r>
              <a:rPr lang="en-US" sz="3200" b="0" i="0" u="none" strike="noStrike" baseline="0" dirty="0">
                <a:latin typeface="Aller"/>
              </a:rPr>
              <a:t> yang </a:t>
            </a:r>
            <a:r>
              <a:rPr lang="en-US" sz="3200" b="0" i="0" u="none" strike="noStrike" baseline="0" dirty="0" err="1">
                <a:latin typeface="Aller"/>
              </a:rPr>
              <a:t>dimaksud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misalya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komando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atau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perintah</a:t>
            </a:r>
            <a:r>
              <a:rPr lang="en-US" sz="3200" b="0" i="0" u="none" strike="noStrike" baseline="0" dirty="0">
                <a:latin typeface="Aller"/>
              </a:rPr>
              <a:t>,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dana, </a:t>
            </a:r>
            <a:r>
              <a:rPr lang="en-US" sz="3200" b="0" i="0" u="none" strike="noStrike" baseline="0" dirty="0" err="1">
                <a:latin typeface="Aller"/>
              </a:rPr>
              <a:t>pemberian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1" u="none" strike="noStrike" baseline="0" dirty="0">
                <a:latin typeface="Aller-Italic"/>
              </a:rPr>
              <a:t>advice, </a:t>
            </a:r>
            <a:r>
              <a:rPr lang="en-US" sz="3200" b="0" i="0" u="none" strike="noStrike" baseline="0" dirty="0" err="1">
                <a:latin typeface="Aller"/>
              </a:rPr>
              <a:t>serta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arus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informasi</a:t>
            </a:r>
            <a:r>
              <a:rPr lang="en-US" sz="3200" b="0" i="0" u="none" strike="noStrike" baseline="0" dirty="0">
                <a:latin typeface="Aller"/>
              </a:rPr>
              <a:t>. </a:t>
            </a:r>
            <a:r>
              <a:rPr lang="en-US" sz="3200" b="0" i="0" u="none" strike="noStrike" baseline="0" dirty="0" err="1">
                <a:latin typeface="Aller"/>
              </a:rPr>
              <a:t>Setiap</a:t>
            </a:r>
            <a:r>
              <a:rPr lang="en-US" sz="3200" b="0" i="0" u="none" strike="noStrike" baseline="0" dirty="0">
                <a:latin typeface="Aller"/>
              </a:rPr>
              <a:t> garis </a:t>
            </a:r>
            <a:r>
              <a:rPr lang="en-US" sz="3200" b="0" i="0" u="none" strike="noStrike" baseline="0" dirty="0" err="1">
                <a:latin typeface="Aller"/>
              </a:rPr>
              <a:t>tersebut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diberikan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warna</a:t>
            </a:r>
            <a:r>
              <a:rPr lang="en-US" sz="3200" b="0" i="0" u="none" strike="noStrike" baseline="0" dirty="0">
                <a:latin typeface="Aller"/>
              </a:rPr>
              <a:t> </a:t>
            </a:r>
            <a:r>
              <a:rPr lang="en-US" sz="3200" b="0" i="0" u="none" strike="noStrike" baseline="0" dirty="0" err="1">
                <a:latin typeface="Aller"/>
              </a:rPr>
              <a:t>sendiri</a:t>
            </a:r>
            <a:r>
              <a:rPr lang="en-US" sz="3100" b="0" i="0" u="none" strike="noStrike" baseline="0" dirty="0">
                <a:latin typeface="Aller"/>
              </a:rPr>
              <a:t>.;</a:t>
            </a:r>
            <a:br>
              <a:rPr lang="en-US" sz="4400" b="0" i="0" u="none" strike="noStrike" baseline="0" dirty="0">
                <a:latin typeface="Aller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7054-E5CA-1510-AD12-74EEFFA7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800" b="0" i="0" u="none" strike="noStrike" baseline="0" dirty="0">
              <a:latin typeface="All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EF9A3-2ADC-E274-0B1A-31278E94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1722813" cy="4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48" y="1767155"/>
            <a:ext cx="10757043" cy="472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Freeman (1984) </a:t>
            </a:r>
            <a:r>
              <a:rPr lang="en-US" sz="2400" b="1" dirty="0" err="1">
                <a:solidFill>
                  <a:srgbClr val="FF0000"/>
                </a:solidFill>
              </a:rPr>
              <a:t>dalam</a:t>
            </a:r>
            <a:r>
              <a:rPr lang="en-US" sz="2400" b="1" dirty="0">
                <a:solidFill>
                  <a:srgbClr val="FF0000"/>
                </a:solidFill>
              </a:rPr>
              <a:t> Reed (2009)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terpengaruh</a:t>
            </a:r>
            <a:r>
              <a:rPr lang="en-US" dirty="0"/>
              <a:t> oleh </a:t>
            </a: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pihak</a:t>
            </a:r>
            <a:r>
              <a:rPr lang="en-US" dirty="0"/>
              <a:t> yang dapat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Dalam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: </a:t>
            </a:r>
            <a:r>
              <a:rPr lang="en-US" b="1" dirty="0" err="1">
                <a:solidFill>
                  <a:srgbClr val="FF0000"/>
                </a:solidFill>
              </a:rPr>
              <a:t>aktor-aktor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pengaruh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konteks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kebijakan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publik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maka</a:t>
            </a:r>
            <a:r>
              <a:rPr lang="en-US" b="1" dirty="0">
                <a:solidFill>
                  <a:srgbClr val="FF0000"/>
                </a:solidFill>
              </a:rPr>
              <a:t> stakeholder </a:t>
            </a:r>
            <a:r>
              <a:rPr lang="en-US" b="1" dirty="0" err="1">
                <a:solidFill>
                  <a:srgbClr val="FF0000"/>
                </a:solidFill>
              </a:rPr>
              <a:t>adalah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pihak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terpengaruh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/ </a:t>
            </a:r>
            <a:r>
              <a:rPr lang="en-US" b="1" dirty="0" err="1">
                <a:solidFill>
                  <a:srgbClr val="FF0000"/>
                </a:solidFill>
              </a:rPr>
              <a:t>mempengaruhi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sebuah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kebijakan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publik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3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ED6-D1EF-A866-86AF-8207B6A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365125"/>
            <a:ext cx="11599524" cy="1325563"/>
          </a:xfrm>
        </p:spPr>
        <p:txBody>
          <a:bodyPr>
            <a:noAutofit/>
          </a:bodyPr>
          <a:lstStyle/>
          <a:p>
            <a:r>
              <a:rPr lang="fi-FI" sz="2800" b="1" i="1" u="none" strike="noStrike" baseline="0" dirty="0">
                <a:solidFill>
                  <a:srgbClr val="FF0000"/>
                </a:solidFill>
                <a:latin typeface="Aller"/>
              </a:rPr>
              <a:t>Bagaimana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ller"/>
              </a:rPr>
              <a:t>pengaruh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800" b="1" i="1" u="none" strike="noStrike" baseline="0" dirty="0" err="1">
                <a:solidFill>
                  <a:srgbClr val="FF0000"/>
                </a:solidFill>
                <a:latin typeface="Aller"/>
              </a:rPr>
              <a:t>mereka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Aller"/>
              </a:rPr>
              <a:t>?; </a:t>
            </a:r>
            <a:r>
              <a:rPr lang="en-US" sz="2800" b="0" i="0" u="none" strike="noStrike" baseline="0" dirty="0" err="1">
                <a:latin typeface="Aller"/>
              </a:rPr>
              <a:t>diminta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fi-FI" sz="2800" b="0" i="0" u="none" strike="noStrike" baseline="0" dirty="0">
                <a:latin typeface="Aller"/>
              </a:rPr>
              <a:t>memperjelas “pengaruh” dengan menempatkan tumpukan koin </a:t>
            </a:r>
            <a:r>
              <a:rPr lang="en-US" sz="2800" b="0" i="0" u="none" strike="noStrike" baseline="0" dirty="0">
                <a:latin typeface="Aller"/>
              </a:rPr>
              <a:t>yang </a:t>
            </a:r>
            <a:r>
              <a:rPr lang="en-US" sz="2800" b="0" i="0" u="none" strike="noStrike" baseline="0" dirty="0" err="1">
                <a:latin typeface="Aller"/>
              </a:rPr>
              <a:t>membentuk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semacam</a:t>
            </a:r>
            <a:r>
              <a:rPr lang="en-US" sz="2800" b="0" i="0" u="none" strike="noStrike" baseline="0" dirty="0">
                <a:latin typeface="Aller"/>
              </a:rPr>
              <a:t> “</a:t>
            </a:r>
            <a:r>
              <a:rPr lang="en-US" sz="2800" b="0" i="0" u="none" strike="noStrike" baseline="0" dirty="0" err="1">
                <a:latin typeface="Aller"/>
              </a:rPr>
              <a:t>menara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pengaruh</a:t>
            </a:r>
            <a:r>
              <a:rPr lang="en-US" sz="2800" b="0" i="0" u="none" strike="noStrike" baseline="0" dirty="0">
                <a:latin typeface="Aller"/>
              </a:rPr>
              <a:t>”. </a:t>
            </a:r>
            <a:r>
              <a:rPr lang="en-US" sz="2800" b="0" i="0" u="none" strike="noStrike" baseline="0" dirty="0" err="1">
                <a:latin typeface="Aller"/>
              </a:rPr>
              <a:t>Semakin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en-US" sz="2800" b="0" i="0" u="none" strike="noStrike" baseline="0" dirty="0" err="1">
                <a:latin typeface="Aller"/>
              </a:rPr>
              <a:t>besar</a:t>
            </a:r>
            <a:r>
              <a:rPr lang="en-US" sz="2800" b="0" i="0" u="none" strike="noStrike" baseline="0" dirty="0">
                <a:latin typeface="Aller"/>
              </a:rPr>
              <a:t> </a:t>
            </a:r>
            <a:r>
              <a:rPr lang="sv-SE" sz="2800" b="0" i="0" u="none" strike="noStrike" baseline="0" dirty="0">
                <a:latin typeface="Aller"/>
              </a:rPr>
              <a:t>pengaruh </a:t>
            </a:r>
            <a:r>
              <a:rPr lang="sv-SE" sz="2800" b="0" i="1" u="none" strike="noStrike" baseline="0" dirty="0">
                <a:latin typeface="Aller-Italic"/>
              </a:rPr>
              <a:t>stakeholder </a:t>
            </a:r>
            <a:r>
              <a:rPr lang="sv-SE" sz="2800" b="0" i="0" u="none" strike="noStrike" baseline="0" dirty="0">
                <a:latin typeface="Aller"/>
              </a:rPr>
              <a:t>maka menara tersebut semakin tinggi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FEC649-0A92-6F56-D8C5-00877BEE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5" y="2003462"/>
            <a:ext cx="3924728" cy="42945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5D542-4D06-27F4-DA38-DDF83200C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1" y="2003462"/>
            <a:ext cx="8499599" cy="46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ED6-D1EF-A866-86AF-8207B6AA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365125"/>
            <a:ext cx="11599524" cy="1679432"/>
          </a:xfrm>
        </p:spPr>
        <p:txBody>
          <a:bodyPr>
            <a:no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Aller"/>
              </a:rPr>
              <a:t>A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pa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tujuan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 </a:t>
            </a:r>
            <a:r>
              <a:rPr lang="en-US" sz="2400" b="1" i="1" u="none" strike="noStrike" baseline="0" dirty="0" err="1">
                <a:solidFill>
                  <a:srgbClr val="FF0000"/>
                </a:solidFill>
                <a:latin typeface="Aller"/>
              </a:rPr>
              <a:t>mereka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"/>
              </a:rPr>
              <a:t>?. </a:t>
            </a:r>
            <a:r>
              <a:rPr lang="en-US" sz="2400" b="0" i="0" u="none" strike="noStrike" baseline="0" dirty="0" err="1">
                <a:latin typeface="Aller"/>
              </a:rPr>
              <a:t>seorang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analis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sudah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mengetahui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siapa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yang </a:t>
            </a:r>
            <a:r>
              <a:rPr lang="en-US" sz="2400" b="0" i="0" u="none" strike="noStrike" baseline="0" dirty="0" err="1">
                <a:latin typeface="Aller"/>
              </a:rPr>
              <a:t>terlibat</a:t>
            </a:r>
            <a:r>
              <a:rPr lang="en-US" sz="2400" b="0" i="0" u="none" strike="noStrike" baseline="0" dirty="0">
                <a:latin typeface="Aller"/>
              </a:rPr>
              <a:t>, </a:t>
            </a:r>
            <a:r>
              <a:rPr lang="en-US" sz="2400" b="0" i="0" u="none" strike="noStrike" baseline="0" dirty="0" err="1">
                <a:latin typeface="Aller"/>
              </a:rPr>
              <a:t>bagaimana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berhubungan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serta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seberapa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besar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pengaruh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mereka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pertanyaan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sebelumnya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melalui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pengelompokan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aktor</a:t>
            </a:r>
            <a:r>
              <a:rPr lang="en-US" sz="2400" b="0" i="0" u="none" strike="noStrike" baseline="0" dirty="0">
                <a:latin typeface="Aller"/>
              </a:rPr>
              <a:t> dalam: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(P=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protection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 dan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 oriented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(D=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Aller-Italic"/>
              </a:rPr>
              <a:t>development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ller"/>
              </a:rPr>
              <a:t>). </a:t>
            </a:r>
            <a:r>
              <a:rPr lang="en-US" sz="2400" b="0" i="0" u="none" strike="noStrike" baseline="0" dirty="0">
                <a:latin typeface="Aller"/>
              </a:rPr>
              <a:t>  </a:t>
            </a:r>
            <a:r>
              <a:rPr lang="en-US" sz="2400" b="0" i="0" u="none" strike="noStrike" baseline="0" dirty="0" err="1">
                <a:latin typeface="Aller"/>
              </a:rPr>
              <a:t>Pertanyaan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ini</a:t>
            </a:r>
            <a:r>
              <a:rPr lang="en-US" sz="2400" b="0" i="0" u="none" strike="noStrike" baseline="0" dirty="0">
                <a:latin typeface="Aller"/>
              </a:rPr>
              <a:t> sangat </a:t>
            </a:r>
            <a:r>
              <a:rPr lang="en-US" sz="2400" b="0" i="0" u="none" strike="noStrike" baseline="0" dirty="0" err="1">
                <a:latin typeface="Aller"/>
              </a:rPr>
              <a:t>bermanfaat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terutama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untuk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melakukan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forecasting </a:t>
            </a:r>
            <a:r>
              <a:rPr lang="en-US" sz="2400" b="0" i="0" u="none" strike="noStrike" baseline="0" dirty="0" err="1">
                <a:latin typeface="Aller"/>
              </a:rPr>
              <a:t>terhadap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arah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tindakan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atau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0" u="none" strike="noStrike" baseline="0" dirty="0" err="1">
                <a:latin typeface="Aller"/>
              </a:rPr>
              <a:t>keputusan</a:t>
            </a:r>
            <a:r>
              <a:rPr lang="en-US" sz="2400" b="0" i="0" u="none" strike="noStrike" baseline="0" dirty="0">
                <a:latin typeface="Aller"/>
              </a:rPr>
              <a:t> </a:t>
            </a:r>
            <a:r>
              <a:rPr lang="en-US" sz="2400" b="0" i="1" u="none" strike="noStrike" baseline="0" dirty="0">
                <a:latin typeface="Aller-Italic"/>
              </a:rPr>
              <a:t>stakeholder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782F85-9CCF-19BD-EE6A-99D47790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60600"/>
            <a:ext cx="12287892" cy="4597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6204CB-DDE1-3DC6-004A-087C2CE2445E}"/>
                  </a:ext>
                </a:extLst>
              </p14:cNvPr>
              <p14:cNvContentPartPr/>
              <p14:nvPr/>
            </p14:nvContentPartPr>
            <p14:xfrm>
              <a:off x="1154250" y="3691530"/>
              <a:ext cx="147600" cy="2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6204CB-DDE1-3DC6-004A-087C2CE244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610" y="3583890"/>
                <a:ext cx="2552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49D68F-3AD6-C88C-C396-1FE8B1D9A5CE}"/>
                  </a:ext>
                </a:extLst>
              </p14:cNvPr>
              <p14:cNvContentPartPr/>
              <p14:nvPr/>
            </p14:nvContentPartPr>
            <p14:xfrm>
              <a:off x="4549410" y="3280050"/>
              <a:ext cx="120240" cy="1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49D68F-3AD6-C88C-C396-1FE8B1D9A5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5410" y="3172410"/>
                <a:ext cx="227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5623FB-23A3-59D7-2162-100BF3839657}"/>
                  </a:ext>
                </a:extLst>
              </p14:cNvPr>
              <p14:cNvContentPartPr/>
              <p14:nvPr/>
            </p14:nvContentPartPr>
            <p14:xfrm>
              <a:off x="8183970" y="3726090"/>
              <a:ext cx="1119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5623FB-23A3-59D7-2162-100BF38396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29970" y="3618090"/>
                <a:ext cx="21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5CD75F-FCDB-6448-3899-20D341FEF5D8}"/>
                  </a:ext>
                </a:extLst>
              </p14:cNvPr>
              <p14:cNvContentPartPr/>
              <p14:nvPr/>
            </p14:nvContentPartPr>
            <p14:xfrm>
              <a:off x="10927170" y="4240530"/>
              <a:ext cx="29700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5CD75F-FCDB-6448-3899-20D341FEF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73170" y="4132530"/>
                <a:ext cx="404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F6AB22-DDB8-6138-F334-C1C78CCB2F31}"/>
                  </a:ext>
                </a:extLst>
              </p14:cNvPr>
              <p14:cNvContentPartPr/>
              <p14:nvPr/>
            </p14:nvContentPartPr>
            <p14:xfrm>
              <a:off x="4537530" y="4068810"/>
              <a:ext cx="189000" cy="3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F6AB22-DDB8-6138-F334-C1C78CCB2F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3890" y="3960810"/>
                <a:ext cx="296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BCF0F8-4E95-0EB2-66E9-A122E56720D1}"/>
                  </a:ext>
                </a:extLst>
              </p14:cNvPr>
              <p14:cNvContentPartPr/>
              <p14:nvPr/>
            </p14:nvContentPartPr>
            <p14:xfrm>
              <a:off x="3588930" y="5337450"/>
              <a:ext cx="1706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BCF0F8-4E95-0EB2-66E9-A122E56720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4930" y="5229810"/>
                <a:ext cx="278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9B1613-0411-B702-A981-93AE3D00FAF3}"/>
                  </a:ext>
                </a:extLst>
              </p14:cNvPr>
              <p14:cNvContentPartPr/>
              <p14:nvPr/>
            </p14:nvContentPartPr>
            <p14:xfrm>
              <a:off x="6263370" y="4686210"/>
              <a:ext cx="262080" cy="5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9B1613-0411-B702-A981-93AE3D00FA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9370" y="4578570"/>
                <a:ext cx="369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44A593E-954F-1E0D-EFF1-5B4E0DF2B6B0}"/>
                  </a:ext>
                </a:extLst>
              </p14:cNvPr>
              <p14:cNvContentPartPr/>
              <p14:nvPr/>
            </p14:nvContentPartPr>
            <p14:xfrm>
              <a:off x="9200610" y="5246010"/>
              <a:ext cx="182160" cy="4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44A593E-954F-1E0D-EFF1-5B4E0DF2B6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46970" y="5138370"/>
                <a:ext cx="2898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7A3471-6CC5-C7EC-51ED-F3784987DD31}"/>
                  </a:ext>
                </a:extLst>
              </p14:cNvPr>
              <p14:cNvContentPartPr/>
              <p14:nvPr/>
            </p14:nvContentPartPr>
            <p14:xfrm>
              <a:off x="1234170" y="4652010"/>
              <a:ext cx="189000" cy="39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7A3471-6CC5-C7EC-51ED-F3784987DD3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0170" y="4544010"/>
                <a:ext cx="296640" cy="2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29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070F-B669-84AB-64B8-3BB66E3D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Participation Planning Matrix</a:t>
            </a:r>
            <a:br>
              <a:rPr lang="en-US" sz="4400" b="1" i="0" u="none" strike="noStrike" baseline="0" dirty="0">
                <a:latin typeface="Arial Black" panose="020B0A04020102020204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483A7-AFA5-52DF-5614-EB623F75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" y="1017270"/>
            <a:ext cx="11655132" cy="56692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557F8-F7E1-D5B5-A7FC-38663EF56027}"/>
              </a:ext>
            </a:extLst>
          </p:cNvPr>
          <p:cNvSpPr txBox="1"/>
          <p:nvPr/>
        </p:nvSpPr>
        <p:spPr>
          <a:xfrm>
            <a:off x="565080" y="2551837"/>
            <a:ext cx="10624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badi" panose="020B0604020104020204" pitchFamily="34" charset="0"/>
              </a:rPr>
              <a:t>Partisipasi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dilakukan</a:t>
            </a:r>
            <a:r>
              <a:rPr lang="en-US" sz="2000" b="1" dirty="0">
                <a:latin typeface="Abadi" panose="020B0604020104020204" pitchFamily="34" charset="0"/>
              </a:rPr>
              <a:t> dalam </a:t>
            </a:r>
            <a:r>
              <a:rPr lang="en-US" sz="2000" b="1" dirty="0" err="1">
                <a:latin typeface="Abadi" panose="020B0604020104020204" pitchFamily="34" charset="0"/>
              </a:rPr>
              <a:t>bentuk</a:t>
            </a:r>
            <a:r>
              <a:rPr lang="en-US" sz="2000" b="1" dirty="0">
                <a:latin typeface="Abadi" panose="020B0604020104020204" pitchFamily="34" charset="0"/>
              </a:rPr>
              <a:t> yang paling </a:t>
            </a:r>
            <a:r>
              <a:rPr lang="en-US" sz="2000" b="1" dirty="0" err="1">
                <a:latin typeface="Abadi" panose="020B0604020104020204" pitchFamily="34" charset="0"/>
              </a:rPr>
              <a:t>sederhana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dirty="0" err="1">
                <a:latin typeface="Abadi" panose="020B0604020104020204" pitchFamily="34" charset="0"/>
              </a:rPr>
              <a:t>yaitu</a:t>
            </a:r>
            <a:r>
              <a:rPr lang="en-US" sz="2000" b="1" dirty="0"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Pemberian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informasi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hingga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pemberdayaan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stakeholder dengan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memberikan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wewenang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dalam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pengambilan</a:t>
            </a:r>
            <a:r>
              <a:rPr lang="en-US" sz="2000" b="1" i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badi" panose="020B0604020104020204" pitchFamily="34" charset="0"/>
              </a:rPr>
              <a:t>keputusan</a:t>
            </a:r>
            <a:endParaRPr lang="en-US" sz="2000" b="1" i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CE2D0A-D542-0D62-FBF7-09F3A018DE6F}"/>
                  </a:ext>
                </a:extLst>
              </p14:cNvPr>
              <p14:cNvContentPartPr/>
              <p14:nvPr/>
            </p14:nvContentPartPr>
            <p14:xfrm>
              <a:off x="9177930" y="1234530"/>
              <a:ext cx="1891800" cy="12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CE2D0A-D542-0D62-FBF7-09F3A018D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4290" y="1126530"/>
                <a:ext cx="19994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F5CD6C-9DBF-6E27-D136-1AF7B7B32E30}"/>
                  </a:ext>
                </a:extLst>
              </p14:cNvPr>
              <p14:cNvContentPartPr/>
              <p14:nvPr/>
            </p14:nvContentPartPr>
            <p14:xfrm>
              <a:off x="6160770" y="1702170"/>
              <a:ext cx="253656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F5CD6C-9DBF-6E27-D136-1AF7B7B32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7130" y="1594170"/>
                <a:ext cx="264420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29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19DE-5B15-39FB-82D5-46FFA1FF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360"/>
            <a:ext cx="10515600" cy="1451610"/>
          </a:xfrm>
        </p:spPr>
        <p:txBody>
          <a:bodyPr>
            <a:noAutofit/>
          </a:bodyPr>
          <a:lstStyle/>
          <a:p>
            <a:pPr algn="ctr"/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Adapun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cara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mengisi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matriks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di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atas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adalah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sebagai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48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berikut</a:t>
            </a:r>
            <a: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  <a:br>
              <a:rPr lang="en-US" sz="48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</a:br>
            <a:endParaRPr lang="en-US" sz="48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9D4B-F2CD-4AF0-7D37-891E9F10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269"/>
            <a:ext cx="10515600" cy="4016693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b="0" i="0" u="none" strike="noStrike" baseline="0" dirty="0">
                <a:latin typeface="Abadi" panose="020B0604020104020204" pitchFamily="34" charset="0"/>
              </a:rPr>
              <a:t>Isi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matriks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nama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dalam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kotak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sesuai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fi-FI" sz="4000" b="0" i="0" u="none" strike="noStrike" baseline="0" dirty="0">
                <a:latin typeface="Abadi" panose="020B0604020104020204" pitchFamily="34" charset="0"/>
              </a:rPr>
              <a:t>Kemudian kembangkan rencana aksi untuk bagaimana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menindaklanjuti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setiap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Merevisi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matriks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sebagai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upaya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4000" b="0" i="0" u="none" strike="noStrike" baseline="0" dirty="0" err="1">
                <a:latin typeface="Abadi" panose="020B0604020104020204" pitchFamily="34" charset="0"/>
              </a:rPr>
              <a:t>perubahan</a:t>
            </a:r>
            <a:r>
              <a:rPr lang="en-US" sz="4000" b="0" i="0" u="none" strike="noStrike" baseline="0" dirty="0">
                <a:latin typeface="Abadi" panose="020B0604020104020204" pitchFamily="34" charset="0"/>
              </a:rPr>
              <a:t>.</a:t>
            </a:r>
            <a:endParaRPr 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5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BBA9-4125-F0C9-4AA2-789FB3D1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Bases of Power-Directions of Interest Diagram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5F98E-8595-E445-A2DE-F59D87E02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29" y="1690688"/>
            <a:ext cx="11815280" cy="5167311"/>
          </a:xfrm>
        </p:spPr>
      </p:pic>
    </p:spTree>
    <p:extLst>
      <p:ext uri="{BB962C8B-B14F-4D97-AF65-F5344CB8AC3E}">
        <p14:creationId xmlns:p14="http://schemas.microsoft.com/office/powerpoint/2010/main" val="107973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8D-1215-7386-5E1E-E6E8E432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ALASAN PENGGUNAAN TEHNIK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95224-88DC-47B0-89CA-46709171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348741"/>
            <a:ext cx="11464290" cy="55092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Terdapat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dua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alasan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membangun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diagram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tersebut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yaitu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:  </a:t>
            </a:r>
          </a:p>
          <a:p>
            <a:pPr marL="0" indent="0" algn="l">
              <a:buNone/>
            </a:pPr>
            <a:r>
              <a:rPr lang="en-US" sz="2400" b="0" i="1" u="none" strike="noStrike" baseline="0" dirty="0" err="1">
                <a:latin typeface="Abadi" panose="020B0604020104020204" pitchFamily="34" charset="0"/>
              </a:rPr>
              <a:t>Pertama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kesamaan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landasan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sumber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0" indent="0" algn="l">
              <a:buNone/>
            </a:pPr>
            <a:r>
              <a:rPr lang="en-US" sz="2400" b="0" i="1" u="none" strike="noStrike" baseline="0" dirty="0" err="1">
                <a:latin typeface="Abadi" panose="020B0604020104020204" pitchFamily="34" charset="0"/>
              </a:rPr>
              <a:t>Kedua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mengetahui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bagaimana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memajukan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berbekal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dimiliki</a:t>
            </a:r>
            <a:endParaRPr lang="en-US" sz="2400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endParaRPr lang="en-US" sz="2400" dirty="0">
              <a:latin typeface="Abadi" panose="020B0604020104020204" pitchFamily="34" charset="0"/>
            </a:endParaRPr>
          </a:p>
          <a:p>
            <a:pPr marL="0" indent="0" algn="l">
              <a:buNone/>
            </a:pPr>
            <a:r>
              <a:rPr lang="en-US" sz="2400" b="1" dirty="0" err="1">
                <a:solidFill>
                  <a:srgbClr val="FF0000"/>
                </a:solidFill>
                <a:latin typeface="Abadi" panose="020B0604020104020204" pitchFamily="34" charset="0"/>
              </a:rPr>
              <a:t>B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ertujuan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badi" panose="020B0604020104020204" pitchFamily="34" charset="0"/>
              </a:rPr>
              <a:t>melihat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 2 HAL :</a:t>
            </a:r>
          </a:p>
          <a:p>
            <a:pPr marL="342900" indent="-342900" algn="l">
              <a:buAutoNum type="arabicPeriod"/>
            </a:pP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sumber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basis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kekuasaan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power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wewenang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hendak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dicapai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Power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dapat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berasal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akses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anggaran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pendanaan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massa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pengendalian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berbagai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jenis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kontrol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sanksi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misalnya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kewenangan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mengatur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pemberian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suara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di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parlemen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dsb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marL="342900" indent="-342900" algn="l">
              <a:buAutoNum type="arabicPeriod"/>
            </a:pPr>
            <a:r>
              <a:rPr lang="en-US" sz="2400" b="0" i="1" u="none" strike="noStrike" baseline="0" dirty="0">
                <a:latin typeface="Abadi" panose="020B0604020104020204" pitchFamily="34" charset="0"/>
              </a:rPr>
              <a:t>directions of interest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melihat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sejauh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mana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kepentingan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terhadap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sz="2400" b="0" i="0" u="none" strike="noStrike" baseline="0" dirty="0" err="1">
                <a:latin typeface="Abadi" panose="020B0604020104020204" pitchFamily="34" charset="0"/>
              </a:rPr>
              <a:t>organisasi</a:t>
            </a:r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1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DF4C-A9B0-2636-6155-037CBEC4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Problem-Frame Stakeholder Map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993CA0-044A-0FCF-8979-40B711E5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2" y="1520574"/>
            <a:ext cx="11876926" cy="5337425"/>
          </a:xfrm>
        </p:spPr>
      </p:pic>
    </p:spTree>
    <p:extLst>
      <p:ext uri="{BB962C8B-B14F-4D97-AF65-F5344CB8AC3E}">
        <p14:creationId xmlns:p14="http://schemas.microsoft.com/office/powerpoint/2010/main" val="198462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1287-6002-C1A8-05AC-944C3467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ALASAN PENGGUNAAN TEHNIK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647D-276F-FBF8-A646-1AE75BA1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825624"/>
            <a:ext cx="11464290" cy="4815205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Abadi" panose="020B0604020104020204" pitchFamily="34" charset="0"/>
              </a:rPr>
              <a:t>Teknik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digunakan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memahami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definisi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sehingga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membangun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koalisi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pemenangan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. </a:t>
            </a:r>
          </a:p>
          <a:p>
            <a:pPr algn="l"/>
            <a:r>
              <a:rPr lang="en-US" b="0" i="0" u="none" strike="noStrike" baseline="0" dirty="0" err="1">
                <a:latin typeface="Abadi" panose="020B0604020104020204" pitchFamily="34" charset="0"/>
              </a:rPr>
              <a:t>Analisis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diperlukan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merumuskan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cara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mendefinisikan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sehingga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memotivasi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aksi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nb-NO" b="0" i="0" u="none" strike="noStrike" baseline="0" dirty="0">
                <a:latin typeface="Abadi" panose="020B0604020104020204" pitchFamily="34" charset="0"/>
              </a:rPr>
              <a:t>oleh koalisi </a:t>
            </a:r>
            <a:r>
              <a:rPr lang="nb-NO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b="0" i="0" u="none" strike="noStrike" baseline="0" dirty="0">
                <a:latin typeface="Abadi" panose="020B0604020104020204" pitchFamily="34" charset="0"/>
              </a:rPr>
              <a:t>untuk melindungi </a:t>
            </a:r>
            <a:r>
              <a:rPr lang="nb-NO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nb-NO" b="0" i="0" u="none" strike="noStrike" baseline="0" dirty="0">
                <a:latin typeface="Abadi" panose="020B0604020104020204" pitchFamily="34" charset="0"/>
              </a:rPr>
              <a:t>selama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(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kebijakan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). </a:t>
            </a:r>
          </a:p>
          <a:p>
            <a:pPr algn="l"/>
            <a:r>
              <a:rPr lang="en-US" b="0" i="0" u="none" strike="noStrike" baseline="0" dirty="0" err="1">
                <a:latin typeface="Abadi" panose="020B0604020104020204" pitchFamily="34" charset="0"/>
              </a:rPr>
              <a:t>Perumusan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/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definisi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fi-FI" b="0" i="0" u="none" strike="noStrike" baseline="0" dirty="0">
                <a:latin typeface="Abadi" panose="020B0604020104020204" pitchFamily="34" charset="0"/>
              </a:rPr>
              <a:t>permasalahan ini sangat penting, karena: pertama, untuk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merumuskan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solusi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sesuai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harapan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stakeholder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;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kedua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,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perumusan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permasalahan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juga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bermanfaat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membangun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dukungan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stakeholder 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pada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saat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implementasi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.</a:t>
            </a:r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4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58B-FE5D-0C9C-BD1E-ADC7EEAB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Policy Implementation Mapping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C2F39-B1E8-38E9-E0A4-0BB80D438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4" y="1397285"/>
            <a:ext cx="11568701" cy="5363111"/>
          </a:xfrm>
        </p:spPr>
      </p:pic>
    </p:spTree>
    <p:extLst>
      <p:ext uri="{BB962C8B-B14F-4D97-AF65-F5344CB8AC3E}">
        <p14:creationId xmlns:p14="http://schemas.microsoft.com/office/powerpoint/2010/main" val="2630781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45484-024B-178B-1F11-44E57505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PENJELASAN KOLOM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554480"/>
            <a:ext cx="11852910" cy="507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: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hal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diperjuangkan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dianggap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penting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SUMBERDAYA </a:t>
            </a:r>
            <a:r>
              <a:rPr lang="en-US" sz="2400" b="1" u="sng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apa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digunakan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oleh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guna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CHANNEL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saluran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melalui</a:t>
            </a:r>
            <a:r>
              <a:rPr lang="en-US" sz="2400" dirty="0">
                <a:latin typeface="Abadi" panose="020B0604020104020204" pitchFamily="34" charset="0"/>
              </a:rPr>
              <a:t> mana para stakeholder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bertindak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dalam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memperjuangkan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KEMUNGKINAN PARTISIPASI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besarnya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kemungkinan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berpartisipasi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bersikap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terkait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kepentingan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TINGKAT PENGARUH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akan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didapat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dari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penguasaan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sumber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daya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partisipasi</a:t>
            </a:r>
            <a:r>
              <a:rPr lang="en-US" sz="2400" dirty="0">
                <a:latin typeface="Abadi" panose="020B0604020104020204" pitchFamily="34" charset="0"/>
              </a:rPr>
              <a:t> stakeholder.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IMPLIKASI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400" dirty="0">
                <a:latin typeface="Abadi" panose="020B0604020104020204" pitchFamily="34" charset="0"/>
              </a:rPr>
              <a:t>: </a:t>
            </a:r>
            <a:r>
              <a:rPr lang="en-US" sz="2400" dirty="0" err="1">
                <a:latin typeface="Abadi" panose="020B0604020104020204" pitchFamily="34" charset="0"/>
              </a:rPr>
              <a:t>implikasi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terhadap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strategi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implementasi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kebijakan</a:t>
            </a:r>
            <a:r>
              <a:rPr lang="en-US" sz="2400" dirty="0">
                <a:latin typeface="Abadi" panose="020B0604020104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latin typeface="Abadi" panose="020B0604020104020204" pitchFamily="34" charset="0"/>
              </a:rPr>
              <a:t>ACTION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: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tindakan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perlu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kita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lakukan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untuk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mensikapi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atau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mengantisipasi</a:t>
            </a:r>
            <a:r>
              <a:rPr lang="en-US" sz="2400" dirty="0">
                <a:latin typeface="Abadi" panose="020B0604020104020204" pitchFamily="34" charset="0"/>
              </a:rPr>
              <a:t> stakeholder </a:t>
            </a:r>
            <a:r>
              <a:rPr lang="en-US" sz="2400" dirty="0" err="1">
                <a:latin typeface="Abadi" panose="020B0604020104020204" pitchFamily="34" charset="0"/>
              </a:rPr>
              <a:t>dengan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pengaruh</a:t>
            </a:r>
            <a:r>
              <a:rPr lang="en-US" sz="2400" dirty="0">
                <a:latin typeface="Abadi" panose="020B0604020104020204" pitchFamily="34" charset="0"/>
              </a:rPr>
              <a:t> yang </a:t>
            </a:r>
            <a:r>
              <a:rPr lang="en-US" sz="2400" dirty="0" err="1">
                <a:latin typeface="Abadi" panose="020B0604020104020204" pitchFamily="34" charset="0"/>
              </a:rPr>
              <a:t>mereka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miliki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54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9AE5-B01C-CBFD-63B0-9E5410A1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822" cy="11965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AKTOR SEBAGAI STAKEHOLDERS:  PENENTU KEBIJAKAN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FED77-D895-7BD1-C34C-036EB3694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86" y="1448656"/>
            <a:ext cx="11603804" cy="5188450"/>
          </a:xfrm>
        </p:spPr>
      </p:pic>
    </p:spTree>
    <p:extLst>
      <p:ext uri="{BB962C8B-B14F-4D97-AF65-F5344CB8AC3E}">
        <p14:creationId xmlns:p14="http://schemas.microsoft.com/office/powerpoint/2010/main" val="178803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57B7-6B5F-4817-1AED-A72AFE1E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" panose="020B0604020104020204" pitchFamily="34" charset="0"/>
              </a:rPr>
              <a:t>TEHNIK BERTUJUAN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5F51B-27A7-DDD2-C426-DACB31BE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614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Keberhasilan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implementasi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sebuah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kebijakan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ditentukan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dari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pemahaman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Abadi" panose="020B0604020104020204" pitchFamily="34" charset="0"/>
              </a:rPr>
              <a:t>atas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 stakeholder yang </a:t>
            </a:r>
            <a:r>
              <a:rPr lang="en-US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mendukung</a:t>
            </a:r>
            <a:r>
              <a:rPr lang="en-US" b="1" u="sng" dirty="0">
                <a:solidFill>
                  <a:srgbClr val="FFC000"/>
                </a:solidFill>
                <a:latin typeface="Abadi" panose="020B0604020104020204" pitchFamily="34" charset="0"/>
              </a:rPr>
              <a:t> dan yang </a:t>
            </a:r>
            <a:r>
              <a:rPr lang="en-US" b="1" u="sng" dirty="0" err="1">
                <a:solidFill>
                  <a:srgbClr val="FFC000"/>
                </a:solidFill>
                <a:latin typeface="Abadi" panose="020B0604020104020204" pitchFamily="34" charset="0"/>
              </a:rPr>
              <a:t>menentang</a:t>
            </a: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.; </a:t>
            </a:r>
          </a:p>
          <a:p>
            <a:pPr marL="514350" indent="-514350" algn="just">
              <a:buAutoNum type="arabicPeriod"/>
            </a:pPr>
            <a:r>
              <a:rPr lang="en-US" b="0" i="0" u="none" strike="noStrike" baseline="0" dirty="0">
                <a:latin typeface="Abadi" panose="020B0604020104020204" pitchFamily="34" charset="0"/>
              </a:rPr>
              <a:t>Teknik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digunakan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untuk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menjelaskan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dengan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cepat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tentang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siapa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dan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apa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dinilai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secara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etika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atau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dianggap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dirty="0">
                <a:latin typeface="Abadi" panose="020B0604020104020204" pitchFamily="34" charset="0"/>
              </a:rPr>
              <a:t>; </a:t>
            </a:r>
          </a:p>
          <a:p>
            <a:pPr marL="514350" indent="-514350" algn="just">
              <a:buAutoNum type="arabicPeriod"/>
            </a:pPr>
            <a:r>
              <a:rPr lang="en-US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membantu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memenuhi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aspek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deontological 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duty based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) dan 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teleological 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(</a:t>
            </a:r>
            <a:r>
              <a:rPr lang="en-US" b="0" i="1" u="none" strike="noStrike" baseline="0" dirty="0">
                <a:latin typeface="Abadi" panose="020B0604020104020204" pitchFamily="34" charset="0"/>
              </a:rPr>
              <a:t>results-oriented obligations). </a:t>
            </a:r>
          </a:p>
          <a:p>
            <a:pPr marL="514350" indent="-514350" algn="just">
              <a:buAutoNum type="arabicPeriod"/>
            </a:pPr>
            <a:r>
              <a:rPr lang="en-US" b="0" i="1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Hasil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dari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penggunaan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teknik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ini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dapat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menunjukkan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proposal dan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pilihan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yang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harus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dieliminasi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berdasarkan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pertimbangan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 </a:t>
            </a:r>
            <a:r>
              <a:rPr lang="en-US" b="0" i="0" u="none" strike="noStrike" baseline="0" dirty="0" err="1">
                <a:latin typeface="Abadi" panose="020B0604020104020204" pitchFamily="34" charset="0"/>
              </a:rPr>
              <a:t>etis</a:t>
            </a:r>
            <a:r>
              <a:rPr lang="en-US" b="0" i="0" u="none" strike="noStrike" baseline="0" dirty="0">
                <a:latin typeface="Abadi" panose="020B0604020104020204" pitchFamily="34" charset="0"/>
              </a:rPr>
              <a:t>.</a:t>
            </a:r>
            <a:endParaRPr lang="en-US" b="1" u="sng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20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C4FF-F62C-C2DD-46D6-5651D63A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Arial Black" panose="020B0A04020102020204" pitchFamily="34" charset="0"/>
              </a:rPr>
              <a:t>Power Versus Interest Grid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3EEF5-F7B7-75BB-89F6-FB7BD641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05" y="1510173"/>
            <a:ext cx="11946790" cy="5347827"/>
          </a:xfrm>
        </p:spPr>
      </p:pic>
    </p:spTree>
    <p:extLst>
      <p:ext uri="{BB962C8B-B14F-4D97-AF65-F5344CB8AC3E}">
        <p14:creationId xmlns:p14="http://schemas.microsoft.com/office/powerpoint/2010/main" val="164437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30" y="1577340"/>
            <a:ext cx="5989320" cy="49730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b="1" u="sng" dirty="0">
                <a:solidFill>
                  <a:srgbClr val="00B050"/>
                </a:solidFill>
              </a:rPr>
              <a:t>MENYUSUN MODEL GRID </a:t>
            </a:r>
            <a:r>
              <a:rPr lang="en-US" sz="2800" b="1" dirty="0">
                <a:solidFill>
                  <a:srgbClr val="00B050"/>
                </a:solidFill>
              </a:rPr>
              <a:t>: Power </a:t>
            </a:r>
            <a:r>
              <a:rPr lang="en-US" sz="2800" dirty="0" err="1">
                <a:solidFill>
                  <a:srgbClr val="00B050"/>
                </a:solidFill>
              </a:rPr>
              <a:t>serta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interest </a:t>
            </a:r>
            <a:r>
              <a:rPr lang="en-US" sz="2800" dirty="0" err="1">
                <a:solidFill>
                  <a:srgbClr val="00B050"/>
                </a:solidFill>
              </a:rPr>
              <a:t>menjadi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fokus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utama</a:t>
            </a:r>
            <a:r>
              <a:rPr lang="en-US" sz="2800" dirty="0">
                <a:solidFill>
                  <a:srgbClr val="00B050"/>
                </a:solidFill>
              </a:rPr>
              <a:t> dalam </a:t>
            </a:r>
            <a:r>
              <a:rPr lang="en-US" sz="2800" dirty="0" err="1">
                <a:solidFill>
                  <a:srgbClr val="00B050"/>
                </a:solidFill>
              </a:rPr>
              <a:t>teknik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analisis</a:t>
            </a:r>
            <a:r>
              <a:rPr lang="en-US" sz="2800" dirty="0">
                <a:solidFill>
                  <a:srgbClr val="00B050"/>
                </a:solidFill>
              </a:rPr>
              <a:t> model grid</a:t>
            </a:r>
          </a:p>
          <a:p>
            <a:pPr marL="0" indent="0" algn="l">
              <a:buNone/>
            </a:pPr>
            <a:endParaRPr lang="en-US" sz="1800" b="0" i="1" u="none" strike="noStrike" baseline="0" dirty="0">
              <a:latin typeface="Aller-Italic"/>
            </a:endParaRPr>
          </a:p>
          <a:p>
            <a:pPr marL="0" indent="0" algn="l">
              <a:buNone/>
            </a:pPr>
            <a:r>
              <a:rPr lang="en-US" sz="2200" b="1" i="1" u="none" strike="noStrike" baseline="0" dirty="0">
                <a:solidFill>
                  <a:srgbClr val="FF0000"/>
                </a:solidFill>
                <a:latin typeface="Aller-Italic"/>
              </a:rPr>
              <a:t>Power</a:t>
            </a:r>
            <a:r>
              <a:rPr lang="en-US" sz="2200" b="0" i="1" u="none" strike="noStrike" baseline="0" dirty="0">
                <a:latin typeface="Aller-Italic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bisa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potensi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untuk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mempengaruhi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kekuasaan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berbasis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kedudukan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sumber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daya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dalam </a:t>
            </a:r>
            <a:r>
              <a:rPr lang="en-US" sz="2200" b="0" i="0" u="none" strike="noStrike" baseline="0" dirty="0" err="1">
                <a:latin typeface="Aller"/>
              </a:rPr>
              <a:t>organisasi</a:t>
            </a:r>
            <a:r>
              <a:rPr lang="en-US" sz="2200" b="0" i="0" u="none" strike="noStrike" baseline="0" dirty="0">
                <a:latin typeface="Aller"/>
              </a:rPr>
              <a:t>,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mungkin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pengaruh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yang </a:t>
            </a:r>
            <a:r>
              <a:rPr lang="en-US" sz="2200" b="0" i="0" u="none" strike="noStrike" baseline="0" dirty="0" err="1">
                <a:latin typeface="Aller"/>
              </a:rPr>
              <a:t>berasal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dari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kredibilitas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mereka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sebagai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pemimpin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ahli</a:t>
            </a:r>
            <a:r>
              <a:rPr lang="en-US" sz="2200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endParaRPr lang="en-US" sz="2200" dirty="0">
              <a:latin typeface="Aller"/>
            </a:endParaRPr>
          </a:p>
          <a:p>
            <a:pPr marL="0" indent="0" algn="l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Interest</a:t>
            </a:r>
            <a:r>
              <a:rPr lang="en-US" sz="2200" b="1" dirty="0"/>
              <a:t> </a:t>
            </a:r>
            <a:r>
              <a:rPr lang="en-US" sz="2200" b="0" i="0" u="none" strike="noStrike" baseline="0" dirty="0" err="1">
                <a:latin typeface="Aller"/>
              </a:rPr>
              <a:t>seorang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1" u="none" strike="noStrike" baseline="0" dirty="0">
                <a:latin typeface="Aller-Italic"/>
              </a:rPr>
              <a:t>stakeholder </a:t>
            </a:r>
            <a:r>
              <a:rPr lang="en-US" sz="2200" b="0" i="0" u="none" strike="noStrike" baseline="0" dirty="0" err="1">
                <a:latin typeface="Aller"/>
              </a:rPr>
              <a:t>terhadap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sebuah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kebijakan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atau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proyek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tertentu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akan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diukur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melalui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tingkat</a:t>
            </a:r>
            <a:r>
              <a:rPr lang="en-US" sz="2200" b="0" i="0" u="none" strike="noStrike" baseline="0" dirty="0">
                <a:latin typeface="Aller"/>
              </a:rPr>
              <a:t> </a:t>
            </a:r>
            <a:r>
              <a:rPr lang="en-US" sz="2200" b="0" i="0" u="none" strike="noStrike" baseline="0" dirty="0" err="1">
                <a:latin typeface="Aller"/>
              </a:rPr>
              <a:t>keaktifannya</a:t>
            </a:r>
            <a:endParaRPr lang="en-US" sz="2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57DCEC-7109-5D5B-8648-9D61D2D60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90688"/>
            <a:ext cx="6087427" cy="49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6160-5643-CAEA-EAB2-734269CA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badi" panose="020B0604020104020204" pitchFamily="34" charset="0"/>
              </a:rPr>
              <a:t>TABEL </a:t>
            </a:r>
            <a:r>
              <a:rPr lang="en-US" sz="4000" b="1" i="0" u="none" strike="noStrike" baseline="0" dirty="0">
                <a:solidFill>
                  <a:srgbClr val="FF0000"/>
                </a:solidFill>
                <a:latin typeface="Abadi" panose="020B0604020104020204" pitchFamily="34" charset="0"/>
              </a:rPr>
              <a:t>Power Versus Interest Grid</a:t>
            </a:r>
            <a:endParaRPr lang="en-US" sz="4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4B9A13-29EF-A9DB-E36A-9037E4D5CF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61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4169487725"/>
                    </a:ext>
                  </a:extLst>
                </a:gridCol>
                <a:gridCol w="3307080">
                  <a:extLst>
                    <a:ext uri="{9D8B030D-6E8A-4147-A177-3AD203B41FA5}">
                      <a16:colId xmlns:a16="http://schemas.microsoft.com/office/drawing/2014/main" val="180444028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389094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602174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31766367"/>
                    </a:ext>
                  </a:extLst>
                </a:gridCol>
              </a:tblGrid>
              <a:tr h="8755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STAKEHOLDERS 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(AKTOR)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KETERANGAN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9957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6718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89762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0317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94436"/>
                  </a:ext>
                </a:extLst>
              </a:tr>
              <a:tr h="7101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0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9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2654" indent="-272654"/>
            <a:r>
              <a:rPr lang="en-US" b="1" dirty="0">
                <a:solidFill>
                  <a:srgbClr val="FF0000"/>
                </a:solidFill>
              </a:rPr>
              <a:t>CONTOH : ANALISIS </a:t>
            </a:r>
            <a:r>
              <a:rPr lang="id-ID" b="1" dirty="0">
                <a:solidFill>
                  <a:srgbClr val="FF0000"/>
                </a:solidFill>
              </a:rPr>
              <a:t>Power </a:t>
            </a:r>
            <a:r>
              <a:rPr lang="en-US" b="1" dirty="0">
                <a:solidFill>
                  <a:srgbClr val="FF0000"/>
                </a:solidFill>
              </a:rPr>
              <a:t>vs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id-ID" b="1" dirty="0">
                <a:solidFill>
                  <a:srgbClr val="FF0000"/>
                </a:solidFill>
              </a:rPr>
              <a:t>nterest Grid</a:t>
            </a:r>
            <a:br>
              <a:rPr lang="en-US" dirty="0"/>
            </a:br>
            <a:r>
              <a:rPr lang="en-US" sz="2325" b="1" dirty="0"/>
              <a:t>1. </a:t>
            </a:r>
            <a:r>
              <a:rPr lang="id-ID" sz="2325" b="1" dirty="0"/>
              <a:t>Matrik Analisis  Peran Stakeholder  dalam Kebijakan Pelarangan Cantrang</a:t>
            </a:r>
            <a:endParaRPr lang="en-US" sz="2325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2" y="2226468"/>
            <a:ext cx="7886699" cy="35184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14:cNvPr>
              <p14:cNvContentPartPr/>
              <p14:nvPr/>
            </p14:nvContentPartPr>
            <p14:xfrm>
              <a:off x="5334240" y="304774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A9DF3-4C19-7312-A832-B37C724B6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240" y="293974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14:cNvPr>
              <p14:cNvContentPartPr/>
              <p14:nvPr/>
            </p14:nvContentPartPr>
            <p14:xfrm>
              <a:off x="2688240" y="17416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49F9B3-0359-CDA1-3A67-331C09849D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0240" y="1633663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021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F16-F583-B116-FA3C-56D6C05E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LANGKAH-LANGKAH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4100-C753-5485-C95A-C424DC91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310" y="1474470"/>
            <a:ext cx="6480810" cy="52920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2.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menentukan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intervensi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serta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langkah-langkah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 yang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perlu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Aller"/>
              </a:rPr>
              <a:t> </a:t>
            </a:r>
            <a:r>
              <a:rPr lang="en-US" b="1" i="0" u="none" strike="noStrike" baseline="0" dirty="0" err="1">
                <a:solidFill>
                  <a:srgbClr val="00B050"/>
                </a:solidFill>
                <a:latin typeface="Aller"/>
              </a:rPr>
              <a:t>dilakukan</a:t>
            </a:r>
            <a:endParaRPr lang="en-US" b="1" i="0" u="none" strike="noStrike" baseline="0" dirty="0">
              <a:solidFill>
                <a:srgbClr val="00B050"/>
              </a:solidFill>
              <a:latin typeface="Aller"/>
            </a:endParaRPr>
          </a:p>
          <a:p>
            <a:pPr marL="0" indent="0" algn="l">
              <a:buNone/>
            </a:pPr>
            <a:r>
              <a:rPr lang="en-US" b="1" i="0" u="sng" strike="noStrike" baseline="0" dirty="0" err="1">
                <a:latin typeface="Aller"/>
              </a:rPr>
              <a:t>Keterangan</a:t>
            </a:r>
            <a:r>
              <a:rPr lang="en-US" b="1" i="0" u="sng" strike="noStrike" baseline="0" dirty="0">
                <a:latin typeface="Aller"/>
              </a:rPr>
              <a:t>: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A. 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Aller-Italic"/>
              </a:rPr>
              <a:t>crowd </a:t>
            </a:r>
            <a:r>
              <a:rPr lang="en-US" b="0" i="0" u="none" strike="noStrike" baseline="0" dirty="0">
                <a:latin typeface="Aller"/>
              </a:rPr>
              <a:t>(</a:t>
            </a:r>
            <a:r>
              <a:rPr lang="en-US" b="0" i="0" u="none" strike="noStrike" baseline="0" dirty="0" err="1">
                <a:latin typeface="Aller"/>
              </a:rPr>
              <a:t>lemah</a:t>
            </a:r>
            <a:r>
              <a:rPr lang="en-US" b="0" i="0" u="none" strike="noStrike" baseline="0" dirty="0">
                <a:latin typeface="Aller"/>
              </a:rPr>
              <a:t> dalam </a:t>
            </a:r>
            <a:r>
              <a:rPr lang="en-US" b="0" i="1" u="none" strike="noStrike" baseline="0" dirty="0">
                <a:latin typeface="Aller-Italic"/>
              </a:rPr>
              <a:t>power </a:t>
            </a:r>
            <a:r>
              <a:rPr lang="en-US" b="0" i="0" u="none" strike="noStrike" baseline="0" dirty="0" err="1">
                <a:latin typeface="Aller"/>
              </a:rPr>
              <a:t>serta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interest).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B. 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Aller-Italic"/>
              </a:rPr>
              <a:t>context setters </a:t>
            </a:r>
            <a:r>
              <a:rPr lang="en-US" b="0" i="0" u="none" strike="noStrike" baseline="0" dirty="0">
                <a:latin typeface="Aller"/>
              </a:rPr>
              <a:t>(</a:t>
            </a:r>
            <a:r>
              <a:rPr lang="en-US" b="0" i="0" u="none" strike="noStrike" baseline="0" dirty="0" err="1">
                <a:latin typeface="Aller"/>
              </a:rPr>
              <a:t>memiliki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power </a:t>
            </a:r>
            <a:r>
              <a:rPr lang="en-US" b="0" i="0" u="none" strike="noStrike" baseline="0" dirty="0" err="1">
                <a:latin typeface="Aller"/>
              </a:rPr>
              <a:t>akan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0" u="none" strike="noStrike" baseline="0" dirty="0" err="1">
                <a:latin typeface="Aller"/>
              </a:rPr>
              <a:t>tetapi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0" u="none" strike="noStrike" baseline="0" dirty="0" err="1">
                <a:latin typeface="Aller"/>
              </a:rPr>
              <a:t>hanya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0" u="none" strike="noStrike" baseline="0" dirty="0" err="1">
                <a:latin typeface="Aller"/>
              </a:rPr>
              <a:t>memiliki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direct interest </a:t>
            </a:r>
            <a:r>
              <a:rPr lang="en-US" b="0" i="0" u="none" strike="noStrike" baseline="0" dirty="0">
                <a:latin typeface="Aller"/>
              </a:rPr>
              <a:t>yang </a:t>
            </a:r>
            <a:r>
              <a:rPr lang="en-US" b="0" i="0" u="none" strike="noStrike" baseline="0" dirty="0" err="1">
                <a:latin typeface="Aller"/>
              </a:rPr>
              <a:t>kecil</a:t>
            </a:r>
            <a:r>
              <a:rPr lang="en-US" b="0" i="0" u="none" strike="noStrike" baseline="0" dirty="0">
                <a:latin typeface="Aller"/>
              </a:rPr>
              <a:t>).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C. </a:t>
            </a:r>
            <a:r>
              <a:rPr lang="en-US" b="1" i="1" u="none" strike="noStrike" baseline="0" dirty="0" err="1">
                <a:solidFill>
                  <a:srgbClr val="FF0000"/>
                </a:solidFill>
                <a:latin typeface="Aller-Italic"/>
              </a:rPr>
              <a:t>subjek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Aller-Italic"/>
              </a:rPr>
              <a:t> </a:t>
            </a:r>
            <a:r>
              <a:rPr lang="en-US" b="0" i="0" u="none" strike="noStrike" baseline="0" dirty="0" err="1">
                <a:latin typeface="Aller"/>
              </a:rPr>
              <a:t>yaitu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stakeholder </a:t>
            </a:r>
            <a:r>
              <a:rPr lang="en-US" b="0" i="0" u="none" strike="noStrike" baseline="0" dirty="0">
                <a:latin typeface="Aller"/>
              </a:rPr>
              <a:t>yang </a:t>
            </a:r>
            <a:r>
              <a:rPr lang="en-US" b="0" i="0" u="none" strike="noStrike" baseline="0" dirty="0" err="1">
                <a:latin typeface="Aller"/>
              </a:rPr>
              <a:t>memiliki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interest </a:t>
            </a:r>
            <a:r>
              <a:rPr lang="en-US" b="0" i="0" u="none" strike="noStrike" baseline="0" dirty="0" err="1">
                <a:latin typeface="Aller"/>
              </a:rPr>
              <a:t>tapi</a:t>
            </a:r>
            <a:r>
              <a:rPr lang="en-US" b="0" i="0" u="none" strike="noStrike" baseline="0" dirty="0">
                <a:latin typeface="Aller"/>
              </a:rPr>
              <a:t> dengan </a:t>
            </a:r>
            <a:r>
              <a:rPr lang="en-US" b="0" i="1" u="none" strike="noStrike" baseline="0" dirty="0">
                <a:latin typeface="Aller-Italic"/>
              </a:rPr>
              <a:t>power </a:t>
            </a:r>
            <a:r>
              <a:rPr lang="en-US" b="0" i="0" u="none" strike="noStrike" baseline="0" dirty="0">
                <a:latin typeface="Aller"/>
              </a:rPr>
              <a:t>yang </a:t>
            </a:r>
            <a:r>
              <a:rPr lang="en-US" b="0" i="0" u="none" strike="noStrike" baseline="0" dirty="0" err="1">
                <a:latin typeface="Aller"/>
              </a:rPr>
              <a:t>kecil</a:t>
            </a:r>
            <a:r>
              <a:rPr lang="en-US" b="0" i="0" u="none" strike="noStrike" baseline="0" dirty="0">
                <a:latin typeface="Aller"/>
              </a:rPr>
              <a:t>.</a:t>
            </a:r>
          </a:p>
          <a:p>
            <a:pPr marL="0" indent="0" algn="l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Aller"/>
              </a:rPr>
              <a:t>D. </a:t>
            </a:r>
            <a:r>
              <a:rPr lang="en-US" b="1" i="1" u="none" strike="noStrike" baseline="0" dirty="0">
                <a:solidFill>
                  <a:srgbClr val="FF0000"/>
                </a:solidFill>
                <a:latin typeface="Aller-Italic"/>
              </a:rPr>
              <a:t>player </a:t>
            </a:r>
            <a:r>
              <a:rPr lang="en-US" b="0" i="0" u="none" strike="noStrike" baseline="0" dirty="0" err="1">
                <a:latin typeface="Aller"/>
              </a:rPr>
              <a:t>yaitu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stakeholder </a:t>
            </a:r>
            <a:r>
              <a:rPr lang="en-US" b="0" i="0" u="none" strike="noStrike" baseline="0" dirty="0">
                <a:latin typeface="Aller"/>
              </a:rPr>
              <a:t>yang </a:t>
            </a:r>
            <a:r>
              <a:rPr lang="en-US" b="0" i="0" u="none" strike="noStrike" baseline="0" dirty="0" err="1">
                <a:latin typeface="Aller"/>
              </a:rPr>
              <a:t>memiliki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1" u="none" strike="noStrike" baseline="0" dirty="0">
                <a:latin typeface="Aller-Italic"/>
              </a:rPr>
              <a:t>power </a:t>
            </a:r>
            <a:r>
              <a:rPr lang="en-US" b="0" i="0" u="none" strike="noStrike" baseline="0" dirty="0">
                <a:latin typeface="Aller"/>
              </a:rPr>
              <a:t>dan </a:t>
            </a:r>
            <a:r>
              <a:rPr lang="en-US" b="0" i="1" u="none" strike="noStrike" baseline="0" dirty="0">
                <a:latin typeface="Aller-Italic"/>
              </a:rPr>
              <a:t>interest </a:t>
            </a:r>
            <a:r>
              <a:rPr lang="en-US" b="0" i="0" u="none" strike="noStrike" baseline="0" dirty="0" err="1">
                <a:latin typeface="Aller"/>
              </a:rPr>
              <a:t>secara</a:t>
            </a:r>
            <a:r>
              <a:rPr lang="en-US" b="0" i="0" u="none" strike="noStrike" baseline="0" dirty="0">
                <a:latin typeface="Aller"/>
              </a:rPr>
              <a:t> </a:t>
            </a:r>
            <a:r>
              <a:rPr lang="en-US" b="0" i="0" u="none" strike="noStrike" baseline="0" dirty="0" err="1">
                <a:latin typeface="Aller"/>
              </a:rPr>
              <a:t>signifikan</a:t>
            </a:r>
            <a:r>
              <a:rPr lang="en-US" sz="2400" b="0" i="0" u="none" strike="noStrike" baseline="0" dirty="0">
                <a:latin typeface="Aller"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EB14F9-B819-D3F3-0B30-888D558453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6080" y="1383030"/>
            <a:ext cx="5918320" cy="5383529"/>
          </a:xfrm>
        </p:spPr>
      </p:pic>
    </p:spTree>
    <p:extLst>
      <p:ext uri="{BB962C8B-B14F-4D97-AF65-F5344CB8AC3E}">
        <p14:creationId xmlns:p14="http://schemas.microsoft.com/office/powerpoint/2010/main" val="3093685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3. REKOMENDASI/STRATEGI 4 SEKTOR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77340"/>
            <a:ext cx="7143750" cy="5429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STAKEHOLDERS SEKTOR A: </a:t>
            </a:r>
          </a:p>
          <a:p>
            <a:pPr marL="0" indent="0">
              <a:buNone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juga power yang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dan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</a:t>
            </a:r>
            <a:r>
              <a:rPr lang="en-US" sz="2800" dirty="0"/>
              <a:t> ,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dalam </a:t>
            </a:r>
            <a:r>
              <a:rPr lang="en-US" sz="2800" dirty="0" err="1"/>
              <a:t>batas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berinvestasi</a:t>
            </a:r>
            <a:r>
              <a:rPr lang="en-US" sz="2800" dirty="0"/>
              <a:t> </a:t>
            </a:r>
            <a:r>
              <a:rPr lang="en-US" sz="2800" dirty="0" err="1"/>
              <a:t>terlalu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STAKEHOLDERS SEKTOR B: </a:t>
            </a:r>
          </a:p>
          <a:p>
            <a:pPr marL="0" indent="0">
              <a:buNone/>
            </a:pP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merespon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sebenarnya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power yang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 </a:t>
            </a:r>
            <a:r>
              <a:rPr lang="en-US" sz="2800" dirty="0"/>
              <a:t>: Stakeholder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sekutu</a:t>
            </a:r>
            <a:r>
              <a:rPr lang="en-US" sz="2800" dirty="0"/>
              <a:t> dalam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Oleh </a:t>
            </a:r>
            <a:r>
              <a:rPr lang="en-US" sz="2800" dirty="0" err="1"/>
              <a:t>karenanya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menginformasikan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yang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minati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1825625"/>
            <a:ext cx="5181600" cy="3699747"/>
          </a:xfrm>
        </p:spPr>
      </p:pic>
    </p:spTree>
    <p:extLst>
      <p:ext uri="{BB962C8B-B14F-4D97-AF65-F5344CB8AC3E}">
        <p14:creationId xmlns:p14="http://schemas.microsoft.com/office/powerpoint/2010/main" val="3677977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FC6B-4BF3-A644-78E1-EB2A4C2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badi" panose="020B0604020104020204" pitchFamily="34" charset="0"/>
              </a:rPr>
              <a:t>LANJUTAN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CE73-BA78-81AF-8D3C-66254B597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0" y="1440180"/>
            <a:ext cx="7059930" cy="52235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STAKEHOLDERS SEKTOR C: </a:t>
            </a:r>
          </a:p>
          <a:p>
            <a:pPr marL="0" indent="0">
              <a:buNone/>
            </a:pP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investor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legislatif</a:t>
            </a:r>
            <a:r>
              <a:rPr lang="en-US" sz="2800" dirty="0"/>
              <a:t>.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berperilaku</a:t>
            </a:r>
            <a:r>
              <a:rPr lang="en-US" sz="2800" dirty="0"/>
              <a:t> </a:t>
            </a:r>
            <a:r>
              <a:rPr lang="en-US" sz="2800" dirty="0" err="1"/>
              <a:t>pasif</a:t>
            </a:r>
            <a:r>
              <a:rPr lang="en-US" sz="2800" dirty="0"/>
              <a:t> dan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rendahnya</a:t>
            </a:r>
            <a:r>
              <a:rPr lang="en-US" sz="2800" dirty="0"/>
              <a:t> interest dalam </a:t>
            </a:r>
            <a:r>
              <a:rPr lang="en-US" sz="2800" dirty="0" err="1"/>
              <a:t>urusan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 </a:t>
            </a:r>
            <a:r>
              <a:rPr lang="en-US" sz="2800" dirty="0" err="1"/>
              <a:t>Menghadapi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stakeholder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minat</a:t>
            </a:r>
            <a:r>
              <a:rPr lang="en-US" sz="2800" dirty="0"/>
              <a:t> dan </a:t>
            </a:r>
            <a:r>
              <a:rPr lang="en-US" sz="2800" dirty="0" err="1"/>
              <a:t>reaksi</a:t>
            </a:r>
            <a:r>
              <a:rPr lang="en-US" sz="2800" dirty="0"/>
              <a:t> </a:t>
            </a:r>
            <a:r>
              <a:rPr lang="en-US" sz="2800" dirty="0" err="1"/>
              <a:t>kelompok-kelompok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dalam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dalam </a:t>
            </a:r>
            <a:r>
              <a:rPr lang="en-US" sz="2800" dirty="0" err="1"/>
              <a:t>organisasi</a:t>
            </a:r>
            <a:r>
              <a:rPr lang="en-US" sz="2800" dirty="0"/>
              <a:t>, dan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dengan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STAKEHOLDERS SEKTOR D: </a:t>
            </a:r>
          </a:p>
          <a:p>
            <a:pPr marL="0" indent="0">
              <a:buNone/>
            </a:pPr>
            <a:r>
              <a:rPr lang="en-US" sz="2800" dirty="0" err="1"/>
              <a:t>memiliki</a:t>
            </a:r>
            <a:r>
              <a:rPr lang="en-US" sz="2800" dirty="0"/>
              <a:t> interest yang </a:t>
            </a:r>
            <a:r>
              <a:rPr lang="en-US" sz="2800" dirty="0" err="1"/>
              <a:t>tinggi</a:t>
            </a:r>
            <a:r>
              <a:rPr lang="en-US" sz="2800" dirty="0"/>
              <a:t> dalam </a:t>
            </a:r>
            <a:r>
              <a:rPr lang="en-US" sz="2800" dirty="0" err="1"/>
              <a:t>merespon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,  </a:t>
            </a:r>
            <a:r>
              <a:rPr lang="en-US" sz="2800" dirty="0" err="1"/>
              <a:t>memiliki</a:t>
            </a:r>
            <a:r>
              <a:rPr lang="en-US" sz="2800" dirty="0"/>
              <a:t> power yang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. Stakeholder yang </a:t>
            </a:r>
            <a:r>
              <a:rPr lang="en-US" sz="2800" dirty="0" err="1"/>
              <a:t>terpenting</a:t>
            </a:r>
            <a:r>
              <a:rPr lang="en-US" sz="2800" dirty="0"/>
              <a:t> dan </a:t>
            </a:r>
            <a:r>
              <a:rPr lang="en-US" sz="2800" dirty="0" err="1"/>
              <a:t>berapa</a:t>
            </a:r>
            <a:r>
              <a:rPr lang="en-US" sz="2800" dirty="0"/>
              <a:t> pada </a:t>
            </a:r>
            <a:r>
              <a:rPr lang="en-US" sz="2800" dirty="0" err="1"/>
              <a:t>sektor</a:t>
            </a:r>
            <a:r>
              <a:rPr lang="en-US" sz="2800" dirty="0"/>
              <a:t> D </a:t>
            </a:r>
            <a:r>
              <a:rPr lang="en-US" sz="2800" dirty="0" err="1"/>
              <a:t>sebagai</a:t>
            </a:r>
            <a:r>
              <a:rPr lang="en-US" sz="2800" dirty="0"/>
              <a:t> key player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REKOMENDASI </a:t>
            </a:r>
            <a:r>
              <a:rPr lang="en-US" sz="2800" dirty="0"/>
              <a:t>: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dilibatkan</a:t>
            </a:r>
            <a:r>
              <a:rPr lang="en-US" sz="2800" dirty="0"/>
              <a:t> dalam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D6BA2E5-6B05-8CAC-1B10-97CF1C701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8520" y="1825625"/>
            <a:ext cx="5181600" cy="3699747"/>
          </a:xfrm>
        </p:spPr>
      </p:pic>
    </p:spTree>
    <p:extLst>
      <p:ext uri="{BB962C8B-B14F-4D97-AF65-F5344CB8AC3E}">
        <p14:creationId xmlns:p14="http://schemas.microsoft.com/office/powerpoint/2010/main" val="2017207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D1C5-59B0-7C52-9B77-2EAFADC8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REFERENSI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D2027-FED0-3F80-1588-57ED1B8A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82" y="1530849"/>
            <a:ext cx="11476234" cy="5044612"/>
          </a:xfrm>
        </p:spPr>
      </p:pic>
    </p:spTree>
    <p:extLst>
      <p:ext uri="{BB962C8B-B14F-4D97-AF65-F5344CB8AC3E}">
        <p14:creationId xmlns:p14="http://schemas.microsoft.com/office/powerpoint/2010/main" val="18791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9FE-64F6-C8B8-2D19-7D7D63AD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2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URGENSI DAN KONSEPSI  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AC300-EA43-A446-6976-21CC2F84E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02" y="1407560"/>
            <a:ext cx="11630345" cy="5280916"/>
          </a:xfrm>
        </p:spPr>
      </p:pic>
    </p:spTree>
    <p:extLst>
      <p:ext uri="{BB962C8B-B14F-4D97-AF65-F5344CB8AC3E}">
        <p14:creationId xmlns:p14="http://schemas.microsoft.com/office/powerpoint/2010/main" val="24396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TEHNIK PEMETAAN STAKEHOLDERS</a:t>
            </a:r>
            <a:b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Abadi" panose="020B0604020104020204" pitchFamily="34" charset="0"/>
              </a:rPr>
              <a:t>(STAKEHOLDERS MAPPING)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111" y="1690688"/>
            <a:ext cx="11230815" cy="47863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dirty="0">
                <a:latin typeface="Abadi" panose="020B0604020104020204" pitchFamily="34" charset="0"/>
              </a:rPr>
              <a:t>ADALAH: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Abadi" panose="020B0604020104020204" pitchFamily="34" charset="0"/>
              </a:rPr>
              <a:t>TEHNIK  yang dapat </a:t>
            </a:r>
            <a:r>
              <a:rPr lang="en-US" sz="3600" dirty="0" err="1">
                <a:latin typeface="Abadi" panose="020B0604020104020204" pitchFamily="34" charset="0"/>
              </a:rPr>
              <a:t>digunakan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untuk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mengidentifikasi</a:t>
            </a:r>
            <a:r>
              <a:rPr lang="en-US" sz="3600" dirty="0">
                <a:latin typeface="Abadi" panose="020B0604020104020204" pitchFamily="34" charset="0"/>
              </a:rPr>
              <a:t> dan </a:t>
            </a:r>
            <a:r>
              <a:rPr lang="en-US" sz="3600" dirty="0" err="1">
                <a:latin typeface="Abadi" panose="020B0604020104020204" pitchFamily="34" charset="0"/>
              </a:rPr>
              <a:t>menilai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kepentingan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dari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pihak-pihak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aktor-aktor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kunci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kelompok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atau</a:t>
            </a: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badi" panose="020B0604020104020204" pitchFamily="34" charset="0"/>
              </a:rPr>
              <a:t>institusi</a:t>
            </a:r>
            <a:r>
              <a:rPr lang="en-US" sz="3600" dirty="0">
                <a:latin typeface="Abadi" panose="020B0604020104020204" pitchFamily="34" charset="0"/>
              </a:rPr>
              <a:t> yang dapat </a:t>
            </a:r>
            <a:r>
              <a:rPr lang="en-US" sz="3600" dirty="0" err="1">
                <a:latin typeface="Abadi" panose="020B0604020104020204" pitchFamily="34" charset="0"/>
              </a:rPr>
              <a:t>mempengaruhi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kesuksesan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dari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sebuah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kegiatan</a:t>
            </a:r>
            <a:r>
              <a:rPr lang="en-US" sz="3600" dirty="0">
                <a:latin typeface="Abadi" panose="020B0604020104020204" pitchFamily="34" charset="0"/>
              </a:rPr>
              <a:t>/program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Abadi" panose="020B0604020104020204" pitchFamily="34" charset="0"/>
              </a:rPr>
              <a:t>DAPAT  </a:t>
            </a:r>
            <a:r>
              <a:rPr lang="en-US" sz="3600" dirty="0" err="1">
                <a:latin typeface="Abadi" panose="020B0604020104020204" pitchFamily="34" charset="0"/>
              </a:rPr>
              <a:t>membantu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dalam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penilaian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lingkungan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kegiatan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/program  dan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dapat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menentukan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cara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terbaik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untuk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bernegosiasi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dalam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diskusi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tentang</a:t>
            </a:r>
            <a:r>
              <a:rPr lang="en-US" sz="36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badi" panose="020B0604020104020204" pitchFamily="34" charset="0"/>
              </a:rPr>
              <a:t>kegiatan</a:t>
            </a:r>
            <a:endParaRPr lang="en-US" sz="36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4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AA53-FEE1-A088-7A7E-CB707E6E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PEMAHAMAN  SEDERHANA</a:t>
            </a:r>
            <a:b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 MAPPING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7F9B-453D-0783-76B4-578F0C9E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853248"/>
            <a:ext cx="11352943" cy="4814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Abadi" panose="020B0604020104020204" pitchFamily="34" charset="0"/>
              </a:rPr>
              <a:t>Stakeholders: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Terpengaruh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Mempengaruhi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Abadi" panose="020B0604020104020204" pitchFamily="34" charset="0"/>
              </a:rPr>
              <a:t>Pemetaan</a:t>
            </a:r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b="1" i="1" dirty="0" err="1"/>
              <a:t>terpengaruh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b="1" i="1" dirty="0" err="1"/>
              <a:t>mempengaruhi</a:t>
            </a: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dilibatkan</a:t>
            </a: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b="1" i="1" dirty="0" err="1"/>
              <a:t>siapa</a:t>
            </a:r>
            <a:r>
              <a:rPr lang="en-US" b="1" i="1" dirty="0"/>
              <a:t> yang </a:t>
            </a:r>
            <a:r>
              <a:rPr lang="en-US" b="1" i="1" dirty="0" err="1"/>
              <a:t>harus</a:t>
            </a:r>
            <a:r>
              <a:rPr lang="en-US" b="1" i="1" dirty="0"/>
              <a:t> </a:t>
            </a:r>
            <a:r>
              <a:rPr lang="en-US" b="1" i="1" dirty="0" err="1"/>
              <a:t>ditingkatkan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5248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452718"/>
            <a:ext cx="7876112" cy="14005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HASIL PEMETAAN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40" y="2065106"/>
            <a:ext cx="11770760" cy="47055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MEMBERIKAN INFORMASI</a:t>
            </a:r>
          </a:p>
          <a:p>
            <a:pPr marL="624078" indent="-514350">
              <a:buAutoNum type="arabicParenBoth"/>
            </a:pPr>
            <a:r>
              <a:rPr lang="en-US" sz="4000" b="1" i="1" u="sng" dirty="0" err="1"/>
              <a:t>siapa</a:t>
            </a:r>
            <a:r>
              <a:rPr lang="en-US" sz="4000" b="1" i="1" u="sng" dirty="0"/>
              <a:t> </a:t>
            </a:r>
            <a:r>
              <a:rPr lang="en-US" sz="4000" b="1" i="1" u="sng" dirty="0" err="1"/>
              <a:t>saja</a:t>
            </a:r>
            <a:r>
              <a:rPr lang="en-US" sz="4000" b="1" i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dipengaruhi</a:t>
            </a:r>
            <a:r>
              <a:rPr lang="en-US" sz="4000" dirty="0"/>
              <a:t>;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siapa</a:t>
            </a:r>
            <a:r>
              <a:rPr lang="en-US" sz="4000" b="1" u="sng" dirty="0"/>
              <a:t> </a:t>
            </a:r>
            <a:r>
              <a:rPr lang="en-US" sz="4000" b="1" u="sng" dirty="0" err="1"/>
              <a:t>saja</a:t>
            </a:r>
            <a:r>
              <a:rPr lang="en-US" sz="4000" b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mempengaruhi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proses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r>
              <a:rPr lang="en-US" sz="4000" dirty="0"/>
              <a:t>;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pihak</a:t>
            </a:r>
            <a:r>
              <a:rPr lang="en-US" sz="4000" b="1" u="sng" dirty="0"/>
              <a:t> </a:t>
            </a:r>
            <a:r>
              <a:rPr lang="en-US" sz="4000" b="1" u="sng" dirty="0" err="1"/>
              <a:t>mana</a:t>
            </a:r>
            <a:r>
              <a:rPr lang="en-US" sz="4000" b="1" u="sng" dirty="0"/>
              <a:t> </a:t>
            </a:r>
            <a:r>
              <a:rPr lang="en-US" sz="4000" dirty="0" err="1"/>
              <a:t>saja</a:t>
            </a:r>
            <a:r>
              <a:rPr lang="en-US" sz="4000" dirty="0"/>
              <a:t> 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dilibatkan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</a:p>
          <a:p>
            <a:pPr marL="624078" indent="-514350">
              <a:buAutoNum type="arabicParenBoth"/>
            </a:pPr>
            <a:r>
              <a:rPr lang="en-US" sz="4000" b="1" u="sng" dirty="0" err="1"/>
              <a:t>kapasitas</a:t>
            </a:r>
            <a:r>
              <a:rPr lang="en-US" sz="4000" b="1" u="sng" dirty="0"/>
              <a:t> </a:t>
            </a:r>
            <a:r>
              <a:rPr lang="en-US" sz="4000" b="1" u="sng" dirty="0" err="1"/>
              <a:t>siapa</a:t>
            </a:r>
            <a:r>
              <a:rPr lang="en-US" sz="4000" b="1" u="sng" dirty="0"/>
              <a:t> </a:t>
            </a:r>
            <a:r>
              <a:rPr lang="en-US" sz="4000" dirty="0"/>
              <a:t>yang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ditingkatkan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menjadikan</a:t>
            </a:r>
            <a:r>
              <a:rPr lang="en-US" sz="4000" dirty="0"/>
              <a:t> </a:t>
            </a:r>
            <a:r>
              <a:rPr lang="en-US" sz="4000" dirty="0" err="1"/>
              <a:t>mereka</a:t>
            </a:r>
            <a:r>
              <a:rPr lang="en-US" sz="4000" dirty="0"/>
              <a:t> </a:t>
            </a:r>
            <a:r>
              <a:rPr lang="en-US" sz="4000" dirty="0" err="1"/>
              <a:t>terlibat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kegiatan</a:t>
            </a:r>
            <a:endParaRPr lang="en-US" sz="40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657B-F133-4FEE-0F0B-B6CDD2C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badi" panose="020B0604020104020204" pitchFamily="34" charset="0"/>
              </a:rPr>
              <a:t>APA HASIL?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B9CF54-E290-4368-D1E0-83B61753A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15" y="1825624"/>
            <a:ext cx="11507056" cy="4821755"/>
          </a:xfrm>
        </p:spPr>
      </p:pic>
    </p:spTree>
    <p:extLst>
      <p:ext uri="{BB962C8B-B14F-4D97-AF65-F5344CB8AC3E}">
        <p14:creationId xmlns:p14="http://schemas.microsoft.com/office/powerpoint/2010/main" val="137596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0306-C45B-3A23-FB9E-3F6D23CB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stakeholders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45B2-A131-03B4-617D-44B69846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keberlanjutan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perikanan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0" i="0" cap="all" dirty="0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PERIKANAN TANGKAP KERAPU, PRELIMINARY STUDY MENUJU IMPLEMENTASI ECOSYSTEM APPROACH FOR FISHERIES MANAGEMENT DI KEPULAUAN SPERMONDE KOTA MAKASSAR;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0" i="0" cap="all" dirty="0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Program </a:t>
            </a:r>
            <a:r>
              <a:rPr lang="en-US" b="0" i="0" cap="all" dirty="0" err="1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pemberdayaan</a:t>
            </a:r>
            <a:r>
              <a:rPr lang="en-US" b="0" i="0" cap="all" dirty="0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cap="all" dirty="0" err="1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nasional</a:t>
            </a:r>
            <a:r>
              <a:rPr lang="en-US" b="0" i="0" cap="all" dirty="0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cap="all" dirty="0" err="1"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kelautan</a:t>
            </a:r>
            <a:endParaRPr lang="en-US" b="0" i="0" cap="all" dirty="0"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Pengembangan</a:t>
            </a: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pariwisata</a:t>
            </a: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bahari</a:t>
            </a:r>
            <a:endParaRPr lang="en-US" cap="all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penataan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kelembagaan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perikanan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cap="all" dirty="0"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Strategi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Formulasi</a:t>
            </a: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pembangunan</a:t>
            </a: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perikanan</a:t>
            </a:r>
            <a:r>
              <a:rPr lang="en-US" cap="all" dirty="0">
                <a:solidFill>
                  <a:srgbClr val="111111"/>
                </a:solidFill>
                <a:latin typeface="Verdana" panose="020B0604030504040204" pitchFamily="34" charset="0"/>
              </a:rPr>
              <a:t> di </a:t>
            </a:r>
            <a:r>
              <a:rPr lang="en-US" cap="all" dirty="0" err="1">
                <a:solidFill>
                  <a:srgbClr val="111111"/>
                </a:solidFill>
                <a:latin typeface="Verdana" panose="020B0604030504040204" pitchFamily="34" charset="0"/>
              </a:rPr>
              <a:t>natuna</a:t>
            </a:r>
            <a:endParaRPr lang="en-US" b="0" i="0" cap="all" dirty="0"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endParaRPr lang="en-US" b="0" i="0" cap="all" dirty="0"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8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1628</Words>
  <Application>Microsoft Office PowerPoint</Application>
  <PresentationFormat>Widescreen</PresentationFormat>
  <Paragraphs>169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Abadi</vt:lpstr>
      <vt:lpstr>Aller</vt:lpstr>
      <vt:lpstr>Aller-Italic</vt:lpstr>
      <vt:lpstr>Arial</vt:lpstr>
      <vt:lpstr>Arial Black</vt:lpstr>
      <vt:lpstr>Arial Narrow</vt:lpstr>
      <vt:lpstr>Calibri</vt:lpstr>
      <vt:lpstr>Calibri Light</vt:lpstr>
      <vt:lpstr>Verdana</vt:lpstr>
      <vt:lpstr>Wingdings</vt:lpstr>
      <vt:lpstr>Office Theme</vt:lpstr>
      <vt:lpstr>STAKEHOLDERS ANALYSIS (SA)</vt:lpstr>
      <vt:lpstr>STAKEHOLDERS</vt:lpstr>
      <vt:lpstr>AKTOR SEBAGAI STAKEHOLDERS:  PENENTU KEBIJAKAN</vt:lpstr>
      <vt:lpstr>URGENSI DAN KONSEPSI  SA</vt:lpstr>
      <vt:lpstr>TEHNIK PEMETAAN STAKEHOLDERS (STAKEHOLDERS MAPPING)</vt:lpstr>
      <vt:lpstr>PEMAHAMAN  SEDERHANA  MAPPING STAKEHOLDERS</vt:lpstr>
      <vt:lpstr>HASIL PEMETAAN </vt:lpstr>
      <vt:lpstr>APA HASIL?</vt:lpstr>
      <vt:lpstr>Studi studi stakeholders analysis</vt:lpstr>
      <vt:lpstr>RAGAM TEHNIK Stakeholders Analysis (SA)</vt:lpstr>
      <vt:lpstr>PowerPoint Presentation</vt:lpstr>
      <vt:lpstr>LANGKAH-LANGKAH</vt:lpstr>
      <vt:lpstr>PIJAKAN HASIL STUDI</vt:lpstr>
      <vt:lpstr>Stakeholder-Issue Interrelationship Diagram</vt:lpstr>
      <vt:lpstr>PowerPoint Presentation</vt:lpstr>
      <vt:lpstr>TEHNIK Net Map </vt:lpstr>
      <vt:lpstr>LANGKAH-LANGKAH MENGGUNAKAN  NET MAP</vt:lpstr>
      <vt:lpstr> Siapa yang terlibat?:Diperlukan adanya klasifikasi jenis stakeholder misalnya instansi pemerintah, organisasi kemasyarakatan, organisasi swasta, organisasi donor, dsb. Setiap jenis atau klasifikasi stakeholder diberikan warna tersendiri.; </vt:lpstr>
      <vt:lpstr> Bagaimana keterkaitan mereka?; perlu mendifinisikan dengan jelas hubungan yang dimaksud, misalya garis komando atau perintah, arus dana, pemberian advice, serta arus informasi. Setiap garis tersebut diberikan warna sendiri.; </vt:lpstr>
      <vt:lpstr>Bagaimana pengaruh mereka?; diminta memperjelas “pengaruh” dengan menempatkan tumpukan koin yang membentuk semacam “menara pengaruh”. Semakin besar pengaruh stakeholder maka menara tersebut semakin tinggi</vt:lpstr>
      <vt:lpstr>Apa tujuan mereka?. seorang analis sudah mengetahui siapa aktor yang terlibat, bagaimana mereka berhubungan serta seberapa besar pengaruh mereka melalui pertanyaan sebelumnya melalui pengelompokan aktor dalam: (P=protection) dan development oriented (D=development).   Pertanyaan ini sangat bermanfaat terutama untuk melakukan forecasting terhadap arah tindakan atau keputusan stakeholder</vt:lpstr>
      <vt:lpstr>Participation Planning Matrix </vt:lpstr>
      <vt:lpstr>Adapun cara mengisi matriks di atas adalah sebagai berikut: </vt:lpstr>
      <vt:lpstr>Bases of Power-Directions of Interest Diagram</vt:lpstr>
      <vt:lpstr>ALASAN PENGGUNAAN TEHNIK</vt:lpstr>
      <vt:lpstr>Problem-Frame Stakeholder Map</vt:lpstr>
      <vt:lpstr>ALASAN PENGGUNAAN TEHNIK</vt:lpstr>
      <vt:lpstr>Policy Implementation Mapping</vt:lpstr>
      <vt:lpstr>PENJELASAN KOLOM</vt:lpstr>
      <vt:lpstr>TEHNIK BERTUJUAN</vt:lpstr>
      <vt:lpstr>Power Versus Interest Grid</vt:lpstr>
      <vt:lpstr>LANGKAH-LANGKAH</vt:lpstr>
      <vt:lpstr>TABEL Power Versus Interest Grid</vt:lpstr>
      <vt:lpstr>CONTOH : ANALISIS Power vs Interest Grid 1. Matrik Analisis  Peran Stakeholder  dalam Kebijakan Pelarangan Cantrang</vt:lpstr>
      <vt:lpstr>LANGKAH-LANGKAH</vt:lpstr>
      <vt:lpstr>3. REKOMENDASI/STRATEGI 4 SEKTOR</vt:lpstr>
      <vt:lpstr>LANJUTAN …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 ANALYSIS (SA)</dc:title>
  <dc:creator>novita tresiana</dc:creator>
  <cp:lastModifiedBy>novita tresiana</cp:lastModifiedBy>
  <cp:revision>31</cp:revision>
  <dcterms:created xsi:type="dcterms:W3CDTF">2024-04-25T23:40:31Z</dcterms:created>
  <dcterms:modified xsi:type="dcterms:W3CDTF">2024-05-01T14:41:32Z</dcterms:modified>
</cp:coreProperties>
</file>