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8"/>
  </p:notesMasterIdLst>
  <p:sldIdLst>
    <p:sldId id="256" r:id="rId2"/>
    <p:sldId id="297" r:id="rId3"/>
    <p:sldId id="257" r:id="rId4"/>
    <p:sldId id="300" r:id="rId5"/>
    <p:sldId id="295" r:id="rId6"/>
    <p:sldId id="296" r:id="rId7"/>
    <p:sldId id="258" r:id="rId8"/>
    <p:sldId id="302" r:id="rId9"/>
    <p:sldId id="303" r:id="rId10"/>
    <p:sldId id="306" r:id="rId11"/>
    <p:sldId id="307" r:id="rId12"/>
    <p:sldId id="305" r:id="rId13"/>
    <p:sldId id="304" r:id="rId14"/>
    <p:sldId id="310" r:id="rId15"/>
    <p:sldId id="309" r:id="rId16"/>
    <p:sldId id="308" r:id="rId17"/>
    <p:sldId id="264" r:id="rId18"/>
    <p:sldId id="311" r:id="rId19"/>
    <p:sldId id="312" r:id="rId20"/>
    <p:sldId id="313" r:id="rId21"/>
    <p:sldId id="314" r:id="rId22"/>
    <p:sldId id="315" r:id="rId23"/>
    <p:sldId id="318" r:id="rId24"/>
    <p:sldId id="319" r:id="rId25"/>
    <p:sldId id="317" r:id="rId26"/>
    <p:sldId id="278" r:id="rId27"/>
  </p:sldIdLst>
  <p:sldSz cx="9144000" cy="5143500" type="screen16x9"/>
  <p:notesSz cx="6858000" cy="9144000"/>
  <p:embeddedFontLst>
    <p:embeddedFont>
      <p:font typeface="Calibri" pitchFamily="34" charset="0"/>
      <p:regular r:id="rId29"/>
      <p:bold r:id="rId30"/>
      <p:italic r:id="rId31"/>
      <p:boldItalic r:id="rId32"/>
    </p:embeddedFont>
    <p:embeddedFont>
      <p:font typeface="Damion" charset="0"/>
      <p:regular r:id="rId33"/>
    </p:embeddedFont>
    <p:embeddedFont>
      <p:font typeface="Inria Sans Light" charset="0"/>
      <p:regular r:id="rId34"/>
      <p:bold r:id="rId35"/>
      <p:italic r:id="rId36"/>
      <p:boldItalic r:id="rId37"/>
    </p:embeddedFont>
    <p:embeddedFont>
      <p:font typeface="Tahoma" pitchFamily="3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EF74FF8-E034-4DB7-BE06-887B1C85FB4F}">
  <a:tblStyle styleId="{4EF74FF8-E034-4DB7-BE06-887B1C85FB4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E6136F5-39C5-4167-BACB-785AFB5643D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480" y="-19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482711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152400"/>
            <a:ext cx="9144000" cy="4857765"/>
          </a:xfrm>
          <a:prstGeom prst="rect">
            <a:avLst/>
          </a:prstGeom>
          <a:noFill/>
          <a:ln>
            <a:noFill/>
          </a:ln>
        </p:spPr>
      </p:pic>
      <p:sp>
        <p:nvSpPr>
          <p:cNvPr id="11" name="Google Shape;11;p2"/>
          <p:cNvSpPr txBox="1">
            <a:spLocks noGrp="1"/>
          </p:cNvSpPr>
          <p:nvPr>
            <p:ph type="ctrTitle"/>
          </p:nvPr>
        </p:nvSpPr>
        <p:spPr>
          <a:xfrm>
            <a:off x="2756850" y="1419375"/>
            <a:ext cx="3512100" cy="23046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5600"/>
              <a:buNone/>
              <a:defRPr sz="5600">
                <a:solidFill>
                  <a:schemeClr val="dk1"/>
                </a:solidFill>
              </a:defRPr>
            </a:lvl1pPr>
            <a:lvl2pPr lvl="1" algn="ctr" rtl="0">
              <a:spcBef>
                <a:spcPts val="0"/>
              </a:spcBef>
              <a:spcAft>
                <a:spcPts val="0"/>
              </a:spcAft>
              <a:buClr>
                <a:schemeClr val="dk1"/>
              </a:buClr>
              <a:buSzPts val="5600"/>
              <a:buNone/>
              <a:defRPr sz="5600">
                <a:solidFill>
                  <a:schemeClr val="dk1"/>
                </a:solidFill>
              </a:defRPr>
            </a:lvl2pPr>
            <a:lvl3pPr lvl="2" algn="ctr" rtl="0">
              <a:spcBef>
                <a:spcPts val="0"/>
              </a:spcBef>
              <a:spcAft>
                <a:spcPts val="0"/>
              </a:spcAft>
              <a:buClr>
                <a:schemeClr val="dk1"/>
              </a:buClr>
              <a:buSzPts val="5600"/>
              <a:buNone/>
              <a:defRPr sz="5600">
                <a:solidFill>
                  <a:schemeClr val="dk1"/>
                </a:solidFill>
              </a:defRPr>
            </a:lvl3pPr>
            <a:lvl4pPr lvl="3" algn="ctr" rtl="0">
              <a:spcBef>
                <a:spcPts val="0"/>
              </a:spcBef>
              <a:spcAft>
                <a:spcPts val="0"/>
              </a:spcAft>
              <a:buClr>
                <a:schemeClr val="dk1"/>
              </a:buClr>
              <a:buSzPts val="5600"/>
              <a:buNone/>
              <a:defRPr sz="5600">
                <a:solidFill>
                  <a:schemeClr val="dk1"/>
                </a:solidFill>
              </a:defRPr>
            </a:lvl4pPr>
            <a:lvl5pPr lvl="4" algn="ctr" rtl="0">
              <a:spcBef>
                <a:spcPts val="0"/>
              </a:spcBef>
              <a:spcAft>
                <a:spcPts val="0"/>
              </a:spcAft>
              <a:buClr>
                <a:schemeClr val="dk1"/>
              </a:buClr>
              <a:buSzPts val="5600"/>
              <a:buNone/>
              <a:defRPr sz="5600">
                <a:solidFill>
                  <a:schemeClr val="dk1"/>
                </a:solidFill>
              </a:defRPr>
            </a:lvl5pPr>
            <a:lvl6pPr lvl="5" algn="ctr" rtl="0">
              <a:spcBef>
                <a:spcPts val="0"/>
              </a:spcBef>
              <a:spcAft>
                <a:spcPts val="0"/>
              </a:spcAft>
              <a:buClr>
                <a:schemeClr val="dk1"/>
              </a:buClr>
              <a:buSzPts val="5600"/>
              <a:buNone/>
              <a:defRPr sz="5600">
                <a:solidFill>
                  <a:schemeClr val="dk1"/>
                </a:solidFill>
              </a:defRPr>
            </a:lvl6pPr>
            <a:lvl7pPr lvl="6" algn="ctr" rtl="0">
              <a:spcBef>
                <a:spcPts val="0"/>
              </a:spcBef>
              <a:spcAft>
                <a:spcPts val="0"/>
              </a:spcAft>
              <a:buClr>
                <a:schemeClr val="dk1"/>
              </a:buClr>
              <a:buSzPts val="5600"/>
              <a:buNone/>
              <a:defRPr sz="5600">
                <a:solidFill>
                  <a:schemeClr val="dk1"/>
                </a:solidFill>
              </a:defRPr>
            </a:lvl7pPr>
            <a:lvl8pPr lvl="7" algn="ctr" rtl="0">
              <a:spcBef>
                <a:spcPts val="0"/>
              </a:spcBef>
              <a:spcAft>
                <a:spcPts val="0"/>
              </a:spcAft>
              <a:buClr>
                <a:schemeClr val="dk1"/>
              </a:buClr>
              <a:buSzPts val="5600"/>
              <a:buNone/>
              <a:defRPr sz="5600">
                <a:solidFill>
                  <a:schemeClr val="dk1"/>
                </a:solidFill>
              </a:defRPr>
            </a:lvl8pPr>
            <a:lvl9pPr lvl="8" algn="ctr" rtl="0">
              <a:spcBef>
                <a:spcPts val="0"/>
              </a:spcBef>
              <a:spcAft>
                <a:spcPts val="0"/>
              </a:spcAft>
              <a:buClr>
                <a:schemeClr val="dk1"/>
              </a:buClr>
              <a:buSzPts val="5600"/>
              <a:buNone/>
              <a:defRPr sz="56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dk1"/>
        </a:soli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223825"/>
            <a:ext cx="9144000" cy="4695825"/>
          </a:xfrm>
          <a:prstGeom prst="rect">
            <a:avLst/>
          </a:prstGeom>
          <a:noFill/>
          <a:ln>
            <a:noFill/>
          </a:ln>
        </p:spPr>
      </p:pic>
      <p:sp>
        <p:nvSpPr>
          <p:cNvPr id="14" name="Google Shape;14;p3"/>
          <p:cNvSpPr txBox="1">
            <a:spLocks noGrp="1"/>
          </p:cNvSpPr>
          <p:nvPr>
            <p:ph type="ctrTitle"/>
          </p:nvPr>
        </p:nvSpPr>
        <p:spPr>
          <a:xfrm>
            <a:off x="2704650" y="1517188"/>
            <a:ext cx="3615600" cy="1165200"/>
          </a:xfrm>
          <a:prstGeom prst="rect">
            <a:avLst/>
          </a:prstGeom>
        </p:spPr>
        <p:txBody>
          <a:bodyPr spcFirstLastPara="1" wrap="square" lIns="0" tIns="0" rIns="0" bIns="0"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5" name="Google Shape;15;p3"/>
          <p:cNvSpPr txBox="1">
            <a:spLocks noGrp="1"/>
          </p:cNvSpPr>
          <p:nvPr>
            <p:ph type="subTitle" idx="1"/>
          </p:nvPr>
        </p:nvSpPr>
        <p:spPr>
          <a:xfrm>
            <a:off x="2956900" y="2779413"/>
            <a:ext cx="3111000" cy="846900"/>
          </a:xfrm>
          <a:prstGeom prst="rect">
            <a:avLst/>
          </a:prstGeom>
        </p:spPr>
        <p:txBody>
          <a:bodyPr spcFirstLastPara="1" wrap="square" lIns="0" tIns="0" rIns="0" bIns="0" anchor="t" anchorCtr="0">
            <a:noAutofit/>
          </a:bodyPr>
          <a:lstStyle>
            <a:lvl1pPr lvl="0" algn="ctr" rtl="0">
              <a:spcBef>
                <a:spcPts val="0"/>
              </a:spcBef>
              <a:spcAft>
                <a:spcPts val="0"/>
              </a:spcAft>
              <a:buClr>
                <a:schemeClr val="lt1"/>
              </a:buClr>
              <a:buSzPts val="2400"/>
              <a:buNone/>
              <a:defRPr>
                <a:solidFill>
                  <a:schemeClr val="lt1"/>
                </a:solidFill>
              </a:defRPr>
            </a:lvl1pPr>
            <a:lvl2pPr lvl="1" algn="ctr" rtl="0">
              <a:spcBef>
                <a:spcPts val="800"/>
              </a:spcBef>
              <a:spcAft>
                <a:spcPts val="0"/>
              </a:spcAft>
              <a:buClr>
                <a:schemeClr val="lt1"/>
              </a:buClr>
              <a:buSzPts val="3000"/>
              <a:buNone/>
              <a:defRPr sz="3000">
                <a:solidFill>
                  <a:schemeClr val="lt1"/>
                </a:solidFill>
              </a:defRPr>
            </a:lvl2pPr>
            <a:lvl3pPr lvl="2" algn="ctr" rtl="0">
              <a:spcBef>
                <a:spcPts val="800"/>
              </a:spcBef>
              <a:spcAft>
                <a:spcPts val="0"/>
              </a:spcAft>
              <a:buClr>
                <a:schemeClr val="lt1"/>
              </a:buClr>
              <a:buSzPts val="3000"/>
              <a:buNone/>
              <a:defRPr sz="3000">
                <a:solidFill>
                  <a:schemeClr val="lt1"/>
                </a:solidFill>
              </a:defRPr>
            </a:lvl3pPr>
            <a:lvl4pPr lvl="3" algn="ctr" rtl="0">
              <a:spcBef>
                <a:spcPts val="800"/>
              </a:spcBef>
              <a:spcAft>
                <a:spcPts val="0"/>
              </a:spcAft>
              <a:buClr>
                <a:schemeClr val="lt1"/>
              </a:buClr>
              <a:buSzPts val="3000"/>
              <a:buNone/>
              <a:defRPr sz="3000">
                <a:solidFill>
                  <a:schemeClr val="lt1"/>
                </a:solidFill>
              </a:defRPr>
            </a:lvl4pPr>
            <a:lvl5pPr lvl="4" algn="ctr" rtl="0">
              <a:spcBef>
                <a:spcPts val="800"/>
              </a:spcBef>
              <a:spcAft>
                <a:spcPts val="0"/>
              </a:spcAft>
              <a:buClr>
                <a:schemeClr val="lt1"/>
              </a:buClr>
              <a:buSzPts val="3000"/>
              <a:buNone/>
              <a:defRPr sz="3000">
                <a:solidFill>
                  <a:schemeClr val="lt1"/>
                </a:solidFill>
              </a:defRPr>
            </a:lvl5pPr>
            <a:lvl6pPr lvl="5" algn="ctr" rtl="0">
              <a:spcBef>
                <a:spcPts val="800"/>
              </a:spcBef>
              <a:spcAft>
                <a:spcPts val="0"/>
              </a:spcAft>
              <a:buClr>
                <a:schemeClr val="lt1"/>
              </a:buClr>
              <a:buSzPts val="3000"/>
              <a:buNone/>
              <a:defRPr sz="3000">
                <a:solidFill>
                  <a:schemeClr val="lt1"/>
                </a:solidFill>
              </a:defRPr>
            </a:lvl6pPr>
            <a:lvl7pPr lvl="6" algn="ctr" rtl="0">
              <a:spcBef>
                <a:spcPts val="800"/>
              </a:spcBef>
              <a:spcAft>
                <a:spcPts val="0"/>
              </a:spcAft>
              <a:buClr>
                <a:schemeClr val="lt1"/>
              </a:buClr>
              <a:buSzPts val="3000"/>
              <a:buNone/>
              <a:defRPr sz="3000">
                <a:solidFill>
                  <a:schemeClr val="lt1"/>
                </a:solidFill>
              </a:defRPr>
            </a:lvl7pPr>
            <a:lvl8pPr lvl="7" algn="ctr" rtl="0">
              <a:spcBef>
                <a:spcPts val="800"/>
              </a:spcBef>
              <a:spcAft>
                <a:spcPts val="0"/>
              </a:spcAft>
              <a:buClr>
                <a:schemeClr val="lt1"/>
              </a:buClr>
              <a:buSzPts val="3000"/>
              <a:buNone/>
              <a:defRPr sz="3000">
                <a:solidFill>
                  <a:schemeClr val="lt1"/>
                </a:solidFill>
              </a:defRPr>
            </a:lvl8pPr>
            <a:lvl9pPr lvl="8" algn="ctr" rtl="0">
              <a:spcBef>
                <a:spcPts val="800"/>
              </a:spcBef>
              <a:spcAft>
                <a:spcPts val="800"/>
              </a:spcAft>
              <a:buClr>
                <a:schemeClr val="lt1"/>
              </a:buClr>
              <a:buSzPts val="3000"/>
              <a:buNone/>
              <a:defRPr sz="30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5"/>
        <p:cNvGrpSpPr/>
        <p:nvPr/>
      </p:nvGrpSpPr>
      <p:grpSpPr>
        <a:xfrm>
          <a:off x="0" y="0"/>
          <a:ext cx="0" cy="0"/>
          <a:chOff x="0" y="0"/>
          <a:chExt cx="0" cy="0"/>
        </a:xfrm>
      </p:grpSpPr>
      <p:pic>
        <p:nvPicPr>
          <p:cNvPr id="26" name="Google Shape;26;p6"/>
          <p:cNvPicPr preferRelativeResize="0"/>
          <p:nvPr/>
        </p:nvPicPr>
        <p:blipFill>
          <a:blip r:embed="rId2">
            <a:alphaModFix/>
          </a:blip>
          <a:stretch>
            <a:fillRect/>
          </a:stretch>
        </p:blipFill>
        <p:spPr>
          <a:xfrm>
            <a:off x="0" y="3609963"/>
            <a:ext cx="9144000" cy="1457325"/>
          </a:xfrm>
          <a:prstGeom prst="rect">
            <a:avLst/>
          </a:prstGeom>
          <a:noFill/>
          <a:ln>
            <a:noFill/>
          </a:ln>
        </p:spPr>
      </p:pic>
      <p:sp>
        <p:nvSpPr>
          <p:cNvPr id="27" name="Google Shape;27;p6"/>
          <p:cNvSpPr txBox="1">
            <a:spLocks noGrp="1"/>
          </p:cNvSpPr>
          <p:nvPr>
            <p:ph type="title"/>
          </p:nvPr>
        </p:nvSpPr>
        <p:spPr>
          <a:xfrm>
            <a:off x="855300" y="6074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8" name="Google Shape;28;p6"/>
          <p:cNvSpPr txBox="1">
            <a:spLocks noGrp="1"/>
          </p:cNvSpPr>
          <p:nvPr>
            <p:ph type="body" idx="1"/>
          </p:nvPr>
        </p:nvSpPr>
        <p:spPr>
          <a:xfrm>
            <a:off x="855275" y="1201550"/>
            <a:ext cx="3473100" cy="2491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29" name="Google Shape;29;p6"/>
          <p:cNvSpPr txBox="1">
            <a:spLocks noGrp="1"/>
          </p:cNvSpPr>
          <p:nvPr>
            <p:ph type="body" idx="2"/>
          </p:nvPr>
        </p:nvSpPr>
        <p:spPr>
          <a:xfrm>
            <a:off x="4815599" y="1201550"/>
            <a:ext cx="3473100" cy="2491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0" name="Google Shape;30;p6"/>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3771850"/>
            <a:ext cx="9144000" cy="1295400"/>
          </a:xfrm>
          <a:prstGeom prst="rect">
            <a:avLst/>
          </a:prstGeom>
          <a:noFill/>
          <a:ln>
            <a:noFill/>
          </a:ln>
        </p:spPr>
      </p:pic>
      <p:sp>
        <p:nvSpPr>
          <p:cNvPr id="33" name="Google Shape;33;p7"/>
          <p:cNvSpPr txBox="1">
            <a:spLocks noGrp="1"/>
          </p:cNvSpPr>
          <p:nvPr>
            <p:ph type="title"/>
          </p:nvPr>
        </p:nvSpPr>
        <p:spPr>
          <a:xfrm>
            <a:off x="855300" y="6074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4" name="Google Shape;34;p7"/>
          <p:cNvSpPr txBox="1">
            <a:spLocks noGrp="1"/>
          </p:cNvSpPr>
          <p:nvPr>
            <p:ph type="body" idx="1"/>
          </p:nvPr>
        </p:nvSpPr>
        <p:spPr>
          <a:xfrm>
            <a:off x="855300" y="1201550"/>
            <a:ext cx="2315700" cy="2624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35" name="Google Shape;35;p7"/>
          <p:cNvSpPr txBox="1">
            <a:spLocks noGrp="1"/>
          </p:cNvSpPr>
          <p:nvPr>
            <p:ph type="body" idx="2"/>
          </p:nvPr>
        </p:nvSpPr>
        <p:spPr>
          <a:xfrm>
            <a:off x="3414200" y="1201550"/>
            <a:ext cx="2315700" cy="2624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36" name="Google Shape;36;p7"/>
          <p:cNvSpPr txBox="1">
            <a:spLocks noGrp="1"/>
          </p:cNvSpPr>
          <p:nvPr>
            <p:ph type="body" idx="3"/>
          </p:nvPr>
        </p:nvSpPr>
        <p:spPr>
          <a:xfrm>
            <a:off x="5973099" y="1201550"/>
            <a:ext cx="2315700" cy="2624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37" name="Google Shape;37;p7"/>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10"/>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8" name="Google Shape;48;p10"/>
          <p:cNvPicPr preferRelativeResize="0"/>
          <p:nvPr/>
        </p:nvPicPr>
        <p:blipFill>
          <a:blip r:embed="rId2">
            <a:alphaModFix/>
          </a:blip>
          <a:stretch>
            <a:fillRect/>
          </a:stretch>
        </p:blipFill>
        <p:spPr>
          <a:xfrm rot="10800000" flipH="1">
            <a:off x="0" y="3448050"/>
            <a:ext cx="9144000" cy="16192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607400"/>
            <a:ext cx="7433400" cy="396300"/>
          </a:xfrm>
          <a:prstGeom prst="rect">
            <a:avLst/>
          </a:prstGeom>
          <a:noFill/>
          <a:ln>
            <a:noFill/>
          </a:ln>
        </p:spPr>
        <p:txBody>
          <a:bodyPr spcFirstLastPara="1" wrap="square" lIns="0" tIns="0" rIns="0" bIns="0" anchor="b" anchorCtr="0">
            <a:noAutofit/>
          </a:bodyPr>
          <a:lstStyle>
            <a:lvl1pPr lvl="0" rtl="0">
              <a:lnSpc>
                <a:spcPct val="80000"/>
              </a:lnSpc>
              <a:spcBef>
                <a:spcPts val="0"/>
              </a:spcBef>
              <a:spcAft>
                <a:spcPts val="0"/>
              </a:spcAft>
              <a:buClr>
                <a:schemeClr val="dk2"/>
              </a:buClr>
              <a:buSzPts val="3400"/>
              <a:buFont typeface="Damion"/>
              <a:buNone/>
              <a:defRPr sz="3400">
                <a:solidFill>
                  <a:schemeClr val="dk2"/>
                </a:solidFill>
                <a:latin typeface="Damion"/>
                <a:ea typeface="Damion"/>
                <a:cs typeface="Damion"/>
                <a:sym typeface="Damion"/>
              </a:defRPr>
            </a:lvl1pPr>
            <a:lvl2pPr lvl="1" rtl="0">
              <a:lnSpc>
                <a:spcPct val="80000"/>
              </a:lnSpc>
              <a:spcBef>
                <a:spcPts val="0"/>
              </a:spcBef>
              <a:spcAft>
                <a:spcPts val="0"/>
              </a:spcAft>
              <a:buClr>
                <a:schemeClr val="dk2"/>
              </a:buClr>
              <a:buSzPts val="3400"/>
              <a:buFont typeface="Damion"/>
              <a:buNone/>
              <a:defRPr sz="3400">
                <a:solidFill>
                  <a:schemeClr val="dk2"/>
                </a:solidFill>
                <a:latin typeface="Damion"/>
                <a:ea typeface="Damion"/>
                <a:cs typeface="Damion"/>
                <a:sym typeface="Damion"/>
              </a:defRPr>
            </a:lvl2pPr>
            <a:lvl3pPr lvl="2" rtl="0">
              <a:lnSpc>
                <a:spcPct val="80000"/>
              </a:lnSpc>
              <a:spcBef>
                <a:spcPts val="0"/>
              </a:spcBef>
              <a:spcAft>
                <a:spcPts val="0"/>
              </a:spcAft>
              <a:buClr>
                <a:schemeClr val="dk2"/>
              </a:buClr>
              <a:buSzPts val="3400"/>
              <a:buFont typeface="Damion"/>
              <a:buNone/>
              <a:defRPr sz="3400">
                <a:solidFill>
                  <a:schemeClr val="dk2"/>
                </a:solidFill>
                <a:latin typeface="Damion"/>
                <a:ea typeface="Damion"/>
                <a:cs typeface="Damion"/>
                <a:sym typeface="Damion"/>
              </a:defRPr>
            </a:lvl3pPr>
            <a:lvl4pPr lvl="3" rtl="0">
              <a:lnSpc>
                <a:spcPct val="80000"/>
              </a:lnSpc>
              <a:spcBef>
                <a:spcPts val="0"/>
              </a:spcBef>
              <a:spcAft>
                <a:spcPts val="0"/>
              </a:spcAft>
              <a:buClr>
                <a:schemeClr val="dk2"/>
              </a:buClr>
              <a:buSzPts val="3400"/>
              <a:buFont typeface="Damion"/>
              <a:buNone/>
              <a:defRPr sz="3400">
                <a:solidFill>
                  <a:schemeClr val="dk2"/>
                </a:solidFill>
                <a:latin typeface="Damion"/>
                <a:ea typeface="Damion"/>
                <a:cs typeface="Damion"/>
                <a:sym typeface="Damion"/>
              </a:defRPr>
            </a:lvl4pPr>
            <a:lvl5pPr lvl="4" rtl="0">
              <a:lnSpc>
                <a:spcPct val="80000"/>
              </a:lnSpc>
              <a:spcBef>
                <a:spcPts val="0"/>
              </a:spcBef>
              <a:spcAft>
                <a:spcPts val="0"/>
              </a:spcAft>
              <a:buClr>
                <a:schemeClr val="dk2"/>
              </a:buClr>
              <a:buSzPts val="3400"/>
              <a:buFont typeface="Damion"/>
              <a:buNone/>
              <a:defRPr sz="3400">
                <a:solidFill>
                  <a:schemeClr val="dk2"/>
                </a:solidFill>
                <a:latin typeface="Damion"/>
                <a:ea typeface="Damion"/>
                <a:cs typeface="Damion"/>
                <a:sym typeface="Damion"/>
              </a:defRPr>
            </a:lvl5pPr>
            <a:lvl6pPr lvl="5" rtl="0">
              <a:lnSpc>
                <a:spcPct val="80000"/>
              </a:lnSpc>
              <a:spcBef>
                <a:spcPts val="0"/>
              </a:spcBef>
              <a:spcAft>
                <a:spcPts val="0"/>
              </a:spcAft>
              <a:buClr>
                <a:schemeClr val="dk2"/>
              </a:buClr>
              <a:buSzPts val="3400"/>
              <a:buFont typeface="Damion"/>
              <a:buNone/>
              <a:defRPr sz="3400">
                <a:solidFill>
                  <a:schemeClr val="dk2"/>
                </a:solidFill>
                <a:latin typeface="Damion"/>
                <a:ea typeface="Damion"/>
                <a:cs typeface="Damion"/>
                <a:sym typeface="Damion"/>
              </a:defRPr>
            </a:lvl6pPr>
            <a:lvl7pPr lvl="6" rtl="0">
              <a:lnSpc>
                <a:spcPct val="80000"/>
              </a:lnSpc>
              <a:spcBef>
                <a:spcPts val="0"/>
              </a:spcBef>
              <a:spcAft>
                <a:spcPts val="0"/>
              </a:spcAft>
              <a:buClr>
                <a:schemeClr val="dk2"/>
              </a:buClr>
              <a:buSzPts val="3400"/>
              <a:buFont typeface="Damion"/>
              <a:buNone/>
              <a:defRPr sz="3400">
                <a:solidFill>
                  <a:schemeClr val="dk2"/>
                </a:solidFill>
                <a:latin typeface="Damion"/>
                <a:ea typeface="Damion"/>
                <a:cs typeface="Damion"/>
                <a:sym typeface="Damion"/>
              </a:defRPr>
            </a:lvl7pPr>
            <a:lvl8pPr lvl="7" rtl="0">
              <a:lnSpc>
                <a:spcPct val="80000"/>
              </a:lnSpc>
              <a:spcBef>
                <a:spcPts val="0"/>
              </a:spcBef>
              <a:spcAft>
                <a:spcPts val="0"/>
              </a:spcAft>
              <a:buClr>
                <a:schemeClr val="dk2"/>
              </a:buClr>
              <a:buSzPts val="3400"/>
              <a:buFont typeface="Damion"/>
              <a:buNone/>
              <a:defRPr sz="3400">
                <a:solidFill>
                  <a:schemeClr val="dk2"/>
                </a:solidFill>
                <a:latin typeface="Damion"/>
                <a:ea typeface="Damion"/>
                <a:cs typeface="Damion"/>
                <a:sym typeface="Damion"/>
              </a:defRPr>
            </a:lvl8pPr>
            <a:lvl9pPr lvl="8" rtl="0">
              <a:lnSpc>
                <a:spcPct val="80000"/>
              </a:lnSpc>
              <a:spcBef>
                <a:spcPts val="0"/>
              </a:spcBef>
              <a:spcAft>
                <a:spcPts val="0"/>
              </a:spcAft>
              <a:buClr>
                <a:schemeClr val="dk2"/>
              </a:buClr>
              <a:buSzPts val="3400"/>
              <a:buFont typeface="Damion"/>
              <a:buNone/>
              <a:defRPr sz="3400">
                <a:solidFill>
                  <a:schemeClr val="dk2"/>
                </a:solidFill>
                <a:latin typeface="Damion"/>
                <a:ea typeface="Damion"/>
                <a:cs typeface="Damion"/>
                <a:sym typeface="Damion"/>
              </a:defRPr>
            </a:lvl9pPr>
          </a:lstStyle>
          <a:p>
            <a:endParaRPr/>
          </a:p>
        </p:txBody>
      </p:sp>
      <p:sp>
        <p:nvSpPr>
          <p:cNvPr id="7" name="Google Shape;7;p1"/>
          <p:cNvSpPr txBox="1">
            <a:spLocks noGrp="1"/>
          </p:cNvSpPr>
          <p:nvPr>
            <p:ph type="body" idx="1"/>
          </p:nvPr>
        </p:nvSpPr>
        <p:spPr>
          <a:xfrm>
            <a:off x="855300" y="1201550"/>
            <a:ext cx="7433400" cy="25857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dk2"/>
              </a:buClr>
              <a:buSzPts val="2400"/>
              <a:buFont typeface="Inria Sans Light"/>
              <a:buChar char="●"/>
              <a:defRPr sz="2400">
                <a:solidFill>
                  <a:schemeClr val="dk1"/>
                </a:solidFill>
                <a:latin typeface="Inria Sans Light"/>
                <a:ea typeface="Inria Sans Light"/>
                <a:cs typeface="Inria Sans Light"/>
                <a:sym typeface="Inria Sans Light"/>
              </a:defRPr>
            </a:lvl1pPr>
            <a:lvl2pPr marL="914400" lvl="1" indent="-381000" rtl="0">
              <a:lnSpc>
                <a:spcPct val="115000"/>
              </a:lnSpc>
              <a:spcBef>
                <a:spcPts val="800"/>
              </a:spcBef>
              <a:spcAft>
                <a:spcPts val="0"/>
              </a:spcAft>
              <a:buClr>
                <a:schemeClr val="dk2"/>
              </a:buClr>
              <a:buSzPts val="2400"/>
              <a:buFont typeface="Inria Sans Light"/>
              <a:buChar char="○"/>
              <a:defRPr sz="2400">
                <a:solidFill>
                  <a:schemeClr val="dk1"/>
                </a:solidFill>
                <a:latin typeface="Inria Sans Light"/>
                <a:ea typeface="Inria Sans Light"/>
                <a:cs typeface="Inria Sans Light"/>
                <a:sym typeface="Inria Sans Light"/>
              </a:defRPr>
            </a:lvl2pPr>
            <a:lvl3pPr marL="1371600" lvl="2" indent="-381000" rtl="0">
              <a:lnSpc>
                <a:spcPct val="115000"/>
              </a:lnSpc>
              <a:spcBef>
                <a:spcPts val="800"/>
              </a:spcBef>
              <a:spcAft>
                <a:spcPts val="0"/>
              </a:spcAft>
              <a:buClr>
                <a:schemeClr val="dk2"/>
              </a:buClr>
              <a:buSzPts val="2400"/>
              <a:buFont typeface="Inria Sans Light"/>
              <a:buChar char="■"/>
              <a:defRPr sz="2400">
                <a:solidFill>
                  <a:schemeClr val="dk1"/>
                </a:solidFill>
                <a:latin typeface="Inria Sans Light"/>
                <a:ea typeface="Inria Sans Light"/>
                <a:cs typeface="Inria Sans Light"/>
                <a:sym typeface="Inria Sans Light"/>
              </a:defRPr>
            </a:lvl3pPr>
            <a:lvl4pPr marL="1828800" lvl="3" indent="-381000" rtl="0">
              <a:lnSpc>
                <a:spcPct val="115000"/>
              </a:lnSpc>
              <a:spcBef>
                <a:spcPts val="8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4pPr>
            <a:lvl5pPr marL="2286000" lvl="4" indent="-381000" rtl="0">
              <a:lnSpc>
                <a:spcPct val="115000"/>
              </a:lnSpc>
              <a:spcBef>
                <a:spcPts val="8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5pPr>
            <a:lvl6pPr marL="2743200" lvl="5" indent="-381000" rtl="0">
              <a:lnSpc>
                <a:spcPct val="115000"/>
              </a:lnSpc>
              <a:spcBef>
                <a:spcPts val="8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6pPr>
            <a:lvl7pPr marL="3200400" lvl="6" indent="-381000" rtl="0">
              <a:lnSpc>
                <a:spcPct val="115000"/>
              </a:lnSpc>
              <a:spcBef>
                <a:spcPts val="8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7pPr>
            <a:lvl8pPr marL="3657600" lvl="7" indent="-381000" rtl="0">
              <a:lnSpc>
                <a:spcPct val="115000"/>
              </a:lnSpc>
              <a:spcBef>
                <a:spcPts val="8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8pPr>
            <a:lvl9pPr marL="4114800" lvl="8" indent="-381000" rtl="0">
              <a:lnSpc>
                <a:spcPct val="115000"/>
              </a:lnSpc>
              <a:spcBef>
                <a:spcPts val="800"/>
              </a:spcBef>
              <a:spcAft>
                <a:spcPts val="80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9pPr>
          </a:lstStyle>
          <a:p>
            <a:endParaRPr/>
          </a:p>
        </p:txBody>
      </p:sp>
      <p:sp>
        <p:nvSpPr>
          <p:cNvPr id="8" name="Google Shape;8;p1"/>
          <p:cNvSpPr txBox="1">
            <a:spLocks noGrp="1"/>
          </p:cNvSpPr>
          <p:nvPr>
            <p:ph type="sldNum" idx="12"/>
          </p:nvPr>
        </p:nvSpPr>
        <p:spPr>
          <a:xfrm>
            <a:off x="8480584" y="4721823"/>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accent6"/>
                </a:solidFill>
                <a:latin typeface="Damion"/>
                <a:ea typeface="Damion"/>
                <a:cs typeface="Damion"/>
                <a:sym typeface="Damion"/>
              </a:defRPr>
            </a:lvl1pPr>
            <a:lvl2pPr lvl="1" algn="r" rtl="0">
              <a:buNone/>
              <a:defRPr sz="1300">
                <a:solidFill>
                  <a:schemeClr val="accent6"/>
                </a:solidFill>
                <a:latin typeface="Damion"/>
                <a:ea typeface="Damion"/>
                <a:cs typeface="Damion"/>
                <a:sym typeface="Damion"/>
              </a:defRPr>
            </a:lvl2pPr>
            <a:lvl3pPr lvl="2" algn="r" rtl="0">
              <a:buNone/>
              <a:defRPr sz="1300">
                <a:solidFill>
                  <a:schemeClr val="accent6"/>
                </a:solidFill>
                <a:latin typeface="Damion"/>
                <a:ea typeface="Damion"/>
                <a:cs typeface="Damion"/>
                <a:sym typeface="Damion"/>
              </a:defRPr>
            </a:lvl3pPr>
            <a:lvl4pPr lvl="3" algn="r" rtl="0">
              <a:buNone/>
              <a:defRPr sz="1300">
                <a:solidFill>
                  <a:schemeClr val="accent6"/>
                </a:solidFill>
                <a:latin typeface="Damion"/>
                <a:ea typeface="Damion"/>
                <a:cs typeface="Damion"/>
                <a:sym typeface="Damion"/>
              </a:defRPr>
            </a:lvl4pPr>
            <a:lvl5pPr lvl="4" algn="r" rtl="0">
              <a:buNone/>
              <a:defRPr sz="1300">
                <a:solidFill>
                  <a:schemeClr val="accent6"/>
                </a:solidFill>
                <a:latin typeface="Damion"/>
                <a:ea typeface="Damion"/>
                <a:cs typeface="Damion"/>
                <a:sym typeface="Damion"/>
              </a:defRPr>
            </a:lvl5pPr>
            <a:lvl6pPr lvl="5" algn="r" rtl="0">
              <a:buNone/>
              <a:defRPr sz="1300">
                <a:solidFill>
                  <a:schemeClr val="accent6"/>
                </a:solidFill>
                <a:latin typeface="Damion"/>
                <a:ea typeface="Damion"/>
                <a:cs typeface="Damion"/>
                <a:sym typeface="Damion"/>
              </a:defRPr>
            </a:lvl6pPr>
            <a:lvl7pPr lvl="6" algn="r" rtl="0">
              <a:buNone/>
              <a:defRPr sz="1300">
                <a:solidFill>
                  <a:schemeClr val="accent6"/>
                </a:solidFill>
                <a:latin typeface="Damion"/>
                <a:ea typeface="Damion"/>
                <a:cs typeface="Damion"/>
                <a:sym typeface="Damion"/>
              </a:defRPr>
            </a:lvl7pPr>
            <a:lvl8pPr lvl="7" algn="r" rtl="0">
              <a:buNone/>
              <a:defRPr sz="1300">
                <a:solidFill>
                  <a:schemeClr val="accent6"/>
                </a:solidFill>
                <a:latin typeface="Damion"/>
                <a:ea typeface="Damion"/>
                <a:cs typeface="Damion"/>
                <a:sym typeface="Damion"/>
              </a:defRPr>
            </a:lvl8pPr>
            <a:lvl9pPr lvl="8" algn="r" rtl="0">
              <a:buNone/>
              <a:defRPr sz="1300">
                <a:solidFill>
                  <a:schemeClr val="accent6"/>
                </a:solidFill>
                <a:latin typeface="Damion"/>
                <a:ea typeface="Damion"/>
                <a:cs typeface="Damion"/>
                <a:sym typeface="Damio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2"/>
          <p:cNvSpPr txBox="1">
            <a:spLocks noGrp="1"/>
          </p:cNvSpPr>
          <p:nvPr>
            <p:ph type="ctrTitle"/>
          </p:nvPr>
        </p:nvSpPr>
        <p:spPr>
          <a:xfrm>
            <a:off x="1835696" y="2355726"/>
            <a:ext cx="4896544" cy="1800544"/>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id-ID" sz="5400" dirty="0" smtClean="0"/>
              <a:t>Pengumpulan, Pengorganisasian, dan Penyajian Data</a:t>
            </a:r>
            <a:endParaRPr lang="en" sz="5400" dirty="0"/>
          </a:p>
        </p:txBody>
      </p:sp>
      <p:sp>
        <p:nvSpPr>
          <p:cNvPr id="2" name="TextBox 1"/>
          <p:cNvSpPr txBox="1"/>
          <p:nvPr/>
        </p:nvSpPr>
        <p:spPr>
          <a:xfrm>
            <a:off x="6156176" y="4731990"/>
            <a:ext cx="1944216" cy="307777"/>
          </a:xfrm>
          <a:prstGeom prst="rect">
            <a:avLst/>
          </a:prstGeom>
          <a:noFill/>
        </p:spPr>
        <p:txBody>
          <a:bodyPr wrap="square" rtlCol="0">
            <a:spAutoFit/>
          </a:bodyPr>
          <a:lstStyle/>
          <a:p>
            <a:r>
              <a:rPr lang="id-ID" dirty="0" smtClean="0"/>
              <a:t>By : Hasrul Anwar</a:t>
            </a:r>
            <a:endParaRPr lang="id-ID" dirty="0"/>
          </a:p>
        </p:txBody>
      </p:sp>
      <p:sp>
        <p:nvSpPr>
          <p:cNvPr id="5" name="Google Shape;61;p12"/>
          <p:cNvSpPr txBox="1">
            <a:spLocks/>
          </p:cNvSpPr>
          <p:nvPr/>
        </p:nvSpPr>
        <p:spPr>
          <a:xfrm>
            <a:off x="179512" y="195486"/>
            <a:ext cx="4392488" cy="136815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5600"/>
              <a:buFont typeface="Damion"/>
              <a:buNone/>
              <a:defRPr sz="5600" b="0" i="0" u="none" strike="noStrike" cap="none">
                <a:solidFill>
                  <a:schemeClr val="dk1"/>
                </a:solidFill>
                <a:latin typeface="Damion"/>
                <a:ea typeface="Damion"/>
                <a:cs typeface="Damion"/>
                <a:sym typeface="Damion"/>
              </a:defRPr>
            </a:lvl1pPr>
            <a:lvl2pPr marR="0" lvl="1" algn="ctr" rtl="0">
              <a:lnSpc>
                <a:spcPct val="80000"/>
              </a:lnSpc>
              <a:spcBef>
                <a:spcPts val="0"/>
              </a:spcBef>
              <a:spcAft>
                <a:spcPts val="0"/>
              </a:spcAft>
              <a:buClr>
                <a:schemeClr val="dk1"/>
              </a:buClr>
              <a:buSzPts val="5600"/>
              <a:buFont typeface="Damion"/>
              <a:buNone/>
              <a:defRPr sz="5600" b="0" i="0" u="none" strike="noStrike" cap="none">
                <a:solidFill>
                  <a:schemeClr val="dk1"/>
                </a:solidFill>
                <a:latin typeface="Damion"/>
                <a:ea typeface="Damion"/>
                <a:cs typeface="Damion"/>
                <a:sym typeface="Damion"/>
              </a:defRPr>
            </a:lvl2pPr>
            <a:lvl3pPr marR="0" lvl="2" algn="ctr" rtl="0">
              <a:lnSpc>
                <a:spcPct val="80000"/>
              </a:lnSpc>
              <a:spcBef>
                <a:spcPts val="0"/>
              </a:spcBef>
              <a:spcAft>
                <a:spcPts val="0"/>
              </a:spcAft>
              <a:buClr>
                <a:schemeClr val="dk1"/>
              </a:buClr>
              <a:buSzPts val="5600"/>
              <a:buFont typeface="Damion"/>
              <a:buNone/>
              <a:defRPr sz="5600" b="0" i="0" u="none" strike="noStrike" cap="none">
                <a:solidFill>
                  <a:schemeClr val="dk1"/>
                </a:solidFill>
                <a:latin typeface="Damion"/>
                <a:ea typeface="Damion"/>
                <a:cs typeface="Damion"/>
                <a:sym typeface="Damion"/>
              </a:defRPr>
            </a:lvl3pPr>
            <a:lvl4pPr marR="0" lvl="3" algn="ctr" rtl="0">
              <a:lnSpc>
                <a:spcPct val="80000"/>
              </a:lnSpc>
              <a:spcBef>
                <a:spcPts val="0"/>
              </a:spcBef>
              <a:spcAft>
                <a:spcPts val="0"/>
              </a:spcAft>
              <a:buClr>
                <a:schemeClr val="dk1"/>
              </a:buClr>
              <a:buSzPts val="5600"/>
              <a:buFont typeface="Damion"/>
              <a:buNone/>
              <a:defRPr sz="5600" b="0" i="0" u="none" strike="noStrike" cap="none">
                <a:solidFill>
                  <a:schemeClr val="dk1"/>
                </a:solidFill>
                <a:latin typeface="Damion"/>
                <a:ea typeface="Damion"/>
                <a:cs typeface="Damion"/>
                <a:sym typeface="Damion"/>
              </a:defRPr>
            </a:lvl4pPr>
            <a:lvl5pPr marR="0" lvl="4" algn="ctr" rtl="0">
              <a:lnSpc>
                <a:spcPct val="80000"/>
              </a:lnSpc>
              <a:spcBef>
                <a:spcPts val="0"/>
              </a:spcBef>
              <a:spcAft>
                <a:spcPts val="0"/>
              </a:spcAft>
              <a:buClr>
                <a:schemeClr val="dk1"/>
              </a:buClr>
              <a:buSzPts val="5600"/>
              <a:buFont typeface="Damion"/>
              <a:buNone/>
              <a:defRPr sz="5600" b="0" i="0" u="none" strike="noStrike" cap="none">
                <a:solidFill>
                  <a:schemeClr val="dk1"/>
                </a:solidFill>
                <a:latin typeface="Damion"/>
                <a:ea typeface="Damion"/>
                <a:cs typeface="Damion"/>
                <a:sym typeface="Damion"/>
              </a:defRPr>
            </a:lvl5pPr>
            <a:lvl6pPr marR="0" lvl="5" algn="ctr" rtl="0">
              <a:lnSpc>
                <a:spcPct val="80000"/>
              </a:lnSpc>
              <a:spcBef>
                <a:spcPts val="0"/>
              </a:spcBef>
              <a:spcAft>
                <a:spcPts val="0"/>
              </a:spcAft>
              <a:buClr>
                <a:schemeClr val="dk1"/>
              </a:buClr>
              <a:buSzPts val="5600"/>
              <a:buFont typeface="Damion"/>
              <a:buNone/>
              <a:defRPr sz="5600" b="0" i="0" u="none" strike="noStrike" cap="none">
                <a:solidFill>
                  <a:schemeClr val="dk1"/>
                </a:solidFill>
                <a:latin typeface="Damion"/>
                <a:ea typeface="Damion"/>
                <a:cs typeface="Damion"/>
                <a:sym typeface="Damion"/>
              </a:defRPr>
            </a:lvl6pPr>
            <a:lvl7pPr marR="0" lvl="6" algn="ctr" rtl="0">
              <a:lnSpc>
                <a:spcPct val="80000"/>
              </a:lnSpc>
              <a:spcBef>
                <a:spcPts val="0"/>
              </a:spcBef>
              <a:spcAft>
                <a:spcPts val="0"/>
              </a:spcAft>
              <a:buClr>
                <a:schemeClr val="dk1"/>
              </a:buClr>
              <a:buSzPts val="5600"/>
              <a:buFont typeface="Damion"/>
              <a:buNone/>
              <a:defRPr sz="5600" b="0" i="0" u="none" strike="noStrike" cap="none">
                <a:solidFill>
                  <a:schemeClr val="dk1"/>
                </a:solidFill>
                <a:latin typeface="Damion"/>
                <a:ea typeface="Damion"/>
                <a:cs typeface="Damion"/>
                <a:sym typeface="Damion"/>
              </a:defRPr>
            </a:lvl7pPr>
            <a:lvl8pPr marR="0" lvl="7" algn="ctr" rtl="0">
              <a:lnSpc>
                <a:spcPct val="80000"/>
              </a:lnSpc>
              <a:spcBef>
                <a:spcPts val="0"/>
              </a:spcBef>
              <a:spcAft>
                <a:spcPts val="0"/>
              </a:spcAft>
              <a:buClr>
                <a:schemeClr val="dk1"/>
              </a:buClr>
              <a:buSzPts val="5600"/>
              <a:buFont typeface="Damion"/>
              <a:buNone/>
              <a:defRPr sz="5600" b="0" i="0" u="none" strike="noStrike" cap="none">
                <a:solidFill>
                  <a:schemeClr val="dk1"/>
                </a:solidFill>
                <a:latin typeface="Damion"/>
                <a:ea typeface="Damion"/>
                <a:cs typeface="Damion"/>
                <a:sym typeface="Damion"/>
              </a:defRPr>
            </a:lvl8pPr>
            <a:lvl9pPr marR="0" lvl="8" algn="ctr" rtl="0">
              <a:lnSpc>
                <a:spcPct val="80000"/>
              </a:lnSpc>
              <a:spcBef>
                <a:spcPts val="0"/>
              </a:spcBef>
              <a:spcAft>
                <a:spcPts val="0"/>
              </a:spcAft>
              <a:buClr>
                <a:schemeClr val="dk1"/>
              </a:buClr>
              <a:buSzPts val="5600"/>
              <a:buFont typeface="Damion"/>
              <a:buNone/>
              <a:defRPr sz="5600" b="0" i="0" u="none" strike="noStrike" cap="none">
                <a:solidFill>
                  <a:schemeClr val="dk1"/>
                </a:solidFill>
                <a:latin typeface="Damion"/>
                <a:ea typeface="Damion"/>
                <a:cs typeface="Damion"/>
                <a:sym typeface="Damion"/>
              </a:defRPr>
            </a:lvl9pPr>
          </a:lstStyle>
          <a:p>
            <a:r>
              <a:rPr lang="id-ID" sz="5400" dirty="0" smtClean="0"/>
              <a:t>STATISTIKA</a:t>
            </a:r>
            <a:endParaRPr lang="en"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0" name="Google Shape;70;p13"/>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4" name="Text Box 123"/>
          <p:cNvSpPr txBox="1">
            <a:spLocks noChangeArrowheads="1"/>
          </p:cNvSpPr>
          <p:nvPr/>
        </p:nvSpPr>
        <p:spPr bwMode="auto">
          <a:xfrm>
            <a:off x="539552" y="195486"/>
            <a:ext cx="7086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dirty="0" err="1" smtClean="0">
                <a:latin typeface="Inria Sans Light" charset="0"/>
              </a:rPr>
              <a:t>Tabel</a:t>
            </a:r>
            <a:r>
              <a:rPr lang="id-ID" b="1" dirty="0" smtClean="0">
                <a:latin typeface="Inria Sans Light" charset="0"/>
              </a:rPr>
              <a:t>  s</a:t>
            </a:r>
            <a:r>
              <a:rPr lang="en-US" b="1" dirty="0" err="1" smtClean="0">
                <a:latin typeface="Inria Sans Light" charset="0"/>
              </a:rPr>
              <a:t>atu</a:t>
            </a:r>
            <a:r>
              <a:rPr lang="en-US" b="1" dirty="0" smtClean="0">
                <a:latin typeface="Inria Sans Light" charset="0"/>
              </a:rPr>
              <a:t> </a:t>
            </a:r>
            <a:r>
              <a:rPr lang="id-ID" b="1" dirty="0" smtClean="0">
                <a:latin typeface="Inria Sans Light" charset="0"/>
              </a:rPr>
              <a:t> </a:t>
            </a:r>
            <a:r>
              <a:rPr lang="id-ID" b="1" dirty="0">
                <a:latin typeface="Inria Sans Light" charset="0"/>
              </a:rPr>
              <a:t>a</a:t>
            </a:r>
            <a:r>
              <a:rPr lang="en-US" b="1" dirty="0" smtClean="0">
                <a:latin typeface="Inria Sans Light" charset="0"/>
              </a:rPr>
              <a:t>rah </a:t>
            </a:r>
            <a:r>
              <a:rPr lang="en-US" b="1" dirty="0">
                <a:latin typeface="Inria Sans Light" charset="0"/>
              </a:rPr>
              <a:t>(</a:t>
            </a:r>
            <a:r>
              <a:rPr lang="en-US" b="1" i="1" dirty="0">
                <a:latin typeface="Inria Sans Light" charset="0"/>
              </a:rPr>
              <a:t>one way table</a:t>
            </a:r>
            <a:r>
              <a:rPr lang="en-US" b="1" dirty="0">
                <a:latin typeface="Inria Sans Light" charset="0"/>
              </a:rPr>
              <a:t>)</a:t>
            </a:r>
            <a:endParaRPr lang="id-ID" b="1" dirty="0">
              <a:latin typeface="Inria Sans Light" charset="0"/>
            </a:endParaRPr>
          </a:p>
        </p:txBody>
      </p:sp>
      <p:sp>
        <p:nvSpPr>
          <p:cNvPr id="2" name="Rectangle 1"/>
          <p:cNvSpPr/>
          <p:nvPr/>
        </p:nvSpPr>
        <p:spPr>
          <a:xfrm>
            <a:off x="568384" y="644966"/>
            <a:ext cx="7532007" cy="461665"/>
          </a:xfrm>
          <a:prstGeom prst="rect">
            <a:avLst/>
          </a:prstGeom>
        </p:spPr>
        <p:txBody>
          <a:bodyPr wrap="square">
            <a:spAutoFit/>
          </a:bodyPr>
          <a:lstStyle/>
          <a:p>
            <a:pPr marL="0" indent="0" eaLnBrk="1" hangingPunct="1">
              <a:buFont typeface="Wingdings" pitchFamily="2" charset="2"/>
              <a:buNone/>
            </a:pPr>
            <a:r>
              <a:rPr lang="id-ID" sz="1200" dirty="0">
                <a:latin typeface="Inria Sans Light" charset="0"/>
              </a:rPr>
              <a:t>Yaitu tabel yang memuat keterangan mengenai satu hal atau satu karakteristik saja. Misalnya data Produksi kedelai menurut jenis varietas yang ditanam</a:t>
            </a:r>
            <a:r>
              <a:rPr lang="en-US" sz="1200" dirty="0">
                <a:latin typeface="Inria Sans Light" charset="0"/>
              </a:rPr>
              <a:t> </a:t>
            </a:r>
            <a:endParaRPr lang="id-ID" sz="1200" dirty="0">
              <a:latin typeface="Inria Sans Light" charset="0"/>
            </a:endParaRPr>
          </a:p>
        </p:txBody>
      </p:sp>
      <p:sp>
        <p:nvSpPr>
          <p:cNvPr id="6" name="Text Box 119"/>
          <p:cNvSpPr txBox="1">
            <a:spLocks noChangeArrowheads="1"/>
          </p:cNvSpPr>
          <p:nvPr/>
        </p:nvSpPr>
        <p:spPr bwMode="auto">
          <a:xfrm>
            <a:off x="568385" y="1222031"/>
            <a:ext cx="7086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dirty="0" err="1">
                <a:latin typeface="Inria Sans Light" charset="0"/>
              </a:rPr>
              <a:t>Tabel</a:t>
            </a:r>
            <a:r>
              <a:rPr lang="en-US" sz="1200" dirty="0">
                <a:latin typeface="Inria Sans Light" charset="0"/>
              </a:rPr>
              <a:t> 1. </a:t>
            </a:r>
            <a:r>
              <a:rPr lang="en-US" sz="1200" dirty="0" err="1">
                <a:latin typeface="Inria Sans Light" charset="0"/>
              </a:rPr>
              <a:t>Produksi</a:t>
            </a:r>
            <a:r>
              <a:rPr lang="en-US" sz="1200" dirty="0">
                <a:latin typeface="Inria Sans Light" charset="0"/>
              </a:rPr>
              <a:t> </a:t>
            </a:r>
            <a:r>
              <a:rPr lang="en-US" sz="1200" dirty="0" err="1">
                <a:latin typeface="Inria Sans Light" charset="0"/>
              </a:rPr>
              <a:t>Kedelai</a:t>
            </a:r>
            <a:r>
              <a:rPr lang="en-US" sz="1200" dirty="0">
                <a:latin typeface="Inria Sans Light" charset="0"/>
              </a:rPr>
              <a:t> (Ton/ha) </a:t>
            </a:r>
            <a:r>
              <a:rPr lang="en-US" sz="1200" dirty="0" err="1">
                <a:latin typeface="Inria Sans Light" charset="0"/>
              </a:rPr>
              <a:t>berdasarkan</a:t>
            </a:r>
            <a:r>
              <a:rPr lang="en-US" sz="1200" dirty="0">
                <a:latin typeface="Inria Sans Light" charset="0"/>
              </a:rPr>
              <a:t> </a:t>
            </a:r>
            <a:r>
              <a:rPr lang="en-US" sz="1200" dirty="0" err="1">
                <a:latin typeface="Inria Sans Light" charset="0"/>
              </a:rPr>
              <a:t>varietas</a:t>
            </a:r>
            <a:endParaRPr lang="id-ID" sz="1200" dirty="0">
              <a:latin typeface="Inria Sans Light" charset="0"/>
            </a:endParaRPr>
          </a:p>
        </p:txBody>
      </p:sp>
      <p:graphicFrame>
        <p:nvGraphicFramePr>
          <p:cNvPr id="7" name="Group 121"/>
          <p:cNvGraphicFramePr>
            <a:graphicFrameLocks/>
          </p:cNvGraphicFramePr>
          <p:nvPr>
            <p:extLst>
              <p:ext uri="{D42A27DB-BD31-4B8C-83A1-F6EECF244321}">
                <p14:modId xmlns:p14="http://schemas.microsoft.com/office/powerpoint/2010/main" val="2758781081"/>
              </p:ext>
            </p:extLst>
          </p:nvPr>
        </p:nvGraphicFramePr>
        <p:xfrm>
          <a:off x="539552" y="1635646"/>
          <a:ext cx="5638800" cy="2015634"/>
        </p:xfrm>
        <a:graphic>
          <a:graphicData uri="http://schemas.openxmlformats.org/drawingml/2006/table">
            <a:tbl>
              <a:tblPr/>
              <a:tblGrid>
                <a:gridCol w="2625725"/>
                <a:gridCol w="3013075"/>
              </a:tblGrid>
              <a:tr h="45714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err="1" smtClean="0">
                          <a:ln>
                            <a:noFill/>
                          </a:ln>
                          <a:solidFill>
                            <a:schemeClr val="tx1"/>
                          </a:solidFill>
                          <a:effectLst/>
                          <a:latin typeface="Inria Sans Light" charset="0"/>
                        </a:rPr>
                        <a:t>Varietas</a:t>
                      </a:r>
                      <a:r>
                        <a:rPr kumimoji="0" lang="en-US" sz="1200" b="0" i="0" u="none" strike="noStrike" cap="none" normalizeH="0" baseline="0" dirty="0" smtClean="0">
                          <a:ln>
                            <a:noFill/>
                          </a:ln>
                          <a:solidFill>
                            <a:schemeClr val="tx1"/>
                          </a:solidFill>
                          <a:effectLst/>
                          <a:latin typeface="Inria Sans Light" charset="0"/>
                        </a:rPr>
                        <a:t> </a:t>
                      </a:r>
                      <a:r>
                        <a:rPr kumimoji="0" lang="en-US" sz="1200" b="0" i="0" u="none" strike="noStrike" cap="none" normalizeH="0" baseline="0" dirty="0" err="1" smtClean="0">
                          <a:ln>
                            <a:noFill/>
                          </a:ln>
                          <a:solidFill>
                            <a:schemeClr val="tx1"/>
                          </a:solidFill>
                          <a:effectLst/>
                          <a:latin typeface="Inria Sans Light" charset="0"/>
                        </a:rPr>
                        <a:t>Kedelai</a:t>
                      </a:r>
                      <a:endParaRPr kumimoji="0" lang="id-ID" sz="1200" b="0" i="0" u="none" strike="noStrike" cap="none" normalizeH="0" baseline="0" dirty="0" smtClean="0">
                        <a:ln>
                          <a:noFill/>
                        </a:ln>
                        <a:solidFill>
                          <a:schemeClr val="tx1"/>
                        </a:solidFill>
                        <a:effectLst/>
                        <a:latin typeface="Inria Sans Light" charset="0"/>
                      </a:endParaRP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err="1" smtClean="0">
                          <a:ln>
                            <a:noFill/>
                          </a:ln>
                          <a:solidFill>
                            <a:schemeClr val="tx1"/>
                          </a:solidFill>
                          <a:effectLst/>
                          <a:latin typeface="Inria Sans Light" charset="0"/>
                        </a:rPr>
                        <a:t>Produksi</a:t>
                      </a:r>
                      <a:r>
                        <a:rPr kumimoji="0" lang="en-US" sz="1200" b="0" i="0" u="none" strike="noStrike" cap="none" normalizeH="0" baseline="0" dirty="0" smtClean="0">
                          <a:ln>
                            <a:noFill/>
                          </a:ln>
                          <a:solidFill>
                            <a:schemeClr val="tx1"/>
                          </a:solidFill>
                          <a:effectLst/>
                          <a:latin typeface="Inria Sans Light" charset="0"/>
                        </a:rPr>
                        <a:t> (ton/ha)</a:t>
                      </a:r>
                      <a:endParaRPr kumimoji="0" lang="id-ID" sz="1200" b="0" i="0" u="none" strike="noStrike" cap="none" normalizeH="0" baseline="0" dirty="0" smtClean="0">
                        <a:ln>
                          <a:noFill/>
                        </a:ln>
                        <a:solidFill>
                          <a:schemeClr val="tx1"/>
                        </a:solidFill>
                        <a:effectLst/>
                        <a:latin typeface="Inria Sans Light" charset="0"/>
                      </a:endParaRP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2702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err="1" smtClean="0">
                          <a:ln>
                            <a:noFill/>
                          </a:ln>
                          <a:solidFill>
                            <a:schemeClr val="tx1"/>
                          </a:solidFill>
                          <a:effectLst/>
                          <a:latin typeface="Inria Sans Light" charset="0"/>
                        </a:rPr>
                        <a:t>Wilis</a:t>
                      </a:r>
                      <a:endParaRPr kumimoji="0" lang="en-US" sz="1200" b="0" i="0" u="none" strike="noStrike" cap="none" normalizeH="0" baseline="0" dirty="0" smtClean="0">
                        <a:ln>
                          <a:noFill/>
                        </a:ln>
                        <a:solidFill>
                          <a:schemeClr val="tx1"/>
                        </a:solidFill>
                        <a:effectLst/>
                        <a:latin typeface="Inria Sans Light"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err="1" smtClean="0">
                          <a:ln>
                            <a:noFill/>
                          </a:ln>
                          <a:solidFill>
                            <a:schemeClr val="tx1"/>
                          </a:solidFill>
                          <a:effectLst/>
                          <a:latin typeface="Inria Sans Light" charset="0"/>
                        </a:rPr>
                        <a:t>Sindoro</a:t>
                      </a:r>
                      <a:endParaRPr kumimoji="0" lang="en-US" sz="1200" b="0" i="0" u="none" strike="noStrike" cap="none" normalizeH="0" baseline="0" dirty="0" smtClean="0">
                        <a:ln>
                          <a:noFill/>
                        </a:ln>
                        <a:solidFill>
                          <a:schemeClr val="tx1"/>
                        </a:solidFill>
                        <a:effectLst/>
                        <a:latin typeface="Inria Sans Light"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err="1" smtClean="0">
                          <a:ln>
                            <a:noFill/>
                          </a:ln>
                          <a:solidFill>
                            <a:schemeClr val="tx1"/>
                          </a:solidFill>
                          <a:effectLst/>
                          <a:latin typeface="Inria Sans Light" charset="0"/>
                        </a:rPr>
                        <a:t>Slamet</a:t>
                      </a:r>
                      <a:endParaRPr kumimoji="0" lang="en-US" sz="1200" b="0" i="0" u="none" strike="noStrike" cap="none" normalizeH="0" baseline="0" dirty="0" smtClean="0">
                        <a:ln>
                          <a:noFill/>
                        </a:ln>
                        <a:solidFill>
                          <a:schemeClr val="tx1"/>
                        </a:solidFill>
                        <a:effectLst/>
                        <a:latin typeface="Inria Sans Light"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err="1" smtClean="0">
                          <a:ln>
                            <a:noFill/>
                          </a:ln>
                          <a:solidFill>
                            <a:schemeClr val="tx1"/>
                          </a:solidFill>
                          <a:effectLst/>
                          <a:latin typeface="Inria Sans Light" charset="0"/>
                        </a:rPr>
                        <a:t>Galunggung</a:t>
                      </a:r>
                      <a:endParaRPr kumimoji="0" lang="en-US" sz="1200" b="0" i="0" u="none" strike="noStrike" cap="none" normalizeH="0" baseline="0" dirty="0" smtClean="0">
                        <a:ln>
                          <a:noFill/>
                        </a:ln>
                        <a:solidFill>
                          <a:schemeClr val="tx1"/>
                        </a:solidFill>
                        <a:effectLst/>
                        <a:latin typeface="Inria Sans Light"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err="1" smtClean="0">
                          <a:ln>
                            <a:noFill/>
                          </a:ln>
                          <a:solidFill>
                            <a:schemeClr val="tx1"/>
                          </a:solidFill>
                          <a:effectLst/>
                          <a:latin typeface="Inria Sans Light" charset="0"/>
                        </a:rPr>
                        <a:t>Orba</a:t>
                      </a:r>
                      <a:endParaRPr kumimoji="0" lang="id-ID" sz="1200" b="0" i="0" u="none" strike="noStrike" cap="none" normalizeH="0" baseline="0" dirty="0" smtClean="0">
                        <a:ln>
                          <a:noFill/>
                        </a:ln>
                        <a:solidFill>
                          <a:schemeClr val="tx1"/>
                        </a:solidFill>
                        <a:effectLst/>
                        <a:latin typeface="Inria Sans Light" charset="0"/>
                      </a:endParaRP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120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125</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140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145</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155</a:t>
                      </a:r>
                      <a:endParaRPr kumimoji="0" lang="id-ID" sz="1200" b="0" i="0" u="none" strike="noStrike" cap="none" normalizeH="0" baseline="0" dirty="0" smtClean="0">
                        <a:ln>
                          <a:noFill/>
                        </a:ln>
                        <a:solidFill>
                          <a:schemeClr val="tx1"/>
                        </a:solidFill>
                        <a:effectLst/>
                        <a:latin typeface="Inria Sans Light" charset="0"/>
                      </a:endParaRP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635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Total</a:t>
                      </a:r>
                      <a:endParaRPr kumimoji="0" lang="id-ID" sz="1200" b="0" i="0" u="none" strike="noStrike" cap="none" normalizeH="0" baseline="0" smtClean="0">
                        <a:ln>
                          <a:noFill/>
                        </a:ln>
                        <a:solidFill>
                          <a:schemeClr val="tx1"/>
                        </a:solidFill>
                        <a:effectLst/>
                        <a:latin typeface="Inria Sans Light" charset="0"/>
                      </a:endParaRP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685</a:t>
                      </a:r>
                      <a:endParaRPr kumimoji="0" lang="id-ID" sz="1200" b="0" i="0" u="none" strike="noStrike" cap="none" normalizeH="0" baseline="0" dirty="0" smtClean="0">
                        <a:ln>
                          <a:noFill/>
                        </a:ln>
                        <a:solidFill>
                          <a:schemeClr val="tx1"/>
                        </a:solidFill>
                        <a:effectLst/>
                        <a:latin typeface="Inria Sans Light" charset="0"/>
                      </a:endParaRP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8" name="Text Box 122"/>
          <p:cNvSpPr txBox="1">
            <a:spLocks noChangeArrowheads="1"/>
          </p:cNvSpPr>
          <p:nvPr/>
        </p:nvSpPr>
        <p:spPr bwMode="auto">
          <a:xfrm>
            <a:off x="539552" y="3723878"/>
            <a:ext cx="7086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dirty="0" err="1">
                <a:latin typeface="Inria Sans Light" charset="0"/>
              </a:rPr>
              <a:t>Sumber</a:t>
            </a:r>
            <a:r>
              <a:rPr lang="en-US" sz="1200" dirty="0">
                <a:latin typeface="Inria Sans Light" charset="0"/>
              </a:rPr>
              <a:t> : Data Primer, 2009</a:t>
            </a:r>
            <a:endParaRPr lang="id-ID" sz="1200" dirty="0">
              <a:latin typeface="Inria Sans Light" charset="0"/>
            </a:endParaRPr>
          </a:p>
        </p:txBody>
      </p:sp>
    </p:spTree>
    <p:extLst>
      <p:ext uri="{BB962C8B-B14F-4D97-AF65-F5344CB8AC3E}">
        <p14:creationId xmlns:p14="http://schemas.microsoft.com/office/powerpoint/2010/main" val="4091900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0" name="Google Shape;70;p13"/>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4" name="Text Box 123"/>
          <p:cNvSpPr txBox="1">
            <a:spLocks noChangeArrowheads="1"/>
          </p:cNvSpPr>
          <p:nvPr/>
        </p:nvSpPr>
        <p:spPr bwMode="auto">
          <a:xfrm>
            <a:off x="539552" y="195486"/>
            <a:ext cx="7086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dirty="0" err="1" smtClean="0">
                <a:latin typeface="Inria Sans Light" charset="0"/>
              </a:rPr>
              <a:t>Tabel</a:t>
            </a:r>
            <a:r>
              <a:rPr lang="id-ID" b="1" dirty="0" smtClean="0">
                <a:latin typeface="Inria Sans Light" charset="0"/>
              </a:rPr>
              <a:t>  dua  </a:t>
            </a:r>
            <a:r>
              <a:rPr lang="id-ID" b="1" dirty="0">
                <a:latin typeface="Inria Sans Light" charset="0"/>
              </a:rPr>
              <a:t>a</a:t>
            </a:r>
            <a:r>
              <a:rPr lang="en-US" b="1" dirty="0" smtClean="0">
                <a:latin typeface="Inria Sans Light" charset="0"/>
              </a:rPr>
              <a:t>rah (</a:t>
            </a:r>
            <a:r>
              <a:rPr lang="id-ID" b="1" i="1" dirty="0" smtClean="0">
                <a:latin typeface="Inria Sans Light" charset="0"/>
              </a:rPr>
              <a:t>two</a:t>
            </a:r>
            <a:r>
              <a:rPr lang="en-US" b="1" i="1" dirty="0" smtClean="0">
                <a:latin typeface="Inria Sans Light" charset="0"/>
              </a:rPr>
              <a:t> </a:t>
            </a:r>
            <a:r>
              <a:rPr lang="en-US" b="1" i="1" dirty="0">
                <a:latin typeface="Inria Sans Light" charset="0"/>
              </a:rPr>
              <a:t>way table</a:t>
            </a:r>
            <a:r>
              <a:rPr lang="en-US" b="1" dirty="0">
                <a:latin typeface="Inria Sans Light" charset="0"/>
              </a:rPr>
              <a:t>)</a:t>
            </a:r>
            <a:endParaRPr lang="id-ID" b="1" dirty="0">
              <a:latin typeface="Inria Sans Light" charset="0"/>
            </a:endParaRPr>
          </a:p>
        </p:txBody>
      </p:sp>
      <p:sp>
        <p:nvSpPr>
          <p:cNvPr id="2" name="Rectangle 1"/>
          <p:cNvSpPr/>
          <p:nvPr/>
        </p:nvSpPr>
        <p:spPr>
          <a:xfrm>
            <a:off x="568384" y="644966"/>
            <a:ext cx="7532007" cy="461665"/>
          </a:xfrm>
          <a:prstGeom prst="rect">
            <a:avLst/>
          </a:prstGeom>
        </p:spPr>
        <p:txBody>
          <a:bodyPr wrap="square">
            <a:spAutoFit/>
          </a:bodyPr>
          <a:lstStyle/>
          <a:p>
            <a:pPr marL="0" indent="0" eaLnBrk="1" hangingPunct="1">
              <a:buFont typeface="Wingdings" pitchFamily="2" charset="2"/>
              <a:buNone/>
            </a:pPr>
            <a:r>
              <a:rPr lang="id-ID" sz="1200" dirty="0">
                <a:latin typeface="Inria Sans Light" charset="0"/>
              </a:rPr>
              <a:t>Yaitu tabel yang memuat keterangan mengenai </a:t>
            </a:r>
            <a:r>
              <a:rPr lang="id-ID" sz="1200" dirty="0" smtClean="0">
                <a:latin typeface="Inria Sans Light" charset="0"/>
              </a:rPr>
              <a:t>dua hal </a:t>
            </a:r>
            <a:r>
              <a:rPr lang="id-ID" sz="1200" dirty="0">
                <a:latin typeface="Inria Sans Light" charset="0"/>
              </a:rPr>
              <a:t>atau </a:t>
            </a:r>
            <a:r>
              <a:rPr lang="id-ID" sz="1200" dirty="0" smtClean="0">
                <a:latin typeface="Inria Sans Light" charset="0"/>
              </a:rPr>
              <a:t>dua karakteristik yang berbeda.</a:t>
            </a:r>
          </a:p>
          <a:p>
            <a:pPr marL="0" indent="0" eaLnBrk="1" hangingPunct="1">
              <a:buFont typeface="Wingdings" pitchFamily="2" charset="2"/>
              <a:buNone/>
            </a:pPr>
            <a:r>
              <a:rPr lang="id-ID" sz="1200" dirty="0" smtClean="0">
                <a:latin typeface="Inria Sans Light" charset="0"/>
              </a:rPr>
              <a:t>Misalnya </a:t>
            </a:r>
            <a:r>
              <a:rPr lang="id-ID" sz="1200" dirty="0">
                <a:latin typeface="Inria Sans Light" charset="0"/>
              </a:rPr>
              <a:t>data Produksi kedelai menurut jenis varietas yang ditanam</a:t>
            </a:r>
            <a:r>
              <a:rPr lang="en-US" sz="1200" dirty="0">
                <a:latin typeface="Inria Sans Light" charset="0"/>
              </a:rPr>
              <a:t> </a:t>
            </a:r>
            <a:r>
              <a:rPr lang="id-ID" sz="1200" dirty="0" smtClean="0">
                <a:latin typeface="Inria Sans Light" charset="0"/>
              </a:rPr>
              <a:t>dan daerah panen.</a:t>
            </a:r>
            <a:endParaRPr lang="id-ID" sz="1200" dirty="0">
              <a:latin typeface="Inria Sans Light" charset="0"/>
            </a:endParaRPr>
          </a:p>
        </p:txBody>
      </p:sp>
      <p:sp>
        <p:nvSpPr>
          <p:cNvPr id="6" name="Text Box 119"/>
          <p:cNvSpPr txBox="1">
            <a:spLocks noChangeArrowheads="1"/>
          </p:cNvSpPr>
          <p:nvPr/>
        </p:nvSpPr>
        <p:spPr bwMode="auto">
          <a:xfrm>
            <a:off x="568385" y="1222031"/>
            <a:ext cx="7086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dirty="0" err="1">
                <a:latin typeface="Inria Sans Light" charset="0"/>
              </a:rPr>
              <a:t>Tabel</a:t>
            </a:r>
            <a:r>
              <a:rPr lang="en-US" sz="1200" dirty="0">
                <a:latin typeface="Inria Sans Light" charset="0"/>
              </a:rPr>
              <a:t> 1. </a:t>
            </a:r>
            <a:r>
              <a:rPr lang="en-US" sz="1200" dirty="0" err="1">
                <a:latin typeface="Inria Sans Light" charset="0"/>
              </a:rPr>
              <a:t>Produksi</a:t>
            </a:r>
            <a:r>
              <a:rPr lang="en-US" sz="1200" dirty="0">
                <a:latin typeface="Inria Sans Light" charset="0"/>
              </a:rPr>
              <a:t> </a:t>
            </a:r>
            <a:r>
              <a:rPr lang="en-US" sz="1200" dirty="0" err="1">
                <a:latin typeface="Inria Sans Light" charset="0"/>
              </a:rPr>
              <a:t>Kedelai</a:t>
            </a:r>
            <a:r>
              <a:rPr lang="en-US" sz="1200" dirty="0">
                <a:latin typeface="Inria Sans Light" charset="0"/>
              </a:rPr>
              <a:t> (Ton/ha) </a:t>
            </a:r>
            <a:r>
              <a:rPr lang="en-US" sz="1200" dirty="0" err="1">
                <a:latin typeface="Inria Sans Light" charset="0"/>
              </a:rPr>
              <a:t>berdasarkan</a:t>
            </a:r>
            <a:r>
              <a:rPr lang="en-US" sz="1200" dirty="0">
                <a:latin typeface="Inria Sans Light" charset="0"/>
              </a:rPr>
              <a:t> </a:t>
            </a:r>
            <a:r>
              <a:rPr lang="en-US" sz="1200" dirty="0" err="1" smtClean="0">
                <a:latin typeface="Inria Sans Light" charset="0"/>
              </a:rPr>
              <a:t>varietas</a:t>
            </a:r>
            <a:r>
              <a:rPr lang="id-ID" sz="1200" dirty="0" smtClean="0">
                <a:latin typeface="Inria Sans Light" charset="0"/>
              </a:rPr>
              <a:t> dan daerah panen</a:t>
            </a:r>
            <a:endParaRPr lang="id-ID" sz="1200" dirty="0">
              <a:latin typeface="Inria Sans Light" charset="0"/>
            </a:endParaRPr>
          </a:p>
        </p:txBody>
      </p:sp>
      <p:sp>
        <p:nvSpPr>
          <p:cNvPr id="8" name="Text Box 122"/>
          <p:cNvSpPr txBox="1">
            <a:spLocks noChangeArrowheads="1"/>
          </p:cNvSpPr>
          <p:nvPr/>
        </p:nvSpPr>
        <p:spPr bwMode="auto">
          <a:xfrm>
            <a:off x="557840" y="3446879"/>
            <a:ext cx="7086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dirty="0" err="1">
                <a:latin typeface="Inria Sans Light" charset="0"/>
              </a:rPr>
              <a:t>Sumber</a:t>
            </a:r>
            <a:r>
              <a:rPr lang="en-US" sz="1200" dirty="0">
                <a:latin typeface="Inria Sans Light" charset="0"/>
              </a:rPr>
              <a:t> : Data Primer, 2009</a:t>
            </a:r>
            <a:endParaRPr lang="id-ID" sz="1200" dirty="0">
              <a:latin typeface="Inria Sans Light" charset="0"/>
            </a:endParaRPr>
          </a:p>
        </p:txBody>
      </p:sp>
      <p:graphicFrame>
        <p:nvGraphicFramePr>
          <p:cNvPr id="9" name="Group 79"/>
          <p:cNvGraphicFramePr>
            <a:graphicFrameLocks/>
          </p:cNvGraphicFramePr>
          <p:nvPr>
            <p:extLst>
              <p:ext uri="{D42A27DB-BD31-4B8C-83A1-F6EECF244321}">
                <p14:modId xmlns:p14="http://schemas.microsoft.com/office/powerpoint/2010/main" val="203864681"/>
              </p:ext>
            </p:extLst>
          </p:nvPr>
        </p:nvGraphicFramePr>
        <p:xfrm>
          <a:off x="530285" y="1556659"/>
          <a:ext cx="7162800" cy="1890220"/>
        </p:xfrm>
        <a:graphic>
          <a:graphicData uri="http://schemas.openxmlformats.org/drawingml/2006/table">
            <a:tbl>
              <a:tblPr/>
              <a:tblGrid>
                <a:gridCol w="1905000"/>
                <a:gridCol w="1676400"/>
                <a:gridCol w="1981200"/>
                <a:gridCol w="1600200"/>
              </a:tblGrid>
              <a:tr h="36584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1" i="0" u="none" strike="noStrike" cap="none" normalizeH="0" baseline="0" dirty="0" err="1" smtClean="0">
                          <a:ln>
                            <a:noFill/>
                          </a:ln>
                          <a:solidFill>
                            <a:schemeClr val="tx1"/>
                          </a:solidFill>
                          <a:effectLst/>
                          <a:latin typeface="Inria Sans Light" charset="0"/>
                        </a:rPr>
                        <a:t>Varietas</a:t>
                      </a:r>
                      <a:r>
                        <a:rPr kumimoji="0" lang="en-US" sz="1200" b="1" i="0" u="none" strike="noStrike" cap="none" normalizeH="0" baseline="0" dirty="0" smtClean="0">
                          <a:ln>
                            <a:noFill/>
                          </a:ln>
                          <a:solidFill>
                            <a:schemeClr val="tx1"/>
                          </a:solidFill>
                          <a:effectLst/>
                          <a:latin typeface="Inria Sans Light" charset="0"/>
                        </a:rPr>
                        <a:t> </a:t>
                      </a:r>
                      <a:r>
                        <a:rPr kumimoji="0" lang="en-US" sz="1200" b="1" i="0" u="none" strike="noStrike" cap="none" normalizeH="0" baseline="0" dirty="0" err="1" smtClean="0">
                          <a:ln>
                            <a:noFill/>
                          </a:ln>
                          <a:solidFill>
                            <a:schemeClr val="tx1"/>
                          </a:solidFill>
                          <a:effectLst/>
                          <a:latin typeface="Inria Sans Light" charset="0"/>
                        </a:rPr>
                        <a:t>Kedelai</a:t>
                      </a:r>
                      <a:endParaRPr kumimoji="0" lang="id-ID" sz="1200" b="1" i="0" u="none" strike="noStrike" cap="none" normalizeH="0" baseline="0" dirty="0" smtClean="0">
                        <a:ln>
                          <a:noFill/>
                        </a:ln>
                        <a:solidFill>
                          <a:schemeClr val="tx1"/>
                        </a:solidFill>
                        <a:effectLst/>
                        <a:latin typeface="Inria Sans Light" charset="0"/>
                      </a:endParaRPr>
                    </a:p>
                  </a:txBody>
                  <a:tcPr marT="45731" marB="4573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Inria Sans Light" charset="0"/>
                        </a:rPr>
                        <a:t>Mamburungan</a:t>
                      </a:r>
                      <a:endParaRPr kumimoji="0" lang="id-ID" sz="1200" b="1" i="0" u="none" strike="noStrike" cap="none" normalizeH="0" baseline="0" smtClean="0">
                        <a:ln>
                          <a:noFill/>
                        </a:ln>
                        <a:solidFill>
                          <a:schemeClr val="tx1"/>
                        </a:solidFill>
                        <a:effectLst/>
                        <a:latin typeface="Inria Sans Light" charset="0"/>
                      </a:endParaRPr>
                    </a:p>
                  </a:txBody>
                  <a:tcPr marT="45731" marB="4573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Inria Sans Light" charset="0"/>
                        </a:rPr>
                        <a:t>Karang Harapan</a:t>
                      </a:r>
                      <a:endParaRPr kumimoji="0" lang="id-ID" sz="1200" b="1" i="0" u="none" strike="noStrike" cap="none" normalizeH="0" baseline="0" smtClean="0">
                        <a:ln>
                          <a:noFill/>
                        </a:ln>
                        <a:solidFill>
                          <a:schemeClr val="tx1"/>
                        </a:solidFill>
                        <a:effectLst/>
                        <a:latin typeface="Inria Sans Light" charset="0"/>
                      </a:endParaRPr>
                    </a:p>
                  </a:txBody>
                  <a:tcPr marT="45731" marB="4573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Inria Sans Light" charset="0"/>
                        </a:rPr>
                        <a:t>Total</a:t>
                      </a:r>
                      <a:endParaRPr kumimoji="0" lang="id-ID" sz="1200" b="1" i="0" u="none" strike="noStrike" cap="none" normalizeH="0" baseline="0" smtClean="0">
                        <a:ln>
                          <a:noFill/>
                        </a:ln>
                        <a:solidFill>
                          <a:schemeClr val="tx1"/>
                        </a:solidFill>
                        <a:effectLst/>
                        <a:latin typeface="Inria Sans Light" charset="0"/>
                      </a:endParaRPr>
                    </a:p>
                  </a:txBody>
                  <a:tcPr marT="45731" marB="4573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5852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err="1" smtClean="0">
                          <a:ln>
                            <a:noFill/>
                          </a:ln>
                          <a:solidFill>
                            <a:schemeClr val="tx1"/>
                          </a:solidFill>
                          <a:effectLst/>
                          <a:latin typeface="Inria Sans Light" charset="0"/>
                        </a:rPr>
                        <a:t>Wilis</a:t>
                      </a:r>
                      <a:endParaRPr kumimoji="0" lang="en-US" sz="1200" b="0" i="0" u="none" strike="noStrike" cap="none" normalizeH="0" baseline="0" dirty="0" smtClean="0">
                        <a:ln>
                          <a:noFill/>
                        </a:ln>
                        <a:solidFill>
                          <a:schemeClr val="tx1"/>
                        </a:solidFill>
                        <a:effectLst/>
                        <a:latin typeface="Inria Sans Light"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err="1" smtClean="0">
                          <a:ln>
                            <a:noFill/>
                          </a:ln>
                          <a:solidFill>
                            <a:schemeClr val="tx1"/>
                          </a:solidFill>
                          <a:effectLst/>
                          <a:latin typeface="Inria Sans Light" charset="0"/>
                        </a:rPr>
                        <a:t>Sindoro</a:t>
                      </a:r>
                      <a:endParaRPr kumimoji="0" lang="en-US" sz="1200" b="0" i="0" u="none" strike="noStrike" cap="none" normalizeH="0" baseline="0" dirty="0" smtClean="0">
                        <a:ln>
                          <a:noFill/>
                        </a:ln>
                        <a:solidFill>
                          <a:schemeClr val="tx1"/>
                        </a:solidFill>
                        <a:effectLst/>
                        <a:latin typeface="Inria Sans Light"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err="1" smtClean="0">
                          <a:ln>
                            <a:noFill/>
                          </a:ln>
                          <a:solidFill>
                            <a:schemeClr val="tx1"/>
                          </a:solidFill>
                          <a:effectLst/>
                          <a:latin typeface="Inria Sans Light" charset="0"/>
                        </a:rPr>
                        <a:t>Slamet</a:t>
                      </a:r>
                      <a:endParaRPr kumimoji="0" lang="en-US" sz="1200" b="0" i="0" u="none" strike="noStrike" cap="none" normalizeH="0" baseline="0" dirty="0" smtClean="0">
                        <a:ln>
                          <a:noFill/>
                        </a:ln>
                        <a:solidFill>
                          <a:schemeClr val="tx1"/>
                        </a:solidFill>
                        <a:effectLst/>
                        <a:latin typeface="Inria Sans Light"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err="1" smtClean="0">
                          <a:ln>
                            <a:noFill/>
                          </a:ln>
                          <a:solidFill>
                            <a:schemeClr val="tx1"/>
                          </a:solidFill>
                          <a:effectLst/>
                          <a:latin typeface="Inria Sans Light" charset="0"/>
                        </a:rPr>
                        <a:t>Galunggung</a:t>
                      </a:r>
                      <a:endParaRPr kumimoji="0" lang="en-US" sz="1200" b="0" i="0" u="none" strike="noStrike" cap="none" normalizeH="0" baseline="0" dirty="0" smtClean="0">
                        <a:ln>
                          <a:noFill/>
                        </a:ln>
                        <a:solidFill>
                          <a:schemeClr val="tx1"/>
                        </a:solidFill>
                        <a:effectLst/>
                        <a:latin typeface="Inria Sans Light"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err="1" smtClean="0">
                          <a:ln>
                            <a:noFill/>
                          </a:ln>
                          <a:solidFill>
                            <a:schemeClr val="tx1"/>
                          </a:solidFill>
                          <a:effectLst/>
                          <a:latin typeface="Inria Sans Light" charset="0"/>
                        </a:rPr>
                        <a:t>Orba</a:t>
                      </a:r>
                      <a:endParaRPr kumimoji="0" lang="id-ID" sz="1200" b="0" i="0" u="none" strike="noStrike" cap="none" normalizeH="0" baseline="0" dirty="0" smtClean="0">
                        <a:ln>
                          <a:noFill/>
                        </a:ln>
                        <a:solidFill>
                          <a:schemeClr val="tx1"/>
                        </a:solidFill>
                        <a:effectLst/>
                        <a:latin typeface="Inria Sans Light" charset="0"/>
                      </a:endParaRPr>
                    </a:p>
                  </a:txBody>
                  <a:tcPr marT="45731" marB="4573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125</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150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163</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170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175</a:t>
                      </a:r>
                      <a:endParaRPr kumimoji="0" lang="id-ID" sz="1200" b="0" i="0" u="none" strike="noStrike" cap="none" normalizeH="0" baseline="0" dirty="0" smtClean="0">
                        <a:ln>
                          <a:noFill/>
                        </a:ln>
                        <a:solidFill>
                          <a:schemeClr val="tx1"/>
                        </a:solidFill>
                        <a:effectLst/>
                        <a:latin typeface="Inria Sans Light" charset="0"/>
                      </a:endParaRPr>
                    </a:p>
                  </a:txBody>
                  <a:tcPr marT="45731" marB="4573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130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135</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140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155</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174</a:t>
                      </a:r>
                      <a:endParaRPr kumimoji="0" lang="id-ID" sz="1200" b="0" i="0" u="none" strike="noStrike" cap="none" normalizeH="0" baseline="0" smtClean="0">
                        <a:ln>
                          <a:noFill/>
                        </a:ln>
                        <a:solidFill>
                          <a:schemeClr val="tx1"/>
                        </a:solidFill>
                        <a:effectLst/>
                        <a:latin typeface="Inria Sans Light" charset="0"/>
                      </a:endParaRPr>
                    </a:p>
                  </a:txBody>
                  <a:tcPr marT="45731" marB="4573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255</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285</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303</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325</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349</a:t>
                      </a:r>
                      <a:endParaRPr kumimoji="0" lang="id-ID" sz="1200" b="0" i="0" u="none" strike="noStrike" cap="none" normalizeH="0" baseline="0" smtClean="0">
                        <a:ln>
                          <a:noFill/>
                        </a:ln>
                        <a:solidFill>
                          <a:schemeClr val="tx1"/>
                        </a:solidFill>
                        <a:effectLst/>
                        <a:latin typeface="Inria Sans Light" charset="0"/>
                      </a:endParaRPr>
                    </a:p>
                  </a:txBody>
                  <a:tcPr marT="45731" marB="4573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84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Total</a:t>
                      </a:r>
                      <a:endParaRPr kumimoji="0" lang="id-ID" sz="1200" b="0" i="0" u="none" strike="noStrike" cap="none" normalizeH="0" baseline="0" dirty="0" smtClean="0">
                        <a:ln>
                          <a:noFill/>
                        </a:ln>
                        <a:solidFill>
                          <a:schemeClr val="tx1"/>
                        </a:solidFill>
                        <a:effectLst/>
                        <a:latin typeface="Inria Sans Light" charset="0"/>
                      </a:endParaRPr>
                    </a:p>
                  </a:txBody>
                  <a:tcPr marT="45731" marB="4573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783</a:t>
                      </a:r>
                      <a:endParaRPr kumimoji="0" lang="id-ID" sz="1200" b="0" i="0" u="none" strike="noStrike" cap="none" normalizeH="0" baseline="0" smtClean="0">
                        <a:ln>
                          <a:noFill/>
                        </a:ln>
                        <a:solidFill>
                          <a:schemeClr val="tx1"/>
                        </a:solidFill>
                        <a:effectLst/>
                        <a:latin typeface="Inria Sans Light" charset="0"/>
                      </a:endParaRPr>
                    </a:p>
                  </a:txBody>
                  <a:tcPr marT="45731" marB="4573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734</a:t>
                      </a:r>
                      <a:endParaRPr kumimoji="0" lang="id-ID" sz="1200" b="0" i="0" u="none" strike="noStrike" cap="none" normalizeH="0" baseline="0" smtClean="0">
                        <a:ln>
                          <a:noFill/>
                        </a:ln>
                        <a:solidFill>
                          <a:schemeClr val="tx1"/>
                        </a:solidFill>
                        <a:effectLst/>
                        <a:latin typeface="Inria Sans Light" charset="0"/>
                      </a:endParaRPr>
                    </a:p>
                  </a:txBody>
                  <a:tcPr marT="45731" marB="4573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1517</a:t>
                      </a:r>
                      <a:endParaRPr kumimoji="0" lang="id-ID" sz="1200" b="0" i="0" u="none" strike="noStrike" cap="none" normalizeH="0" baseline="0" dirty="0" smtClean="0">
                        <a:ln>
                          <a:noFill/>
                        </a:ln>
                        <a:solidFill>
                          <a:schemeClr val="tx1"/>
                        </a:solidFill>
                        <a:effectLst/>
                        <a:latin typeface="Inria Sans Light" charset="0"/>
                      </a:endParaRPr>
                    </a:p>
                  </a:txBody>
                  <a:tcPr marT="45731" marB="4573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87225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0" name="Google Shape;70;p13"/>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3" name="Rectangle 5"/>
          <p:cNvSpPr>
            <a:spLocks noChangeArrowheads="1"/>
          </p:cNvSpPr>
          <p:nvPr/>
        </p:nvSpPr>
        <p:spPr bwMode="auto">
          <a:xfrm>
            <a:off x="467544" y="195486"/>
            <a:ext cx="6477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d-ID" b="1" dirty="0">
                <a:latin typeface="Inria Sans Light" charset="0"/>
              </a:rPr>
              <a:t>Tabel tiga arah (three way table)</a:t>
            </a:r>
            <a:endParaRPr lang="id-ID" dirty="0">
              <a:latin typeface="Inria Sans Light" charset="0"/>
            </a:endParaRPr>
          </a:p>
        </p:txBody>
      </p:sp>
      <p:sp>
        <p:nvSpPr>
          <p:cNvPr id="4" name="Rectangle 3"/>
          <p:cNvSpPr>
            <a:spLocks noGrp="1" noChangeArrowheads="1"/>
          </p:cNvSpPr>
          <p:nvPr>
            <p:ph type="body" sz="half" idx="1"/>
          </p:nvPr>
        </p:nvSpPr>
        <p:spPr>
          <a:xfrm>
            <a:off x="539552" y="627534"/>
            <a:ext cx="7467600" cy="877888"/>
          </a:xfrm>
        </p:spPr>
        <p:txBody>
          <a:bodyPr/>
          <a:lstStyle/>
          <a:p>
            <a:pPr marL="0" indent="0" eaLnBrk="1" hangingPunct="1">
              <a:lnSpc>
                <a:spcPct val="80000"/>
              </a:lnSpc>
              <a:buFont typeface="Wingdings" pitchFamily="2" charset="2"/>
              <a:buNone/>
            </a:pPr>
            <a:r>
              <a:rPr lang="id-ID" sz="1200" dirty="0" smtClean="0"/>
              <a:t>Yaitu tabel yang menunjukkan hubungan tiga hal atau tiga karakteristik yang berbeda. </a:t>
            </a:r>
          </a:p>
          <a:p>
            <a:pPr marL="0" indent="0" eaLnBrk="1" hangingPunct="1">
              <a:lnSpc>
                <a:spcPct val="80000"/>
              </a:lnSpc>
              <a:buFont typeface="Wingdings" pitchFamily="2" charset="2"/>
              <a:buNone/>
            </a:pPr>
            <a:r>
              <a:rPr lang="id-ID" sz="1200" dirty="0" smtClean="0"/>
              <a:t>Misalnya data hasil pengamatan produksi kedelai (ton/ha) menurut jenis varietas, daerah panen, dan jenis tanah</a:t>
            </a:r>
            <a:r>
              <a:rPr lang="id-ID" sz="1800" dirty="0" smtClean="0"/>
              <a:t>.</a:t>
            </a:r>
            <a:r>
              <a:rPr lang="en-US" sz="1800" dirty="0" smtClean="0"/>
              <a:t> </a:t>
            </a:r>
            <a:endParaRPr lang="id-ID" sz="1800" dirty="0" smtClean="0"/>
          </a:p>
        </p:txBody>
      </p:sp>
      <p:sp>
        <p:nvSpPr>
          <p:cNvPr id="5" name="Text Box 57"/>
          <p:cNvSpPr txBox="1">
            <a:spLocks noChangeArrowheads="1"/>
          </p:cNvSpPr>
          <p:nvPr/>
        </p:nvSpPr>
        <p:spPr bwMode="auto">
          <a:xfrm>
            <a:off x="492230" y="1203598"/>
            <a:ext cx="7924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dirty="0" err="1">
                <a:latin typeface="Inria Sans Light" charset="0"/>
              </a:rPr>
              <a:t>Tabel</a:t>
            </a:r>
            <a:r>
              <a:rPr lang="en-US" sz="1200" dirty="0">
                <a:latin typeface="Inria Sans Light" charset="0"/>
              </a:rPr>
              <a:t> 3. </a:t>
            </a:r>
            <a:r>
              <a:rPr lang="en-US" sz="1200" dirty="0" err="1">
                <a:latin typeface="Inria Sans Light" charset="0"/>
              </a:rPr>
              <a:t>Produksi</a:t>
            </a:r>
            <a:r>
              <a:rPr lang="en-US" sz="1200" dirty="0">
                <a:latin typeface="Inria Sans Light" charset="0"/>
              </a:rPr>
              <a:t> </a:t>
            </a:r>
            <a:r>
              <a:rPr lang="en-US" sz="1200" dirty="0" err="1">
                <a:latin typeface="Inria Sans Light" charset="0"/>
              </a:rPr>
              <a:t>Kedelai</a:t>
            </a:r>
            <a:r>
              <a:rPr lang="en-US" sz="1200" dirty="0">
                <a:latin typeface="Inria Sans Light" charset="0"/>
              </a:rPr>
              <a:t> (Ton/ha) </a:t>
            </a:r>
            <a:r>
              <a:rPr lang="en-US" sz="1200" dirty="0" err="1">
                <a:latin typeface="Inria Sans Light" charset="0"/>
              </a:rPr>
              <a:t>berdasarkan</a:t>
            </a:r>
            <a:r>
              <a:rPr lang="en-US" sz="1200" dirty="0">
                <a:latin typeface="Inria Sans Light" charset="0"/>
              </a:rPr>
              <a:t> </a:t>
            </a:r>
            <a:r>
              <a:rPr lang="en-US" sz="1200" dirty="0" err="1">
                <a:latin typeface="Inria Sans Light" charset="0"/>
              </a:rPr>
              <a:t>varietas</a:t>
            </a:r>
            <a:r>
              <a:rPr lang="en-US" sz="1200" dirty="0">
                <a:latin typeface="Inria Sans Light" charset="0"/>
              </a:rPr>
              <a:t>, </a:t>
            </a:r>
            <a:r>
              <a:rPr lang="en-US" sz="1200" dirty="0" err="1">
                <a:latin typeface="Inria Sans Light" charset="0"/>
              </a:rPr>
              <a:t>daerah</a:t>
            </a:r>
            <a:r>
              <a:rPr lang="en-US" sz="1200" dirty="0">
                <a:latin typeface="Inria Sans Light" charset="0"/>
              </a:rPr>
              <a:t> </a:t>
            </a:r>
            <a:r>
              <a:rPr lang="en-US" sz="1200" dirty="0" err="1">
                <a:latin typeface="Inria Sans Light" charset="0"/>
              </a:rPr>
              <a:t>panen</a:t>
            </a:r>
            <a:r>
              <a:rPr lang="en-US" sz="1200" dirty="0">
                <a:latin typeface="Inria Sans Light" charset="0"/>
              </a:rPr>
              <a:t> </a:t>
            </a:r>
            <a:r>
              <a:rPr lang="en-US" sz="1200" dirty="0" err="1">
                <a:latin typeface="Inria Sans Light" charset="0"/>
              </a:rPr>
              <a:t>dan</a:t>
            </a:r>
            <a:r>
              <a:rPr lang="en-US" sz="1200" dirty="0">
                <a:latin typeface="Inria Sans Light" charset="0"/>
              </a:rPr>
              <a:t> </a:t>
            </a:r>
            <a:r>
              <a:rPr lang="en-US" sz="1200" dirty="0" err="1">
                <a:latin typeface="Inria Sans Light" charset="0"/>
              </a:rPr>
              <a:t>jenis</a:t>
            </a:r>
            <a:r>
              <a:rPr lang="en-US" sz="1200" dirty="0">
                <a:latin typeface="Inria Sans Light" charset="0"/>
              </a:rPr>
              <a:t> </a:t>
            </a:r>
            <a:r>
              <a:rPr lang="en-US" sz="1200" dirty="0" err="1">
                <a:latin typeface="Inria Sans Light" charset="0"/>
              </a:rPr>
              <a:t>tanah</a:t>
            </a:r>
            <a:r>
              <a:rPr lang="en-US" sz="1200" dirty="0">
                <a:latin typeface="Inria Sans Light" charset="0"/>
              </a:rPr>
              <a:t> </a:t>
            </a:r>
            <a:endParaRPr lang="id-ID" sz="1200" dirty="0">
              <a:latin typeface="Inria Sans Light" charset="0"/>
            </a:endParaRPr>
          </a:p>
        </p:txBody>
      </p:sp>
      <p:graphicFrame>
        <p:nvGraphicFramePr>
          <p:cNvPr id="6" name="Group 102"/>
          <p:cNvGraphicFramePr>
            <a:graphicFrameLocks/>
          </p:cNvGraphicFramePr>
          <p:nvPr>
            <p:extLst>
              <p:ext uri="{D42A27DB-BD31-4B8C-83A1-F6EECF244321}">
                <p14:modId xmlns:p14="http://schemas.microsoft.com/office/powerpoint/2010/main" val="235395701"/>
              </p:ext>
            </p:extLst>
          </p:nvPr>
        </p:nvGraphicFramePr>
        <p:xfrm>
          <a:off x="506838" y="1563638"/>
          <a:ext cx="7696200" cy="1872208"/>
        </p:xfrm>
        <a:graphic>
          <a:graphicData uri="http://schemas.openxmlformats.org/drawingml/2006/table">
            <a:tbl>
              <a:tblPr/>
              <a:tblGrid>
                <a:gridCol w="1752600"/>
                <a:gridCol w="1143000"/>
                <a:gridCol w="1219200"/>
                <a:gridCol w="1069975"/>
                <a:gridCol w="1074738"/>
                <a:gridCol w="1436687"/>
              </a:tblGrid>
              <a:tr h="335309">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1" i="0" u="none" strike="noStrike" cap="none" normalizeH="0" baseline="0" dirty="0" err="1" smtClean="0">
                          <a:ln>
                            <a:noFill/>
                          </a:ln>
                          <a:solidFill>
                            <a:schemeClr val="tx1"/>
                          </a:solidFill>
                          <a:effectLst/>
                          <a:latin typeface="Inria Sans Light" charset="0"/>
                        </a:rPr>
                        <a:t>Varietas</a:t>
                      </a:r>
                      <a:r>
                        <a:rPr kumimoji="0" lang="en-US" sz="1200" b="1" i="0" u="none" strike="noStrike" cap="none" normalizeH="0" baseline="0" dirty="0" smtClean="0">
                          <a:ln>
                            <a:noFill/>
                          </a:ln>
                          <a:solidFill>
                            <a:schemeClr val="tx1"/>
                          </a:solidFill>
                          <a:effectLst/>
                          <a:latin typeface="Inria Sans Light" charset="0"/>
                        </a:rPr>
                        <a:t> </a:t>
                      </a:r>
                      <a:r>
                        <a:rPr kumimoji="0" lang="en-US" sz="1200" b="1" i="0" u="none" strike="noStrike" cap="none" normalizeH="0" baseline="0" dirty="0" err="1" smtClean="0">
                          <a:ln>
                            <a:noFill/>
                          </a:ln>
                          <a:solidFill>
                            <a:schemeClr val="tx1"/>
                          </a:solidFill>
                          <a:effectLst/>
                          <a:latin typeface="Inria Sans Light" charset="0"/>
                        </a:rPr>
                        <a:t>Kedelai</a:t>
                      </a:r>
                      <a:endParaRPr kumimoji="0" lang="id-ID" sz="1200" b="1" i="0" u="none" strike="noStrike" cap="none" normalizeH="0" baseline="0" dirty="0" smtClean="0">
                        <a:ln>
                          <a:noFill/>
                        </a:ln>
                        <a:solidFill>
                          <a:schemeClr val="tx1"/>
                        </a:solidFill>
                        <a:effectLst/>
                        <a:latin typeface="Inria Sans Light"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Inria Sans Light" charset="0"/>
                        </a:rPr>
                        <a:t>Mamburungan</a:t>
                      </a:r>
                      <a:endParaRPr kumimoji="0" lang="id-ID" sz="1200" b="1" i="0" u="none" strike="noStrike" cap="none" normalizeH="0" baseline="0" smtClean="0">
                        <a:ln>
                          <a:noFill/>
                        </a:ln>
                        <a:solidFill>
                          <a:schemeClr val="tx1"/>
                        </a:solidFill>
                        <a:effectLst/>
                        <a:latin typeface="Inria Sans Light"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Inria Sans Light" charset="0"/>
                        </a:rPr>
                        <a:t>Kr. Harapan</a:t>
                      </a:r>
                      <a:endParaRPr kumimoji="0" lang="id-ID" sz="1200" b="1" i="0" u="none" strike="noStrike" cap="none" normalizeH="0" baseline="0" smtClean="0">
                        <a:ln>
                          <a:noFill/>
                        </a:ln>
                        <a:solidFill>
                          <a:schemeClr val="tx1"/>
                        </a:solidFill>
                        <a:effectLst/>
                        <a:latin typeface="Inria Sans Light"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Inria Sans Light" charset="0"/>
                        </a:rPr>
                        <a:t>Total</a:t>
                      </a:r>
                      <a:endParaRPr kumimoji="0" lang="id-ID" sz="1200" b="1" i="0" u="none" strike="noStrike" cap="none" normalizeH="0" baseline="0" smtClean="0">
                        <a:ln>
                          <a:noFill/>
                        </a:ln>
                        <a:solidFill>
                          <a:schemeClr val="tx1"/>
                        </a:solidFill>
                        <a:effectLst/>
                        <a:latin typeface="Inria Sans Light"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9">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Inria Sans Light" charset="0"/>
                        </a:rPr>
                        <a:t>Liat</a:t>
                      </a:r>
                      <a:endParaRPr kumimoji="0" lang="id-ID" sz="1200" b="1" i="0" u="none" strike="noStrike" cap="none" normalizeH="0" baseline="0" smtClean="0">
                        <a:ln>
                          <a:noFill/>
                        </a:ln>
                        <a:solidFill>
                          <a:schemeClr val="tx1"/>
                        </a:solidFill>
                        <a:effectLst/>
                        <a:latin typeface="Inria Sans Light"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Inria Sans Light" charset="0"/>
                        </a:rPr>
                        <a:t>Pasir</a:t>
                      </a:r>
                      <a:endParaRPr kumimoji="0" lang="id-ID" sz="1200" b="1" i="0" u="none" strike="noStrike" cap="none" normalizeH="0" baseline="0" smtClean="0">
                        <a:ln>
                          <a:noFill/>
                        </a:ln>
                        <a:solidFill>
                          <a:schemeClr val="tx1"/>
                        </a:solidFill>
                        <a:effectLst/>
                        <a:latin typeface="Inria Sans Light"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Inria Sans Light" charset="0"/>
                        </a:rPr>
                        <a:t>Liat</a:t>
                      </a:r>
                      <a:endParaRPr kumimoji="0" lang="id-ID" sz="1200" b="1" i="0" u="none" strike="noStrike" cap="none" normalizeH="0" baseline="0" smtClean="0">
                        <a:ln>
                          <a:noFill/>
                        </a:ln>
                        <a:solidFill>
                          <a:schemeClr val="tx1"/>
                        </a:solidFill>
                        <a:effectLst/>
                        <a:latin typeface="Inria Sans Light"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Inria Sans Light" charset="0"/>
                        </a:rPr>
                        <a:t>Pasir</a:t>
                      </a:r>
                      <a:endParaRPr kumimoji="0" lang="id-ID" sz="1200" b="1" i="0" u="none" strike="noStrike" cap="none" normalizeH="0" baseline="0" smtClean="0">
                        <a:ln>
                          <a:noFill/>
                        </a:ln>
                        <a:solidFill>
                          <a:schemeClr val="tx1"/>
                        </a:solidFill>
                        <a:effectLst/>
                        <a:latin typeface="Inria Sans Light"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en-US"/>
                    </a:p>
                  </a:txBody>
                  <a:tcPr/>
                </a:tc>
              </a:tr>
              <a:tr h="120159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Wilis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Sindoro</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Slamet</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Galunggung</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Orba</a:t>
                      </a:r>
                      <a:endParaRPr kumimoji="0" lang="id-ID" sz="1200" b="0" i="0" u="none" strike="noStrike" cap="none" normalizeH="0" baseline="0" smtClean="0">
                        <a:ln>
                          <a:noFill/>
                        </a:ln>
                        <a:solidFill>
                          <a:schemeClr val="tx1"/>
                        </a:solidFill>
                        <a:effectLst/>
                        <a:latin typeface="Inria Sans Light"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67</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68</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70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71</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73</a:t>
                      </a:r>
                      <a:endParaRPr kumimoji="0" lang="id-ID" sz="1200" b="0" i="0" u="none" strike="noStrike" cap="none" normalizeH="0" baseline="0" dirty="0" smtClean="0">
                        <a:ln>
                          <a:noFill/>
                        </a:ln>
                        <a:solidFill>
                          <a:schemeClr val="tx1"/>
                        </a:solidFill>
                        <a:effectLst/>
                        <a:latin typeface="Inria Sans Light"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65</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69</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72</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74</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75</a:t>
                      </a:r>
                      <a:endParaRPr kumimoji="0" lang="id-ID" sz="1200" b="0" i="0" u="none" strike="noStrike" cap="none" normalizeH="0" baseline="0" dirty="0" smtClean="0">
                        <a:ln>
                          <a:noFill/>
                        </a:ln>
                        <a:solidFill>
                          <a:schemeClr val="tx1"/>
                        </a:solidFill>
                        <a:effectLst/>
                        <a:latin typeface="Inria Sans Light"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70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72</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72</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74</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73</a:t>
                      </a:r>
                      <a:endParaRPr kumimoji="0" lang="id-ID" sz="1200" b="0" i="0" u="none" strike="noStrike" cap="none" normalizeH="0" baseline="0" smtClean="0">
                        <a:ln>
                          <a:noFill/>
                        </a:ln>
                        <a:solidFill>
                          <a:schemeClr val="tx1"/>
                        </a:solidFill>
                        <a:effectLst/>
                        <a:latin typeface="Inria Sans Light"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68</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 69</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70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72</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Inria Sans Light" charset="0"/>
                        </a:rPr>
                        <a:t>73</a:t>
                      </a:r>
                      <a:endParaRPr kumimoji="0" lang="id-ID" sz="1200" b="0" i="0" u="none" strike="noStrike" cap="none" normalizeH="0" baseline="0" smtClean="0">
                        <a:ln>
                          <a:noFill/>
                        </a:ln>
                        <a:solidFill>
                          <a:schemeClr val="tx1"/>
                        </a:solidFill>
                        <a:effectLst/>
                        <a:latin typeface="Inria Sans Light" charset="0"/>
                      </a:endParaRPr>
                    </a:p>
                  </a:txBody>
                  <a:tcPr marT="45724" marB="4572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270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278</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284</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291</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Inria Sans Light" charset="0"/>
                        </a:rPr>
                        <a:t>294</a:t>
                      </a:r>
                      <a:endParaRPr kumimoji="0" lang="id-ID" sz="1200" b="0" i="0" u="none" strike="noStrike" cap="none" normalizeH="0" baseline="0" dirty="0" smtClean="0">
                        <a:ln>
                          <a:noFill/>
                        </a:ln>
                        <a:solidFill>
                          <a:schemeClr val="tx1"/>
                        </a:solidFill>
                        <a:effectLst/>
                        <a:latin typeface="Inria Sans Light" charset="0"/>
                      </a:endParaRPr>
                    </a:p>
                  </a:txBody>
                  <a:tcPr marT="45724" marB="4572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Rectangle 1"/>
          <p:cNvSpPr/>
          <p:nvPr/>
        </p:nvSpPr>
        <p:spPr>
          <a:xfrm>
            <a:off x="492230" y="3507854"/>
            <a:ext cx="1984839" cy="276999"/>
          </a:xfrm>
          <a:prstGeom prst="rect">
            <a:avLst/>
          </a:prstGeom>
        </p:spPr>
        <p:txBody>
          <a:bodyPr wrap="none">
            <a:spAutoFit/>
          </a:bodyPr>
          <a:lstStyle/>
          <a:p>
            <a:pPr>
              <a:spcBef>
                <a:spcPct val="50000"/>
              </a:spcBef>
            </a:pPr>
            <a:r>
              <a:rPr lang="en-US" sz="1200" dirty="0" err="1">
                <a:latin typeface="Inria Sans Light" charset="0"/>
              </a:rPr>
              <a:t>Sumber</a:t>
            </a:r>
            <a:r>
              <a:rPr lang="en-US" sz="1200" dirty="0">
                <a:latin typeface="Inria Sans Light" charset="0"/>
              </a:rPr>
              <a:t> : Data Primer, 2009</a:t>
            </a:r>
            <a:endParaRPr lang="id-ID" sz="1200" dirty="0">
              <a:latin typeface="Inria Sans Light" charset="0"/>
            </a:endParaRPr>
          </a:p>
        </p:txBody>
      </p:sp>
    </p:spTree>
    <p:extLst>
      <p:ext uri="{BB962C8B-B14F-4D97-AF65-F5344CB8AC3E}">
        <p14:creationId xmlns:p14="http://schemas.microsoft.com/office/powerpoint/2010/main" val="1684084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0" name="Google Shape;70;p13"/>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3" name="Rectangle 2"/>
          <p:cNvSpPr>
            <a:spLocks noGrp="1" noChangeArrowheads="1"/>
          </p:cNvSpPr>
          <p:nvPr>
            <p:ph type="title"/>
          </p:nvPr>
        </p:nvSpPr>
        <p:spPr>
          <a:xfrm>
            <a:off x="1259632" y="267494"/>
            <a:ext cx="7091363" cy="406004"/>
          </a:xfrm>
        </p:spPr>
        <p:txBody>
          <a:bodyPr/>
          <a:lstStyle/>
          <a:p>
            <a:pPr eaLnBrk="1" hangingPunct="1"/>
            <a:r>
              <a:rPr lang="id-ID" sz="2400" b="1" dirty="0" smtClean="0">
                <a:solidFill>
                  <a:schemeClr val="hlink"/>
                </a:solidFill>
              </a:rPr>
              <a:t>B</a:t>
            </a:r>
            <a:r>
              <a:rPr lang="en-US" sz="2400" b="1" dirty="0" smtClean="0">
                <a:solidFill>
                  <a:schemeClr val="hlink"/>
                </a:solidFill>
              </a:rPr>
              <a:t>. </a:t>
            </a:r>
            <a:r>
              <a:rPr lang="en-US" sz="2400" b="1" dirty="0" err="1" smtClean="0">
                <a:solidFill>
                  <a:schemeClr val="hlink"/>
                </a:solidFill>
              </a:rPr>
              <a:t>Penyajian</a:t>
            </a:r>
            <a:r>
              <a:rPr lang="en-US" sz="2400" b="1" dirty="0" smtClean="0">
                <a:solidFill>
                  <a:schemeClr val="hlink"/>
                </a:solidFill>
              </a:rPr>
              <a:t> Data </a:t>
            </a:r>
            <a:r>
              <a:rPr lang="en-US" sz="2400" b="1" dirty="0" err="1" smtClean="0">
                <a:solidFill>
                  <a:schemeClr val="hlink"/>
                </a:solidFill>
              </a:rPr>
              <a:t>dengan</a:t>
            </a:r>
            <a:r>
              <a:rPr lang="en-US" sz="2400" b="1" dirty="0" smtClean="0">
                <a:solidFill>
                  <a:schemeClr val="hlink"/>
                </a:solidFill>
              </a:rPr>
              <a:t> </a:t>
            </a:r>
            <a:r>
              <a:rPr lang="id-ID" sz="2400" b="1" dirty="0" smtClean="0">
                <a:solidFill>
                  <a:schemeClr val="hlink"/>
                </a:solidFill>
              </a:rPr>
              <a:t>Grafik (Diagram)</a:t>
            </a:r>
            <a:endParaRPr lang="en-US" sz="2400" b="1" dirty="0" smtClean="0">
              <a:solidFill>
                <a:schemeClr val="hlink"/>
              </a:solidFill>
            </a:endParaRPr>
          </a:p>
        </p:txBody>
      </p:sp>
      <p:sp>
        <p:nvSpPr>
          <p:cNvPr id="4" name="Rectangle 3"/>
          <p:cNvSpPr>
            <a:spLocks noGrp="1" noChangeArrowheads="1"/>
          </p:cNvSpPr>
          <p:nvPr>
            <p:ph type="body" idx="1"/>
          </p:nvPr>
        </p:nvSpPr>
        <p:spPr>
          <a:xfrm>
            <a:off x="899592" y="987574"/>
            <a:ext cx="7696200" cy="3429000"/>
          </a:xfrm>
        </p:spPr>
        <p:txBody>
          <a:bodyPr/>
          <a:lstStyle/>
          <a:p>
            <a:pPr marL="87313" indent="-87313" eaLnBrk="1" hangingPunct="1">
              <a:lnSpc>
                <a:spcPct val="80000"/>
              </a:lnSpc>
              <a:buNone/>
              <a:tabLst>
                <a:tab pos="749300" algn="l"/>
              </a:tabLst>
            </a:pPr>
            <a:r>
              <a:rPr lang="id-ID" sz="1200" dirty="0" smtClean="0"/>
              <a:t>  </a:t>
            </a:r>
            <a:r>
              <a:rPr lang="en-US" sz="1200" dirty="0" err="1" smtClean="0"/>
              <a:t>Penyajian</a:t>
            </a:r>
            <a:r>
              <a:rPr lang="en-US" sz="1200" dirty="0" smtClean="0"/>
              <a:t> </a:t>
            </a:r>
            <a:r>
              <a:rPr lang="en-US" sz="1200" dirty="0" err="1" smtClean="0"/>
              <a:t>dalam</a:t>
            </a:r>
            <a:r>
              <a:rPr lang="en-US" sz="1200" dirty="0" smtClean="0"/>
              <a:t> </a:t>
            </a:r>
            <a:r>
              <a:rPr lang="en-US" sz="1200" dirty="0" err="1" smtClean="0"/>
              <a:t>bentuk</a:t>
            </a:r>
            <a:r>
              <a:rPr lang="en-US" sz="1200" dirty="0" smtClean="0"/>
              <a:t> </a:t>
            </a:r>
            <a:r>
              <a:rPr lang="en-US" sz="1200" dirty="0" err="1" smtClean="0"/>
              <a:t>gambar</a:t>
            </a:r>
            <a:r>
              <a:rPr lang="en-US" sz="1200" dirty="0" smtClean="0"/>
              <a:t> </a:t>
            </a:r>
            <a:r>
              <a:rPr lang="en-US" sz="1200" dirty="0" err="1" smtClean="0"/>
              <a:t>dapat</a:t>
            </a:r>
            <a:r>
              <a:rPr lang="en-US" sz="1200" dirty="0" smtClean="0"/>
              <a:t> </a:t>
            </a:r>
            <a:r>
              <a:rPr lang="en-US" sz="1200" dirty="0" err="1" smtClean="0"/>
              <a:t>memudahkan</a:t>
            </a:r>
            <a:r>
              <a:rPr lang="en-US" sz="1200" dirty="0" smtClean="0"/>
              <a:t> </a:t>
            </a:r>
            <a:r>
              <a:rPr lang="en-US" sz="1200" dirty="0" err="1" smtClean="0"/>
              <a:t>pengambilan</a:t>
            </a:r>
            <a:r>
              <a:rPr lang="en-US" sz="1200" dirty="0" smtClean="0"/>
              <a:t> </a:t>
            </a:r>
            <a:r>
              <a:rPr lang="en-US" sz="1200" dirty="0" err="1" smtClean="0"/>
              <a:t>kesimpulan</a:t>
            </a:r>
            <a:r>
              <a:rPr lang="en-US" sz="1200" dirty="0" smtClean="0"/>
              <a:t> </a:t>
            </a:r>
            <a:r>
              <a:rPr lang="en-US" sz="1200" dirty="0" err="1" smtClean="0"/>
              <a:t>dengan</a:t>
            </a:r>
            <a:r>
              <a:rPr lang="en-US" sz="1200" dirty="0" smtClean="0"/>
              <a:t> </a:t>
            </a:r>
            <a:r>
              <a:rPr lang="en-US" sz="1200" dirty="0" err="1" smtClean="0"/>
              <a:t>cepat</a:t>
            </a:r>
            <a:r>
              <a:rPr lang="en-US" sz="1200" dirty="0" smtClean="0"/>
              <a:t>. </a:t>
            </a:r>
            <a:endParaRPr lang="id-ID" sz="1200" dirty="0" smtClean="0"/>
          </a:p>
          <a:p>
            <a:pPr eaLnBrk="1" hangingPunct="1">
              <a:lnSpc>
                <a:spcPct val="80000"/>
              </a:lnSpc>
              <a:tabLst>
                <a:tab pos="749300" algn="l"/>
              </a:tabLst>
            </a:pPr>
            <a:endParaRPr lang="en-US" sz="1200" dirty="0" smtClean="0"/>
          </a:p>
          <a:p>
            <a:pPr marL="101600" indent="0" eaLnBrk="1" hangingPunct="1">
              <a:lnSpc>
                <a:spcPct val="80000"/>
              </a:lnSpc>
              <a:buNone/>
              <a:tabLst>
                <a:tab pos="749300" algn="l"/>
              </a:tabLst>
            </a:pPr>
            <a:r>
              <a:rPr lang="id-ID" sz="1200" dirty="0" smtClean="0"/>
              <a:t/>
            </a:r>
            <a:br>
              <a:rPr lang="id-ID" sz="1200" dirty="0" smtClean="0"/>
            </a:br>
            <a:r>
              <a:rPr lang="id-ID" sz="1200" dirty="0" smtClean="0"/>
              <a:t>Ada berbagai bentuk grafik yang dikenal, yaitu :</a:t>
            </a:r>
          </a:p>
          <a:p>
            <a:pPr marL="101600" indent="0" eaLnBrk="1" hangingPunct="1">
              <a:lnSpc>
                <a:spcPct val="80000"/>
              </a:lnSpc>
              <a:buNone/>
            </a:pPr>
            <a:r>
              <a:rPr lang="id-ID" sz="1200" dirty="0" smtClean="0"/>
              <a:t/>
            </a:r>
            <a:br>
              <a:rPr lang="id-ID" sz="1200" dirty="0" smtClean="0"/>
            </a:br>
            <a:r>
              <a:rPr lang="id-ID" sz="1200" dirty="0" smtClean="0"/>
              <a:t>1.</a:t>
            </a:r>
            <a:r>
              <a:rPr lang="id-ID" sz="1200" dirty="0"/>
              <a:t> </a:t>
            </a:r>
            <a:r>
              <a:rPr lang="id-ID" sz="1200" dirty="0" smtClean="0"/>
              <a:t>Grafik garis (line chart),</a:t>
            </a:r>
          </a:p>
          <a:p>
            <a:pPr marL="101600" indent="0" eaLnBrk="1" hangingPunct="1">
              <a:lnSpc>
                <a:spcPct val="80000"/>
              </a:lnSpc>
              <a:buNone/>
            </a:pPr>
            <a:r>
              <a:rPr lang="id-ID" sz="1200" dirty="0" smtClean="0"/>
              <a:t/>
            </a:r>
            <a:br>
              <a:rPr lang="id-ID" sz="1200" dirty="0" smtClean="0"/>
            </a:br>
            <a:r>
              <a:rPr lang="id-ID" sz="1200" dirty="0" smtClean="0"/>
              <a:t>2.Grafik Batangan (bar chart),</a:t>
            </a:r>
          </a:p>
          <a:p>
            <a:pPr marL="101600" indent="0" eaLnBrk="1" hangingPunct="1">
              <a:lnSpc>
                <a:spcPct val="80000"/>
              </a:lnSpc>
              <a:buNone/>
            </a:pPr>
            <a:r>
              <a:rPr lang="id-ID" sz="1200" dirty="0" smtClean="0"/>
              <a:t/>
            </a:r>
            <a:br>
              <a:rPr lang="id-ID" sz="1200" dirty="0" smtClean="0"/>
            </a:br>
            <a:r>
              <a:rPr lang="id-ID" sz="1200" dirty="0" smtClean="0"/>
              <a:t>3.Grafik lingkaran (pie chart),</a:t>
            </a:r>
          </a:p>
          <a:p>
            <a:pPr marL="101600" indent="0" eaLnBrk="1" hangingPunct="1">
              <a:lnSpc>
                <a:spcPct val="80000"/>
              </a:lnSpc>
              <a:buNone/>
            </a:pPr>
            <a:r>
              <a:rPr lang="id-ID" sz="1200" dirty="0" smtClean="0"/>
              <a:t/>
            </a:r>
            <a:br>
              <a:rPr lang="id-ID" sz="1200" dirty="0" smtClean="0"/>
            </a:br>
            <a:r>
              <a:rPr lang="id-ID" sz="1200" dirty="0" smtClean="0"/>
              <a:t>4.Grafik gambar (Pictogram chart).</a:t>
            </a:r>
            <a:r>
              <a:rPr lang="en-US" sz="1200" dirty="0" smtClean="0"/>
              <a:t> </a:t>
            </a:r>
          </a:p>
          <a:p>
            <a:pPr eaLnBrk="1" hangingPunct="1">
              <a:lnSpc>
                <a:spcPct val="80000"/>
              </a:lnSpc>
              <a:buFont typeface="Wingdings" pitchFamily="2" charset="2"/>
              <a:buNone/>
              <a:tabLst>
                <a:tab pos="749300" algn="l"/>
              </a:tabLst>
            </a:pPr>
            <a:endParaRPr lang="en-US" sz="2400" dirty="0" smtClean="0"/>
          </a:p>
          <a:p>
            <a:pPr eaLnBrk="1" hangingPunct="1">
              <a:lnSpc>
                <a:spcPct val="80000"/>
              </a:lnSpc>
              <a:tabLst>
                <a:tab pos="749300" algn="l"/>
              </a:tabLst>
            </a:pPr>
            <a:endParaRPr lang="id-ID" sz="2400" i="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364" y="1347614"/>
            <a:ext cx="3816424" cy="263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552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ctrTitle"/>
          </p:nvPr>
        </p:nvSpPr>
        <p:spPr>
          <a:xfrm>
            <a:off x="2704650" y="1517188"/>
            <a:ext cx="3615600" cy="1165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id-ID" dirty="0" smtClean="0"/>
              <a:t>Distribusi Frekuensi</a:t>
            </a:r>
            <a:endParaRPr dirty="0"/>
          </a:p>
        </p:txBody>
      </p:sp>
    </p:spTree>
    <p:extLst>
      <p:ext uri="{BB962C8B-B14F-4D97-AF65-F5344CB8AC3E}">
        <p14:creationId xmlns:p14="http://schemas.microsoft.com/office/powerpoint/2010/main" val="4194735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8" name="Google Shape;68;p13"/>
          <p:cNvSpPr txBox="1">
            <a:spLocks noGrp="1"/>
          </p:cNvSpPr>
          <p:nvPr>
            <p:ph type="body" idx="1"/>
          </p:nvPr>
        </p:nvSpPr>
        <p:spPr>
          <a:xfrm>
            <a:off x="817657" y="1250357"/>
            <a:ext cx="3473100" cy="713744"/>
          </a:xfrm>
          <a:prstGeom prst="rect">
            <a:avLst/>
          </a:prstGeom>
        </p:spPr>
        <p:txBody>
          <a:bodyPr spcFirstLastPara="1" wrap="square" lIns="0" tIns="0" rIns="0" bIns="0" anchor="t" anchorCtr="0">
            <a:noAutofit/>
          </a:bodyPr>
          <a:lstStyle/>
          <a:p>
            <a:pPr marL="0" lvl="0" indent="0" algn="l" rtl="0">
              <a:spcBef>
                <a:spcPts val="800"/>
              </a:spcBef>
              <a:spcAft>
                <a:spcPts val="0"/>
              </a:spcAft>
              <a:buClr>
                <a:schemeClr val="dk1"/>
              </a:buClr>
              <a:buSzPts val="1100"/>
              <a:buFont typeface="Arial"/>
              <a:buNone/>
            </a:pPr>
            <a:endParaRPr lang="id-ID" sz="1200" dirty="0"/>
          </a:p>
          <a:p>
            <a:pPr marL="0" lvl="0" indent="0" algn="l" rtl="0">
              <a:spcBef>
                <a:spcPts val="800"/>
              </a:spcBef>
              <a:spcAft>
                <a:spcPts val="0"/>
              </a:spcAft>
              <a:buClr>
                <a:schemeClr val="dk1"/>
              </a:buClr>
              <a:buSzPts val="1100"/>
              <a:buFont typeface="Arial"/>
              <a:buNone/>
            </a:pPr>
            <a:endParaRPr lang="id-ID" sz="1200" dirty="0" smtClean="0"/>
          </a:p>
        </p:txBody>
      </p:sp>
      <p:sp>
        <p:nvSpPr>
          <p:cNvPr id="70" name="Google Shape;70;p13"/>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8" name="Google Shape;68;p13"/>
          <p:cNvSpPr txBox="1">
            <a:spLocks/>
          </p:cNvSpPr>
          <p:nvPr/>
        </p:nvSpPr>
        <p:spPr>
          <a:xfrm>
            <a:off x="744716" y="1299452"/>
            <a:ext cx="3473100" cy="14163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15000"/>
              </a:lnSpc>
              <a:spcBef>
                <a:spcPts val="80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15000"/>
              </a:lnSpc>
              <a:spcBef>
                <a:spcPts val="80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15000"/>
              </a:lnSpc>
              <a:spcBef>
                <a:spcPts val="800"/>
              </a:spcBef>
              <a:spcAft>
                <a:spcPts val="8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marL="87313" indent="-87313" algn="just">
              <a:spcBef>
                <a:spcPts val="800"/>
              </a:spcBef>
              <a:buClr>
                <a:schemeClr val="dk1"/>
              </a:buClr>
              <a:buSzPts val="1100"/>
              <a:buFont typeface="Arial"/>
              <a:buNone/>
            </a:pPr>
            <a:r>
              <a:rPr lang="id-ID" sz="1200" dirty="0" smtClean="0"/>
              <a:t>   Adalah susunan data menurut kelas-kelas interval tertentu atau menurut kategori tertentu dalam sebuah daftar yang dihubungkan dengan masing—masing frekuensinya sehingga memberikan keterangan atau gambaran sederhana dan sistematis dari kumpulan suatu data.</a:t>
            </a:r>
          </a:p>
        </p:txBody>
      </p:sp>
      <p:sp>
        <p:nvSpPr>
          <p:cNvPr id="10" name="Google Shape;68;p13"/>
          <p:cNvSpPr txBox="1">
            <a:spLocks/>
          </p:cNvSpPr>
          <p:nvPr/>
        </p:nvSpPr>
        <p:spPr>
          <a:xfrm>
            <a:off x="798435" y="2715766"/>
            <a:ext cx="3473100" cy="1800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15000"/>
              </a:lnSpc>
              <a:spcBef>
                <a:spcPts val="80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15000"/>
              </a:lnSpc>
              <a:spcBef>
                <a:spcPts val="80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15000"/>
              </a:lnSpc>
              <a:spcBef>
                <a:spcPts val="800"/>
              </a:spcBef>
              <a:spcAft>
                <a:spcPts val="8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marL="0" indent="0" algn="just">
              <a:spcBef>
                <a:spcPts val="800"/>
              </a:spcBef>
              <a:buClr>
                <a:schemeClr val="dk1"/>
              </a:buClr>
              <a:buSzPts val="1100"/>
              <a:buFont typeface="Arial"/>
              <a:buNone/>
            </a:pPr>
            <a:r>
              <a:rPr lang="id-ID" sz="1200" dirty="0" smtClean="0"/>
              <a:t>Kelebihan dalam distribusi frekuensi adalah memberikan gambaran secara menyeluruh mengenai data yang dimiliki.</a:t>
            </a:r>
          </a:p>
          <a:p>
            <a:pPr marL="0" indent="0" algn="just">
              <a:spcBef>
                <a:spcPts val="800"/>
              </a:spcBef>
              <a:buClr>
                <a:schemeClr val="dk1"/>
              </a:buClr>
              <a:buSzPts val="1100"/>
              <a:buFont typeface="Arial"/>
              <a:buNone/>
            </a:pPr>
            <a:r>
              <a:rPr lang="id-ID" sz="1200" dirty="0" smtClean="0"/>
              <a:t>Kekurangan </a:t>
            </a:r>
            <a:r>
              <a:rPr lang="id-ID" sz="1200" dirty="0"/>
              <a:t>dalam distribusi frekuensi </a:t>
            </a:r>
            <a:r>
              <a:rPr lang="id-ID" sz="1200" dirty="0" smtClean="0"/>
              <a:t>adalah rincian data atau informasi awal menjadi hilang sehingga data berkelompok menjadi semu dan tidak nyata.</a:t>
            </a:r>
          </a:p>
        </p:txBody>
      </p:sp>
      <p:sp>
        <p:nvSpPr>
          <p:cNvPr id="13" name="Google Shape;68;p13"/>
          <p:cNvSpPr txBox="1">
            <a:spLocks/>
          </p:cNvSpPr>
          <p:nvPr/>
        </p:nvSpPr>
        <p:spPr>
          <a:xfrm>
            <a:off x="4654085" y="1321253"/>
            <a:ext cx="3473100" cy="175455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15000"/>
              </a:lnSpc>
              <a:spcBef>
                <a:spcPts val="80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15000"/>
              </a:lnSpc>
              <a:spcBef>
                <a:spcPts val="80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15000"/>
              </a:lnSpc>
              <a:spcBef>
                <a:spcPts val="800"/>
              </a:spcBef>
              <a:spcAft>
                <a:spcPts val="8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marL="0" indent="0" algn="just">
              <a:spcBef>
                <a:spcPts val="800"/>
              </a:spcBef>
              <a:buClr>
                <a:schemeClr val="dk1"/>
              </a:buClr>
              <a:buSzPts val="1100"/>
              <a:buFont typeface="Arial"/>
              <a:buNone/>
            </a:pPr>
            <a:r>
              <a:rPr lang="id-ID" sz="1200" dirty="0" smtClean="0"/>
              <a:t>Misalnya dari data tabel menunjukkan jumlah responden yang berusia 35-45 tahun sebanyak 3 orang. Maka data tersebut menjadi tidak nyata berapa usia sesungguhnya ketiga respoden tersebut.</a:t>
            </a:r>
          </a:p>
        </p:txBody>
      </p:sp>
      <p:sp>
        <p:nvSpPr>
          <p:cNvPr id="3" name="Rectangle 2"/>
          <p:cNvSpPr/>
          <p:nvPr/>
        </p:nvSpPr>
        <p:spPr>
          <a:xfrm>
            <a:off x="2011736" y="23422"/>
            <a:ext cx="4572000" cy="1077218"/>
          </a:xfrm>
          <a:prstGeom prst="rect">
            <a:avLst/>
          </a:prstGeom>
        </p:spPr>
        <p:txBody>
          <a:bodyPr>
            <a:spAutoFit/>
          </a:bodyPr>
          <a:lstStyle/>
          <a:p>
            <a:r>
              <a:rPr lang="id-ID" b="1" dirty="0"/>
              <a:t/>
            </a:r>
            <a:br>
              <a:rPr lang="id-ID" b="1" dirty="0"/>
            </a:br>
            <a:r>
              <a:rPr lang="id-ID" sz="3600" b="1" dirty="0" smtClean="0">
                <a:latin typeface="Damion" charset="0"/>
              </a:rPr>
              <a:t>Distribusi  Frekuensi</a:t>
            </a:r>
            <a:r>
              <a:rPr lang="id-ID" dirty="0"/>
              <a:t/>
            </a:r>
            <a:br>
              <a:rPr lang="id-ID" dirty="0"/>
            </a:br>
            <a:endParaRPr lang="id-ID" dirty="0"/>
          </a:p>
        </p:txBody>
      </p:sp>
    </p:spTree>
    <p:extLst>
      <p:ext uri="{BB962C8B-B14F-4D97-AF65-F5344CB8AC3E}">
        <p14:creationId xmlns:p14="http://schemas.microsoft.com/office/powerpoint/2010/main" val="52540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circle(in)">
                                      <p:cBhvr>
                                        <p:cTn id="30"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0" name="Google Shape;70;p13"/>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2" name="Rectangle 1"/>
          <p:cNvSpPr/>
          <p:nvPr/>
        </p:nvSpPr>
        <p:spPr>
          <a:xfrm>
            <a:off x="755576" y="267494"/>
            <a:ext cx="6120680" cy="461665"/>
          </a:xfrm>
          <a:prstGeom prst="rect">
            <a:avLst/>
          </a:prstGeom>
        </p:spPr>
        <p:txBody>
          <a:bodyPr wrap="square">
            <a:spAutoFit/>
          </a:bodyPr>
          <a:lstStyle/>
          <a:p>
            <a:r>
              <a:rPr lang="id-ID" sz="1200" dirty="0">
                <a:latin typeface="Inria Sans Light" charset="0"/>
              </a:rPr>
              <a:t>Tabel 4. Distribusi Frekuensi Tinggi Badan 100 Mahasiswa </a:t>
            </a:r>
            <a:r>
              <a:rPr lang="id-ID" sz="1200" dirty="0" smtClean="0">
                <a:latin typeface="Inria Sans Light" charset="0"/>
              </a:rPr>
              <a:t>Jurusan Teknil </a:t>
            </a:r>
            <a:r>
              <a:rPr lang="id-ID" sz="1200" dirty="0">
                <a:latin typeface="Inria Sans Light" charset="0"/>
              </a:rPr>
              <a:t>Sipil Universitas Lampung</a:t>
            </a:r>
          </a:p>
        </p:txBody>
      </p:sp>
      <p:graphicFrame>
        <p:nvGraphicFramePr>
          <p:cNvPr id="3" name="Table 2"/>
          <p:cNvGraphicFramePr>
            <a:graphicFrameLocks noGrp="1"/>
          </p:cNvGraphicFramePr>
          <p:nvPr>
            <p:extLst>
              <p:ext uri="{D42A27DB-BD31-4B8C-83A1-F6EECF244321}">
                <p14:modId xmlns:p14="http://schemas.microsoft.com/office/powerpoint/2010/main" val="2700568401"/>
              </p:ext>
            </p:extLst>
          </p:nvPr>
        </p:nvGraphicFramePr>
        <p:xfrm>
          <a:off x="1331640" y="843558"/>
          <a:ext cx="4407572" cy="2376261"/>
        </p:xfrm>
        <a:graphic>
          <a:graphicData uri="http://schemas.openxmlformats.org/drawingml/2006/table">
            <a:tbl>
              <a:tblPr firstRow="1" firstCol="1" bandRow="1">
                <a:tableStyleId>{4EF74FF8-E034-4DB7-BE06-887B1C85FB4F}</a:tableStyleId>
              </a:tblPr>
              <a:tblGrid>
                <a:gridCol w="2184749"/>
                <a:gridCol w="2222823"/>
              </a:tblGrid>
              <a:tr h="488213">
                <a:tc>
                  <a:txBody>
                    <a:bodyPr/>
                    <a:lstStyle/>
                    <a:p>
                      <a:pPr algn="ctr">
                        <a:lnSpc>
                          <a:spcPct val="115000"/>
                        </a:lnSpc>
                        <a:spcAft>
                          <a:spcPts val="0"/>
                        </a:spcAft>
                      </a:pPr>
                      <a:r>
                        <a:rPr lang="id-ID" sz="1100">
                          <a:effectLst/>
                        </a:rPr>
                        <a:t>Tinggi Badan (cm)</a:t>
                      </a:r>
                      <a:endParaRPr lang="id-ID" sz="11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Frekuensi</a:t>
                      </a:r>
                      <a:endParaRPr lang="id-ID" sz="1100">
                        <a:effectLst/>
                        <a:latin typeface="Calibri"/>
                        <a:ea typeface="Calibri"/>
                        <a:cs typeface="Times New Roman"/>
                      </a:endParaRPr>
                    </a:p>
                  </a:txBody>
                  <a:tcPr marL="68580" marR="68580" marT="0" marB="0"/>
                </a:tc>
              </a:tr>
              <a:tr h="236006">
                <a:tc>
                  <a:txBody>
                    <a:bodyPr/>
                    <a:lstStyle/>
                    <a:p>
                      <a:pPr algn="ctr">
                        <a:lnSpc>
                          <a:spcPct val="115000"/>
                        </a:lnSpc>
                        <a:spcAft>
                          <a:spcPts val="0"/>
                        </a:spcAft>
                      </a:pPr>
                      <a:r>
                        <a:rPr lang="id-ID" sz="1100">
                          <a:effectLst/>
                        </a:rPr>
                        <a:t>151-153</a:t>
                      </a:r>
                      <a:endParaRPr lang="id-ID" sz="11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3</a:t>
                      </a:r>
                      <a:endParaRPr lang="id-ID" sz="1100">
                        <a:effectLst/>
                        <a:latin typeface="Calibri"/>
                        <a:ea typeface="Calibri"/>
                        <a:cs typeface="Times New Roman"/>
                      </a:endParaRPr>
                    </a:p>
                  </a:txBody>
                  <a:tcPr marL="68580" marR="68580" marT="0" marB="0"/>
                </a:tc>
              </a:tr>
              <a:tr h="236006">
                <a:tc>
                  <a:txBody>
                    <a:bodyPr/>
                    <a:lstStyle/>
                    <a:p>
                      <a:pPr algn="ctr">
                        <a:lnSpc>
                          <a:spcPct val="115000"/>
                        </a:lnSpc>
                        <a:spcAft>
                          <a:spcPts val="0"/>
                        </a:spcAft>
                      </a:pPr>
                      <a:r>
                        <a:rPr lang="id-ID" sz="1100">
                          <a:effectLst/>
                        </a:rPr>
                        <a:t>154-156</a:t>
                      </a:r>
                      <a:endParaRPr lang="id-ID" sz="11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7</a:t>
                      </a:r>
                      <a:endParaRPr lang="id-ID" sz="1100">
                        <a:effectLst/>
                        <a:latin typeface="Calibri"/>
                        <a:ea typeface="Calibri"/>
                        <a:cs typeface="Times New Roman"/>
                      </a:endParaRPr>
                    </a:p>
                  </a:txBody>
                  <a:tcPr marL="68580" marR="68580" marT="0" marB="0"/>
                </a:tc>
              </a:tr>
              <a:tr h="236006">
                <a:tc>
                  <a:txBody>
                    <a:bodyPr/>
                    <a:lstStyle/>
                    <a:p>
                      <a:pPr algn="ctr">
                        <a:lnSpc>
                          <a:spcPct val="115000"/>
                        </a:lnSpc>
                        <a:spcAft>
                          <a:spcPts val="0"/>
                        </a:spcAft>
                      </a:pPr>
                      <a:r>
                        <a:rPr lang="id-ID" sz="1100">
                          <a:effectLst/>
                        </a:rPr>
                        <a:t>157-159</a:t>
                      </a:r>
                      <a:endParaRPr lang="id-ID" sz="11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12</a:t>
                      </a:r>
                      <a:endParaRPr lang="id-ID" sz="1100">
                        <a:effectLst/>
                        <a:latin typeface="Calibri"/>
                        <a:ea typeface="Calibri"/>
                        <a:cs typeface="Times New Roman"/>
                      </a:endParaRPr>
                    </a:p>
                  </a:txBody>
                  <a:tcPr marL="68580" marR="68580" marT="0" marB="0"/>
                </a:tc>
              </a:tr>
              <a:tr h="236006">
                <a:tc>
                  <a:txBody>
                    <a:bodyPr/>
                    <a:lstStyle/>
                    <a:p>
                      <a:pPr algn="ctr">
                        <a:lnSpc>
                          <a:spcPct val="115000"/>
                        </a:lnSpc>
                        <a:spcAft>
                          <a:spcPts val="0"/>
                        </a:spcAft>
                      </a:pPr>
                      <a:r>
                        <a:rPr lang="id-ID" sz="1100">
                          <a:effectLst/>
                        </a:rPr>
                        <a:t>160-162</a:t>
                      </a:r>
                      <a:endParaRPr lang="id-ID" sz="11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18</a:t>
                      </a:r>
                      <a:endParaRPr lang="id-ID" sz="1100">
                        <a:effectLst/>
                        <a:latin typeface="Calibri"/>
                        <a:ea typeface="Calibri"/>
                        <a:cs typeface="Times New Roman"/>
                      </a:endParaRPr>
                    </a:p>
                  </a:txBody>
                  <a:tcPr marL="68580" marR="68580" marT="0" marB="0"/>
                </a:tc>
              </a:tr>
              <a:tr h="236006">
                <a:tc>
                  <a:txBody>
                    <a:bodyPr/>
                    <a:lstStyle/>
                    <a:p>
                      <a:pPr algn="ctr">
                        <a:lnSpc>
                          <a:spcPct val="115000"/>
                        </a:lnSpc>
                        <a:spcAft>
                          <a:spcPts val="0"/>
                        </a:spcAft>
                      </a:pPr>
                      <a:r>
                        <a:rPr lang="id-ID" sz="1100">
                          <a:effectLst/>
                        </a:rPr>
                        <a:t>163-165</a:t>
                      </a:r>
                      <a:endParaRPr lang="id-ID" sz="11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27</a:t>
                      </a:r>
                      <a:endParaRPr lang="id-ID" sz="1100">
                        <a:effectLst/>
                        <a:latin typeface="Calibri"/>
                        <a:ea typeface="Calibri"/>
                        <a:cs typeface="Times New Roman"/>
                      </a:endParaRPr>
                    </a:p>
                  </a:txBody>
                  <a:tcPr marL="68580" marR="68580" marT="0" marB="0"/>
                </a:tc>
              </a:tr>
              <a:tr h="236006">
                <a:tc>
                  <a:txBody>
                    <a:bodyPr/>
                    <a:lstStyle/>
                    <a:p>
                      <a:pPr algn="ctr">
                        <a:lnSpc>
                          <a:spcPct val="115000"/>
                        </a:lnSpc>
                        <a:spcAft>
                          <a:spcPts val="0"/>
                        </a:spcAft>
                      </a:pPr>
                      <a:r>
                        <a:rPr lang="id-ID" sz="1100">
                          <a:effectLst/>
                        </a:rPr>
                        <a:t>166-168</a:t>
                      </a:r>
                      <a:endParaRPr lang="id-ID" sz="11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17</a:t>
                      </a:r>
                      <a:endParaRPr lang="id-ID" sz="1100">
                        <a:effectLst/>
                        <a:latin typeface="Calibri"/>
                        <a:ea typeface="Calibri"/>
                        <a:cs typeface="Times New Roman"/>
                      </a:endParaRPr>
                    </a:p>
                  </a:txBody>
                  <a:tcPr marL="68580" marR="68580" marT="0" marB="0"/>
                </a:tc>
              </a:tr>
              <a:tr h="236006">
                <a:tc>
                  <a:txBody>
                    <a:bodyPr/>
                    <a:lstStyle/>
                    <a:p>
                      <a:pPr algn="ctr">
                        <a:lnSpc>
                          <a:spcPct val="115000"/>
                        </a:lnSpc>
                        <a:spcAft>
                          <a:spcPts val="0"/>
                        </a:spcAft>
                      </a:pPr>
                      <a:r>
                        <a:rPr lang="id-ID" sz="1100">
                          <a:effectLst/>
                        </a:rPr>
                        <a:t>169-171</a:t>
                      </a:r>
                      <a:endParaRPr lang="id-ID" sz="11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a:effectLst/>
                        </a:rPr>
                        <a:t>11</a:t>
                      </a:r>
                      <a:endParaRPr lang="id-ID" sz="1100">
                        <a:effectLst/>
                        <a:latin typeface="Calibri"/>
                        <a:ea typeface="Calibri"/>
                        <a:cs typeface="Times New Roman"/>
                      </a:endParaRPr>
                    </a:p>
                  </a:txBody>
                  <a:tcPr marL="68580" marR="68580" marT="0" marB="0"/>
                </a:tc>
              </a:tr>
              <a:tr h="236006">
                <a:tc>
                  <a:txBody>
                    <a:bodyPr/>
                    <a:lstStyle/>
                    <a:p>
                      <a:pPr algn="ctr">
                        <a:lnSpc>
                          <a:spcPct val="115000"/>
                        </a:lnSpc>
                        <a:spcAft>
                          <a:spcPts val="0"/>
                        </a:spcAft>
                      </a:pPr>
                      <a:r>
                        <a:rPr lang="id-ID" sz="1100">
                          <a:effectLst/>
                        </a:rPr>
                        <a:t>172-174</a:t>
                      </a:r>
                      <a:endParaRPr lang="id-ID" sz="1100">
                        <a:effectLst/>
                        <a:latin typeface="Calibri"/>
                        <a:ea typeface="Calibri"/>
                        <a:cs typeface="Times New Roman"/>
                      </a:endParaRPr>
                    </a:p>
                  </a:txBody>
                  <a:tcPr marL="68580" marR="68580" marT="0" marB="0"/>
                </a:tc>
                <a:tc>
                  <a:txBody>
                    <a:bodyPr/>
                    <a:lstStyle/>
                    <a:p>
                      <a:pPr algn="ctr">
                        <a:lnSpc>
                          <a:spcPct val="115000"/>
                        </a:lnSpc>
                        <a:spcAft>
                          <a:spcPts val="0"/>
                        </a:spcAft>
                      </a:pPr>
                      <a:r>
                        <a:rPr lang="id-ID" sz="1100" dirty="0">
                          <a:effectLst/>
                        </a:rPr>
                        <a:t>5</a:t>
                      </a:r>
                      <a:endParaRPr lang="id-ID"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781017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55300" y="6074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id-ID" dirty="0" smtClean="0">
                <a:solidFill>
                  <a:schemeClr val="tx1"/>
                </a:solidFill>
              </a:rPr>
              <a:t>Dari sebuah distribusi frekuensi terdapat beberapa bagian sebagai berikut:</a:t>
            </a:r>
            <a:endParaRPr dirty="0">
              <a:solidFill>
                <a:schemeClr val="tx1"/>
              </a:solidFill>
            </a:endParaRPr>
          </a:p>
        </p:txBody>
      </p:sp>
      <p:sp>
        <p:nvSpPr>
          <p:cNvPr id="130" name="Google Shape;130;p20"/>
          <p:cNvSpPr txBox="1">
            <a:spLocks noGrp="1"/>
          </p:cNvSpPr>
          <p:nvPr>
            <p:ph type="body" idx="1"/>
          </p:nvPr>
        </p:nvSpPr>
        <p:spPr>
          <a:xfrm>
            <a:off x="855300" y="1201550"/>
            <a:ext cx="2315700" cy="2624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d-ID" sz="1200" b="1" dirty="0" smtClean="0"/>
              <a:t>Interval Kelas ( </a:t>
            </a:r>
            <a:r>
              <a:rPr lang="id-ID" sz="1200" b="1" i="1" dirty="0" smtClean="0"/>
              <a:t>Class Interval) </a:t>
            </a:r>
            <a:r>
              <a:rPr lang="id-ID" sz="1200" b="1" dirty="0" smtClean="0"/>
              <a:t>dan Batas Kelas  (</a:t>
            </a:r>
            <a:r>
              <a:rPr lang="id-ID" sz="1200" b="1" i="1" dirty="0" smtClean="0"/>
              <a:t>Class Limits)</a:t>
            </a:r>
            <a:endParaRPr sz="1200" b="1" i="1" dirty="0"/>
          </a:p>
          <a:p>
            <a:pPr marL="285750" lvl="0" indent="-285750" algn="just" rtl="0">
              <a:spcBef>
                <a:spcPts val="800"/>
              </a:spcBef>
              <a:spcAft>
                <a:spcPts val="800"/>
              </a:spcAft>
              <a:buFont typeface="Courier New" pitchFamily="49" charset="0"/>
              <a:buChar char="o"/>
            </a:pPr>
            <a:r>
              <a:rPr lang="id-ID" sz="1200" b="1" dirty="0" smtClean="0"/>
              <a:t>Interval kelas </a:t>
            </a:r>
            <a:r>
              <a:rPr lang="id-ID" sz="1200" dirty="0" smtClean="0"/>
              <a:t>merupakan kelompok nilai data atau variabel. Pada tabel 4 terdapat 8 kelas dengan masing-masing interval kelasadalah 151-153, 154-156, dst....</a:t>
            </a:r>
          </a:p>
          <a:p>
            <a:pPr marL="285750" lvl="0" indent="-285750" algn="just" rtl="0">
              <a:spcBef>
                <a:spcPts val="800"/>
              </a:spcBef>
              <a:spcAft>
                <a:spcPts val="800"/>
              </a:spcAft>
              <a:buFont typeface="Courier New" pitchFamily="49" charset="0"/>
              <a:buChar char="o"/>
            </a:pPr>
            <a:endParaRPr sz="1200" dirty="0"/>
          </a:p>
        </p:txBody>
      </p:sp>
      <p:sp>
        <p:nvSpPr>
          <p:cNvPr id="131" name="Google Shape;131;p20"/>
          <p:cNvSpPr txBox="1">
            <a:spLocks noGrp="1"/>
          </p:cNvSpPr>
          <p:nvPr>
            <p:ph type="body" idx="2"/>
          </p:nvPr>
        </p:nvSpPr>
        <p:spPr>
          <a:xfrm>
            <a:off x="3923928" y="1203598"/>
            <a:ext cx="4470168" cy="3674456"/>
          </a:xfrm>
          <a:prstGeom prst="rect">
            <a:avLst/>
          </a:prstGeom>
        </p:spPr>
        <p:txBody>
          <a:bodyPr spcFirstLastPara="1" wrap="square" lIns="0" tIns="0" rIns="0" bIns="0" anchor="t" anchorCtr="0">
            <a:noAutofit/>
          </a:bodyPr>
          <a:lstStyle/>
          <a:p>
            <a:pPr marL="171450" indent="-171450" algn="just">
              <a:buFont typeface="Courier New" pitchFamily="49" charset="0"/>
              <a:buChar char="o"/>
            </a:pPr>
            <a:r>
              <a:rPr lang="id-ID" sz="1200" b="1" dirty="0">
                <a:solidFill>
                  <a:schemeClr val="tx1"/>
                </a:solidFill>
              </a:rPr>
              <a:t>Batas kelas </a:t>
            </a:r>
            <a:r>
              <a:rPr lang="id-ID" sz="1200" dirty="0">
                <a:solidFill>
                  <a:schemeClr val="tx1"/>
                </a:solidFill>
              </a:rPr>
              <a:t>adalah nilai-nilai yang membatasi kelas yang satu dengan kelas yang lain</a:t>
            </a:r>
            <a:r>
              <a:rPr lang="id-ID" sz="1200" dirty="0" smtClean="0">
                <a:solidFill>
                  <a:schemeClr val="tx1"/>
                </a:solidFill>
              </a:rPr>
              <a:t>.</a:t>
            </a:r>
          </a:p>
          <a:p>
            <a:pPr marL="0" indent="0" algn="just">
              <a:buNone/>
            </a:pPr>
            <a:endParaRPr lang="id-ID" sz="1200" dirty="0">
              <a:solidFill>
                <a:schemeClr val="tx1"/>
              </a:solidFill>
            </a:endParaRPr>
          </a:p>
          <a:p>
            <a:pPr marL="360363" lvl="0" indent="-185738" algn="l" rtl="0">
              <a:spcBef>
                <a:spcPts val="0"/>
              </a:spcBef>
              <a:spcAft>
                <a:spcPts val="0"/>
              </a:spcAft>
              <a:buFont typeface="Wingdings" pitchFamily="2" charset="2"/>
              <a:buChar char="ü"/>
            </a:pPr>
            <a:r>
              <a:rPr sz="1200" b="1" dirty="0" smtClean="0"/>
              <a:t>Batas </a:t>
            </a:r>
            <a:r>
              <a:rPr sz="1200" b="1" dirty="0" err="1" smtClean="0"/>
              <a:t>kelas</a:t>
            </a:r>
            <a:r>
              <a:rPr sz="1200" b="1" dirty="0" smtClean="0"/>
              <a:t> </a:t>
            </a:r>
            <a:r>
              <a:rPr sz="1200" b="1" dirty="0" err="1" smtClean="0"/>
              <a:t>bawah</a:t>
            </a:r>
            <a:r>
              <a:rPr sz="1200" b="1" i="1" dirty="0" smtClean="0"/>
              <a:t> (lower class limits</a:t>
            </a:r>
            <a:r>
              <a:rPr sz="1200" b="1" dirty="0" smtClean="0"/>
              <a:t>)</a:t>
            </a:r>
          </a:p>
          <a:p>
            <a:pPr marL="360363" lvl="0" indent="-185738" algn="l" rtl="0">
              <a:spcBef>
                <a:spcPts val="0"/>
              </a:spcBef>
              <a:spcAft>
                <a:spcPts val="0"/>
              </a:spcAft>
              <a:buNone/>
            </a:pPr>
            <a:r>
              <a:rPr lang="x-none" sz="1200" b="1"/>
              <a:t> </a:t>
            </a:r>
            <a:r>
              <a:rPr lang="x-none" sz="1200" b="1" smtClean="0"/>
              <a:t>     </a:t>
            </a:r>
            <a:r>
              <a:rPr lang="x-none" sz="1200" smtClean="0"/>
              <a:t>terdapat dideretan sebelah kiri setiap kelas. Pada tabel 4 maka batas kelas bawah adalah 151 untuk kelas pertama.</a:t>
            </a:r>
          </a:p>
          <a:p>
            <a:pPr marL="360363" lvl="0" indent="-185738" algn="l" rtl="0">
              <a:spcBef>
                <a:spcPts val="0"/>
              </a:spcBef>
              <a:spcAft>
                <a:spcPts val="0"/>
              </a:spcAft>
              <a:buNone/>
            </a:pPr>
            <a:endParaRPr lang="x-none" sz="1200" smtClean="0"/>
          </a:p>
          <a:p>
            <a:pPr marL="360363" indent="-185738">
              <a:buFont typeface="Wingdings" pitchFamily="2" charset="2"/>
              <a:buChar char="ü"/>
            </a:pPr>
            <a:r>
              <a:rPr lang="en-US" sz="1200" b="1" dirty="0"/>
              <a:t>Batas </a:t>
            </a:r>
            <a:r>
              <a:rPr lang="en-US" sz="1200" b="1" dirty="0" err="1"/>
              <a:t>kelas</a:t>
            </a:r>
            <a:r>
              <a:rPr lang="en-US" sz="1200" b="1" dirty="0"/>
              <a:t> </a:t>
            </a:r>
            <a:r>
              <a:rPr lang="id-ID" sz="1200" b="1" dirty="0" smtClean="0"/>
              <a:t>atas </a:t>
            </a:r>
            <a:r>
              <a:rPr lang="en-US" sz="1200" b="1" i="1" dirty="0" smtClean="0"/>
              <a:t>(</a:t>
            </a:r>
            <a:r>
              <a:rPr lang="id-ID" sz="1200" b="1" i="1" dirty="0" smtClean="0"/>
              <a:t>upper </a:t>
            </a:r>
            <a:r>
              <a:rPr lang="en-US" sz="1200" b="1" i="1" dirty="0" smtClean="0"/>
              <a:t>class limits</a:t>
            </a:r>
            <a:r>
              <a:rPr lang="en-US" sz="1200" b="1" dirty="0" smtClean="0"/>
              <a:t>)</a:t>
            </a:r>
            <a:endParaRPr lang="id-ID" sz="1200" b="1" dirty="0" smtClean="0"/>
          </a:p>
          <a:p>
            <a:pPr marL="447675" indent="-273050">
              <a:buNone/>
            </a:pPr>
            <a:r>
              <a:rPr lang="id-ID" sz="1200" b="1" dirty="0" smtClean="0"/>
              <a:t>     </a:t>
            </a:r>
            <a:r>
              <a:rPr lang="x-none" sz="1200" b="1" smtClean="0"/>
              <a:t> </a:t>
            </a:r>
            <a:r>
              <a:rPr lang="x-none" sz="1200"/>
              <a:t>terdapat dideretan sebelah </a:t>
            </a:r>
            <a:r>
              <a:rPr lang="x-none" sz="1200" smtClean="0"/>
              <a:t>kanan </a:t>
            </a:r>
            <a:r>
              <a:rPr lang="x-none" sz="1200"/>
              <a:t>setiap kelas. Pada tabel </a:t>
            </a:r>
            <a:r>
              <a:rPr lang="x-none" sz="1200" smtClean="0"/>
              <a:t>4</a:t>
            </a:r>
          </a:p>
          <a:p>
            <a:pPr marL="447675" indent="-273050">
              <a:buNone/>
            </a:pPr>
            <a:r>
              <a:rPr lang="x-none" sz="1200"/>
              <a:t> </a:t>
            </a:r>
            <a:r>
              <a:rPr lang="x-none" sz="1200" smtClean="0"/>
              <a:t>     maka batas </a:t>
            </a:r>
            <a:r>
              <a:rPr lang="x-none" sz="1200"/>
              <a:t>kelas </a:t>
            </a:r>
            <a:r>
              <a:rPr lang="x-none" sz="1200" smtClean="0"/>
              <a:t>atas </a:t>
            </a:r>
            <a:r>
              <a:rPr lang="x-none" sz="1200"/>
              <a:t>adalah </a:t>
            </a:r>
            <a:r>
              <a:rPr lang="x-none" sz="1200" smtClean="0"/>
              <a:t>153 </a:t>
            </a:r>
            <a:r>
              <a:rPr lang="x-none" sz="1200"/>
              <a:t>untuk kelas pertama.</a:t>
            </a:r>
            <a:endParaRPr lang="id-ID" sz="1200" b="1" dirty="0" smtClean="0"/>
          </a:p>
          <a:p>
            <a:pPr marL="174625" indent="0">
              <a:buNone/>
            </a:pPr>
            <a:r>
              <a:rPr lang="id-ID" sz="1200" b="1" dirty="0" smtClean="0"/>
              <a:t>      </a:t>
            </a:r>
            <a:endParaRPr lang="en-US" sz="1200" b="1" dirty="0"/>
          </a:p>
          <a:p>
            <a:pPr marL="360363" lvl="0" indent="-185738" algn="l" rtl="0">
              <a:spcBef>
                <a:spcPts val="0"/>
              </a:spcBef>
              <a:spcAft>
                <a:spcPts val="0"/>
              </a:spcAft>
              <a:buFont typeface="Wingdings" pitchFamily="2" charset="2"/>
              <a:buChar char="ü"/>
            </a:pPr>
            <a:endParaRPr sz="1200" b="1" dirty="0" smtClean="0"/>
          </a:p>
        </p:txBody>
      </p:sp>
      <p:sp>
        <p:nvSpPr>
          <p:cNvPr id="133" name="Google Shape;133;p20"/>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20"/>
          <p:cNvSpPr txBox="1">
            <a:spLocks noGrp="1"/>
          </p:cNvSpPr>
          <p:nvPr>
            <p:ph type="body" idx="1"/>
          </p:nvPr>
        </p:nvSpPr>
        <p:spPr>
          <a:xfrm>
            <a:off x="5364088" y="339502"/>
            <a:ext cx="3312368" cy="2624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d-ID" sz="1200" b="1" dirty="0" smtClean="0"/>
              <a:t> </a:t>
            </a:r>
            <a:endParaRPr sz="1200" dirty="0"/>
          </a:p>
        </p:txBody>
      </p:sp>
      <p:sp>
        <p:nvSpPr>
          <p:cNvPr id="131" name="Google Shape;131;p20"/>
          <p:cNvSpPr txBox="1">
            <a:spLocks noGrp="1"/>
          </p:cNvSpPr>
          <p:nvPr>
            <p:ph type="body" idx="2"/>
          </p:nvPr>
        </p:nvSpPr>
        <p:spPr>
          <a:xfrm>
            <a:off x="323528" y="411510"/>
            <a:ext cx="4038120" cy="3674456"/>
          </a:xfrm>
          <a:prstGeom prst="rect">
            <a:avLst/>
          </a:prstGeom>
        </p:spPr>
        <p:txBody>
          <a:bodyPr spcFirstLastPara="1" wrap="square" lIns="0" tIns="0" rIns="0" bIns="0" anchor="t" anchorCtr="0">
            <a:noAutofit/>
          </a:bodyPr>
          <a:lstStyle/>
          <a:p>
            <a:pPr marL="171450" indent="-171450" algn="just">
              <a:buFont typeface="Courier New" pitchFamily="49" charset="0"/>
              <a:buChar char="o"/>
            </a:pPr>
            <a:r>
              <a:rPr lang="id-ID" sz="1200" b="1" dirty="0">
                <a:solidFill>
                  <a:schemeClr val="tx1"/>
                </a:solidFill>
              </a:rPr>
              <a:t>Batas </a:t>
            </a:r>
            <a:r>
              <a:rPr lang="id-ID" sz="1200" b="1" dirty="0" smtClean="0">
                <a:solidFill>
                  <a:schemeClr val="tx1"/>
                </a:solidFill>
              </a:rPr>
              <a:t>nyata kelas (</a:t>
            </a:r>
            <a:r>
              <a:rPr lang="id-ID" sz="1200" b="1" i="1" dirty="0" smtClean="0">
                <a:solidFill>
                  <a:schemeClr val="tx1"/>
                </a:solidFill>
              </a:rPr>
              <a:t>Class Boundary)</a:t>
            </a:r>
            <a:endParaRPr lang="id-ID" sz="1200" i="1" dirty="0">
              <a:solidFill>
                <a:schemeClr val="tx1"/>
              </a:solidFill>
            </a:endParaRPr>
          </a:p>
          <a:p>
            <a:pPr marL="360363" lvl="0" indent="-185738" algn="l" rtl="0">
              <a:spcBef>
                <a:spcPts val="0"/>
              </a:spcBef>
              <a:spcAft>
                <a:spcPts val="0"/>
              </a:spcAft>
              <a:buFont typeface="Wingdings" pitchFamily="2" charset="2"/>
              <a:buChar char="ü"/>
            </a:pPr>
            <a:r>
              <a:rPr sz="1200" b="1" dirty="0" smtClean="0"/>
              <a:t>Batas </a:t>
            </a:r>
            <a:r>
              <a:rPr sz="1200" b="1" dirty="0" err="1" smtClean="0"/>
              <a:t>bawah</a:t>
            </a:r>
            <a:r>
              <a:rPr sz="1200" b="1" i="1" dirty="0" smtClean="0"/>
              <a:t> </a:t>
            </a:r>
            <a:r>
              <a:rPr sz="1200" b="1" dirty="0" err="1" smtClean="0"/>
              <a:t>nyata</a:t>
            </a:r>
            <a:r>
              <a:rPr sz="1200" b="1" dirty="0" smtClean="0"/>
              <a:t> =  </a:t>
            </a:r>
            <a:r>
              <a:rPr sz="1200" b="1" dirty="0" err="1" smtClean="0"/>
              <a:t>batas</a:t>
            </a:r>
            <a:r>
              <a:rPr sz="1200" b="1" dirty="0" smtClean="0"/>
              <a:t> </a:t>
            </a:r>
            <a:r>
              <a:rPr sz="1200" b="1" dirty="0" err="1" smtClean="0"/>
              <a:t>bawah</a:t>
            </a:r>
            <a:r>
              <a:rPr sz="1200" b="1" dirty="0" smtClean="0"/>
              <a:t> </a:t>
            </a:r>
            <a:r>
              <a:rPr lang="id-ID" sz="1200" b="1" dirty="0" smtClean="0"/>
              <a:t>–</a:t>
            </a:r>
            <a:r>
              <a:rPr sz="1200" b="1" dirty="0" smtClean="0"/>
              <a:t> 0,5</a:t>
            </a:r>
            <a:endParaRPr lang="x-none" sz="1200" smtClean="0"/>
          </a:p>
          <a:p>
            <a:pPr marL="360363" indent="-185738">
              <a:buFont typeface="Wingdings" pitchFamily="2" charset="2"/>
              <a:buChar char="ü"/>
            </a:pPr>
            <a:r>
              <a:rPr lang="en-US" sz="1200" b="1" dirty="0"/>
              <a:t>Batas </a:t>
            </a:r>
            <a:r>
              <a:rPr lang="id-ID" sz="1200" b="1" dirty="0" smtClean="0"/>
              <a:t>atas  nyata  = batas atas  + 0,5 </a:t>
            </a:r>
          </a:p>
          <a:p>
            <a:pPr marL="174625" lvl="0" indent="0" algn="l" rtl="0">
              <a:spcBef>
                <a:spcPts val="0"/>
              </a:spcBef>
              <a:spcAft>
                <a:spcPts val="0"/>
              </a:spcAft>
              <a:buNone/>
            </a:pPr>
            <a:endParaRPr sz="1200" b="1" dirty="0" smtClean="0"/>
          </a:p>
          <a:p>
            <a:pPr marL="174625" indent="-174625">
              <a:buFont typeface="Courier New" pitchFamily="49" charset="0"/>
              <a:buChar char="o"/>
            </a:pPr>
            <a:r>
              <a:rPr lang="id-ID" sz="1200" b="1" dirty="0"/>
              <a:t>Lebar Interval  Kelas ( </a:t>
            </a:r>
            <a:r>
              <a:rPr lang="id-ID" sz="1200" b="1" i="1" dirty="0"/>
              <a:t>Width  of Interval Class) </a:t>
            </a:r>
            <a:r>
              <a:rPr lang="id-ID" sz="1200" dirty="0"/>
              <a:t>merupakan selisih antara batas </a:t>
            </a:r>
            <a:r>
              <a:rPr lang="id-ID" sz="1200" dirty="0" smtClean="0"/>
              <a:t>bawah nyata dengan batas atas nyata.</a:t>
            </a:r>
          </a:p>
          <a:p>
            <a:pPr marL="0" indent="0">
              <a:buNone/>
            </a:pPr>
            <a:r>
              <a:rPr lang="id-ID" sz="1200" dirty="0"/>
              <a:t> </a:t>
            </a:r>
            <a:r>
              <a:rPr lang="id-ID" sz="1200" dirty="0" smtClean="0"/>
              <a:t>    c = 153,5 – 150,5 = 3</a:t>
            </a:r>
          </a:p>
          <a:p>
            <a:pPr marL="0" indent="0">
              <a:buNone/>
            </a:pPr>
            <a:endParaRPr lang="id-ID" sz="1200" dirty="0"/>
          </a:p>
          <a:p>
            <a:pPr marL="171450" indent="-171450">
              <a:buFont typeface="Courier New" pitchFamily="49" charset="0"/>
              <a:buChar char="o"/>
            </a:pPr>
            <a:r>
              <a:rPr lang="id-ID" sz="1200" b="1" dirty="0" smtClean="0"/>
              <a:t>Nilai Tengah Kelas ( </a:t>
            </a:r>
            <a:r>
              <a:rPr lang="id-ID" sz="1200" b="1" i="1" dirty="0" smtClean="0"/>
              <a:t>Class Midpoint/ Class mark</a:t>
            </a:r>
            <a:r>
              <a:rPr lang="id-ID" sz="1200" b="1" dirty="0" smtClean="0"/>
              <a:t>)</a:t>
            </a:r>
            <a:endParaRPr lang="id-ID" sz="1200" b="1" dirty="0"/>
          </a:p>
          <a:p>
            <a:pPr marL="174625" lvl="0" indent="0" algn="l" rtl="0">
              <a:spcBef>
                <a:spcPts val="0"/>
              </a:spcBef>
              <a:spcAft>
                <a:spcPts val="0"/>
              </a:spcAft>
              <a:buNone/>
            </a:pPr>
            <a:r>
              <a:rPr lang="id-ID" sz="1200" dirty="0" smtClean="0"/>
              <a:t>D</a:t>
            </a:r>
            <a:r>
              <a:rPr sz="1200" dirty="0" err="1" smtClean="0"/>
              <a:t>iperoleh</a:t>
            </a:r>
            <a:r>
              <a:rPr sz="1200" dirty="0" smtClean="0"/>
              <a:t> </a:t>
            </a:r>
            <a:r>
              <a:rPr sz="1200" dirty="0" err="1" smtClean="0"/>
              <a:t>dengan</a:t>
            </a:r>
            <a:r>
              <a:rPr sz="1200" dirty="0" smtClean="0"/>
              <a:t> </a:t>
            </a:r>
            <a:r>
              <a:rPr sz="1200" dirty="0" err="1" smtClean="0"/>
              <a:t>membagi</a:t>
            </a:r>
            <a:r>
              <a:rPr sz="1200" dirty="0" smtClean="0"/>
              <a:t> </a:t>
            </a:r>
            <a:r>
              <a:rPr sz="1200" dirty="0" err="1" smtClean="0"/>
              <a:t>dua</a:t>
            </a:r>
            <a:r>
              <a:rPr sz="1200" dirty="0" smtClean="0"/>
              <a:t> </a:t>
            </a:r>
            <a:r>
              <a:rPr sz="1200" dirty="0" err="1" smtClean="0"/>
              <a:t>jumlah</a:t>
            </a:r>
            <a:r>
              <a:rPr sz="1200" dirty="0" smtClean="0"/>
              <a:t> </a:t>
            </a:r>
            <a:r>
              <a:rPr sz="1200" dirty="0" err="1" smtClean="0"/>
              <a:t>dari</a:t>
            </a:r>
            <a:r>
              <a:rPr sz="1200" dirty="0" smtClean="0"/>
              <a:t> </a:t>
            </a:r>
            <a:r>
              <a:rPr sz="1200" dirty="0" err="1" smtClean="0"/>
              <a:t>batas</a:t>
            </a:r>
            <a:r>
              <a:rPr sz="1200" dirty="0" smtClean="0"/>
              <a:t> </a:t>
            </a:r>
            <a:r>
              <a:rPr sz="1200" dirty="0" err="1" smtClean="0"/>
              <a:t>kelas</a:t>
            </a:r>
            <a:r>
              <a:rPr sz="1200" dirty="0" smtClean="0"/>
              <a:t> </a:t>
            </a:r>
            <a:r>
              <a:rPr sz="1200" dirty="0" err="1" smtClean="0"/>
              <a:t>bawah</a:t>
            </a:r>
            <a:r>
              <a:rPr sz="1200" dirty="0" smtClean="0"/>
              <a:t> </a:t>
            </a:r>
            <a:r>
              <a:rPr sz="1200" dirty="0" err="1" smtClean="0"/>
              <a:t>dan</a:t>
            </a:r>
            <a:r>
              <a:rPr sz="1200" dirty="0" smtClean="0"/>
              <a:t> </a:t>
            </a:r>
            <a:r>
              <a:rPr sz="1200" dirty="0" err="1" smtClean="0"/>
              <a:t>batas</a:t>
            </a:r>
            <a:r>
              <a:rPr sz="1200" dirty="0" smtClean="0"/>
              <a:t> </a:t>
            </a:r>
            <a:r>
              <a:rPr sz="1200" dirty="0" err="1" smtClean="0"/>
              <a:t>kelas</a:t>
            </a:r>
            <a:r>
              <a:rPr sz="1200" dirty="0" smtClean="0"/>
              <a:t> </a:t>
            </a:r>
            <a:r>
              <a:rPr sz="1200" dirty="0" err="1" smtClean="0"/>
              <a:t>suatu</a:t>
            </a:r>
            <a:r>
              <a:rPr sz="1200" dirty="0" smtClean="0"/>
              <a:t> interval </a:t>
            </a:r>
            <a:r>
              <a:rPr sz="1200" dirty="0" err="1" smtClean="0"/>
              <a:t>kelas</a:t>
            </a:r>
            <a:r>
              <a:rPr sz="1200" dirty="0" smtClean="0"/>
              <a:t>. (151+153)/2= 152</a:t>
            </a:r>
          </a:p>
        </p:txBody>
      </p:sp>
      <p:sp>
        <p:nvSpPr>
          <p:cNvPr id="133" name="Google Shape;133;p20"/>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2778824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20"/>
          <p:cNvSpPr txBox="1">
            <a:spLocks noGrp="1"/>
          </p:cNvSpPr>
          <p:nvPr>
            <p:ph type="body" idx="2"/>
          </p:nvPr>
        </p:nvSpPr>
        <p:spPr>
          <a:xfrm>
            <a:off x="395536" y="915566"/>
            <a:ext cx="4038120" cy="3674456"/>
          </a:xfrm>
          <a:prstGeom prst="rect">
            <a:avLst/>
          </a:prstGeom>
        </p:spPr>
        <p:txBody>
          <a:bodyPr spcFirstLastPara="1" wrap="square" lIns="0" tIns="0" rIns="0" bIns="0" anchor="t" anchorCtr="0">
            <a:noAutofit/>
          </a:bodyPr>
          <a:lstStyle/>
          <a:p>
            <a:pPr marL="171450" indent="-171450" algn="just">
              <a:buFont typeface="Courier New" pitchFamily="49" charset="0"/>
              <a:buChar char="o"/>
            </a:pPr>
            <a:r>
              <a:rPr sz="1200" dirty="0"/>
              <a:t> </a:t>
            </a:r>
            <a:r>
              <a:rPr sz="1200" dirty="0" smtClean="0"/>
              <a:t>Interval </a:t>
            </a:r>
            <a:r>
              <a:rPr sz="1200" dirty="0" err="1" smtClean="0"/>
              <a:t>kelas</a:t>
            </a:r>
            <a:r>
              <a:rPr sz="1200" dirty="0" smtClean="0"/>
              <a:t> </a:t>
            </a:r>
            <a:r>
              <a:rPr sz="1200" dirty="0" err="1" smtClean="0"/>
              <a:t>harus</a:t>
            </a:r>
            <a:r>
              <a:rPr sz="1200" dirty="0" smtClean="0"/>
              <a:t> </a:t>
            </a:r>
            <a:r>
              <a:rPr sz="1200" dirty="0" err="1" smtClean="0"/>
              <a:t>dipilih</a:t>
            </a:r>
            <a:r>
              <a:rPr sz="1200" dirty="0" smtClean="0"/>
              <a:t> </a:t>
            </a:r>
            <a:r>
              <a:rPr sz="1200" dirty="0" err="1" smtClean="0"/>
              <a:t>dengan</a:t>
            </a:r>
            <a:r>
              <a:rPr sz="1200" dirty="0" smtClean="0"/>
              <a:t> </a:t>
            </a:r>
            <a:r>
              <a:rPr sz="1200" dirty="0" err="1" smtClean="0"/>
              <a:t>memastikan</a:t>
            </a:r>
            <a:r>
              <a:rPr sz="1200" dirty="0" smtClean="0"/>
              <a:t> </a:t>
            </a:r>
            <a:r>
              <a:rPr sz="1200" dirty="0" err="1" smtClean="0"/>
              <a:t>dua</a:t>
            </a:r>
            <a:r>
              <a:rPr sz="1200" dirty="0" smtClean="0"/>
              <a:t> </a:t>
            </a:r>
            <a:r>
              <a:rPr sz="1200" dirty="0" err="1" smtClean="0"/>
              <a:t>ketentuan</a:t>
            </a:r>
            <a:r>
              <a:rPr sz="1200" dirty="0" smtClean="0"/>
              <a:t>:</a:t>
            </a:r>
          </a:p>
          <a:p>
            <a:pPr marL="0" indent="0" algn="just">
              <a:buNone/>
            </a:pPr>
            <a:r>
              <a:rPr lang="x-none" sz="1200"/>
              <a:t> </a:t>
            </a:r>
            <a:r>
              <a:rPr lang="x-none" sz="1200" smtClean="0"/>
              <a:t>     a. seluruh data harus terikut-sertakan</a:t>
            </a:r>
          </a:p>
          <a:p>
            <a:pPr marL="0" indent="0" algn="just">
              <a:buNone/>
            </a:pPr>
            <a:r>
              <a:rPr lang="x-none" sz="1200"/>
              <a:t> </a:t>
            </a:r>
            <a:r>
              <a:rPr lang="x-none" sz="1200" smtClean="0"/>
              <a:t>     b. setiap unit data hanya dimasukkan sekali saja dan hanya     </a:t>
            </a:r>
          </a:p>
          <a:p>
            <a:pPr marL="0" indent="0" algn="just">
              <a:buNone/>
            </a:pPr>
            <a:r>
              <a:rPr lang="x-none" sz="1200"/>
              <a:t> </a:t>
            </a:r>
            <a:r>
              <a:rPr lang="x-none" sz="1200" smtClean="0"/>
              <a:t>         di satu kelas interval saja.</a:t>
            </a:r>
          </a:p>
          <a:p>
            <a:pPr marL="228600" indent="-228600" algn="just">
              <a:buFont typeface="Courier New" pitchFamily="49" charset="0"/>
              <a:buChar char="o"/>
            </a:pPr>
            <a:r>
              <a:rPr lang="x-none" sz="1200" smtClean="0"/>
              <a:t>Umumnya jumlah interval kelas yang digunakan adalah antara 5 sampai 20, tergantung dari beberapa faktor seperti jumlah data yang diamati , tujuan penyusunan distribusi frekuensi, dan kepentingan-kepentingan dari analisis.</a:t>
            </a:r>
          </a:p>
          <a:p>
            <a:pPr marL="228600" indent="-228600" algn="just">
              <a:buFont typeface="Courier New" pitchFamily="49" charset="0"/>
              <a:buChar char="o"/>
            </a:pPr>
            <a:r>
              <a:rPr lang="x-none" sz="1200" smtClean="0"/>
              <a:t>Sebisa mungkin lebar setiap interval kelas sama. Jika jumlah data tidak terlalu banyak  sebagai awal dalam menentukan lebar kelas, dapat digunakan rumus:</a:t>
            </a:r>
          </a:p>
          <a:p>
            <a:pPr marL="0" indent="0" algn="just">
              <a:buNone/>
            </a:pPr>
            <a:r>
              <a:rPr lang="x-none" sz="1200" b="1" smtClean="0"/>
              <a:t>        c = R/k          dimana:  c = lebar interval kelas</a:t>
            </a:r>
          </a:p>
          <a:p>
            <a:pPr marL="0" indent="0" algn="just">
              <a:buNone/>
            </a:pPr>
            <a:r>
              <a:rPr lang="x-none" sz="1200" b="1"/>
              <a:t> </a:t>
            </a:r>
            <a:r>
              <a:rPr lang="x-none" sz="1200" b="1" smtClean="0"/>
              <a:t>                                                 R = kisaran data (range)</a:t>
            </a:r>
          </a:p>
          <a:p>
            <a:pPr marL="0" indent="0" algn="just">
              <a:buNone/>
            </a:pPr>
            <a:r>
              <a:rPr lang="x-none" sz="1200" b="1" smtClean="0"/>
              <a:t>                                                  k= jumlah interval kelas</a:t>
            </a:r>
          </a:p>
          <a:p>
            <a:pPr marL="0" indent="0" algn="just">
              <a:buNone/>
            </a:pPr>
            <a:r>
              <a:rPr lang="x-none" sz="1200" b="1" smtClean="0"/>
              <a:t> </a:t>
            </a:r>
            <a:endParaRPr sz="1200" b="1" dirty="0" smtClean="0"/>
          </a:p>
        </p:txBody>
      </p:sp>
      <p:sp>
        <p:nvSpPr>
          <p:cNvPr id="133" name="Google Shape;133;p20"/>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5" name="Google Shape;129;p20"/>
          <p:cNvSpPr txBox="1">
            <a:spLocks noGrp="1"/>
          </p:cNvSpPr>
          <p:nvPr>
            <p:ph type="title"/>
          </p:nvPr>
        </p:nvSpPr>
        <p:spPr>
          <a:xfrm>
            <a:off x="1043608" y="267494"/>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id-ID" sz="1600" b="1" i="1" dirty="0" smtClean="0">
                <a:solidFill>
                  <a:schemeClr val="tx1"/>
                </a:solidFill>
                <a:latin typeface="Inria Sans Light" charset="0"/>
              </a:rPr>
              <a:t>Pertimbangan dalam Penyusunan Distribusi Frekuensi</a:t>
            </a:r>
            <a:r>
              <a:rPr lang="id-ID" sz="1600" b="1" dirty="0" smtClean="0">
                <a:solidFill>
                  <a:schemeClr val="tx1"/>
                </a:solidFill>
                <a:latin typeface="Inria Sans Light" charset="0"/>
              </a:rPr>
              <a:t>:</a:t>
            </a:r>
            <a:endParaRPr sz="1600" b="1" dirty="0">
              <a:solidFill>
                <a:schemeClr val="tx1"/>
              </a:solidFill>
              <a:latin typeface="Inria Sans Light" charset="0"/>
            </a:endParaRPr>
          </a:p>
        </p:txBody>
      </p:sp>
      <p:sp>
        <p:nvSpPr>
          <p:cNvPr id="2" name="Text Placeholder 1"/>
          <p:cNvSpPr>
            <a:spLocks noGrp="1"/>
          </p:cNvSpPr>
          <p:nvPr>
            <p:ph type="body" idx="1"/>
          </p:nvPr>
        </p:nvSpPr>
        <p:spPr>
          <a:xfrm>
            <a:off x="4788024" y="915566"/>
            <a:ext cx="4032448" cy="3240360"/>
          </a:xfrm>
        </p:spPr>
        <p:txBody>
          <a:bodyPr/>
          <a:lstStyle/>
          <a:p>
            <a:pPr marL="114300" indent="0">
              <a:buNone/>
            </a:pPr>
            <a:r>
              <a:rPr lang="id-ID" sz="1200" dirty="0" smtClean="0"/>
              <a:t>Jika jumlah data terlalu banyak, maka jumlah interval kelas (k) dapat menggunakan pendekatan Sturge:</a:t>
            </a:r>
          </a:p>
          <a:p>
            <a:pPr marL="114300" indent="0">
              <a:buNone/>
            </a:pPr>
            <a:r>
              <a:rPr lang="id-ID" sz="1200" b="1" dirty="0" smtClean="0"/>
              <a:t>k = 1 + 3,3 log n</a:t>
            </a:r>
          </a:p>
          <a:p>
            <a:pPr marL="114300" indent="0">
              <a:buNone/>
            </a:pPr>
            <a:r>
              <a:rPr lang="id-ID" sz="1200" dirty="0" smtClean="0"/>
              <a:t>Dimana k= jumlah interval kelas</a:t>
            </a:r>
          </a:p>
          <a:p>
            <a:pPr marL="114300" indent="0">
              <a:buNone/>
            </a:pPr>
            <a:r>
              <a:rPr lang="id-ID" sz="1200" dirty="0"/>
              <a:t> </a:t>
            </a:r>
            <a:r>
              <a:rPr lang="id-ID" sz="1200" dirty="0" smtClean="0"/>
              <a:t>               n = jumlah data</a:t>
            </a:r>
          </a:p>
          <a:p>
            <a:pPr marL="174625" indent="-174625" algn="just">
              <a:buFont typeface="Courier New" pitchFamily="49" charset="0"/>
              <a:buChar char="o"/>
              <a:tabLst>
                <a:tab pos="174625" algn="l"/>
              </a:tabLst>
            </a:pPr>
            <a:r>
              <a:rPr lang="id-ID" sz="1200" dirty="0" smtClean="0"/>
              <a:t>Sebisa mungkin interval kelas terbuka dihindari. Interval kelas terbuka mungkin diperlukan jika beberapa nilai data sangat berbeda dibandingkan dengan nilai data lainnya.</a:t>
            </a:r>
          </a:p>
          <a:p>
            <a:pPr marL="174625" indent="-174625" algn="just">
              <a:buFont typeface="Courier New" pitchFamily="49" charset="0"/>
              <a:buChar char="o"/>
              <a:tabLst>
                <a:tab pos="174625" algn="l"/>
              </a:tabLst>
            </a:pPr>
            <a:endParaRPr lang="id-ID" sz="1200" dirty="0"/>
          </a:p>
          <a:p>
            <a:pPr marL="174625" indent="-174625" algn="just">
              <a:buFont typeface="Courier New" pitchFamily="49" charset="0"/>
              <a:buChar char="o"/>
              <a:tabLst>
                <a:tab pos="174625" algn="l"/>
              </a:tabLst>
            </a:pPr>
            <a:r>
              <a:rPr lang="id-ID" sz="1200" dirty="0" smtClean="0"/>
              <a:t>Jika mungkin, interval kelas dipilih sedemikian rupa sehingga nilai tengah kelasnya bersesuaian dengan nilai dimana data aktual terkonsentrasi.</a:t>
            </a:r>
          </a:p>
          <a:p>
            <a:pPr marL="114300" indent="0">
              <a:buNone/>
            </a:pPr>
            <a:endParaRPr lang="id-ID" sz="1200" dirty="0"/>
          </a:p>
        </p:txBody>
      </p:sp>
    </p:spTree>
    <p:extLst>
      <p:ext uri="{BB962C8B-B14F-4D97-AF65-F5344CB8AC3E}">
        <p14:creationId xmlns:p14="http://schemas.microsoft.com/office/powerpoint/2010/main" val="3634537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ctrTitle"/>
          </p:nvPr>
        </p:nvSpPr>
        <p:spPr>
          <a:xfrm>
            <a:off x="2704650" y="1517188"/>
            <a:ext cx="3615600" cy="1165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solidFill>
                  <a:schemeClr val="accent3"/>
                </a:solidFill>
              </a:rPr>
              <a:t>1.</a:t>
            </a:r>
            <a:endParaRPr dirty="0">
              <a:solidFill>
                <a:schemeClr val="accent3"/>
              </a:solidFill>
            </a:endParaRPr>
          </a:p>
          <a:p>
            <a:pPr marL="0" lvl="0" indent="0" algn="ctr" rtl="0">
              <a:spcBef>
                <a:spcPts val="0"/>
              </a:spcBef>
              <a:spcAft>
                <a:spcPts val="0"/>
              </a:spcAft>
              <a:buNone/>
            </a:pPr>
            <a:r>
              <a:rPr lang="id-ID" dirty="0" smtClean="0"/>
              <a:t>Pengumpulan Data</a:t>
            </a:r>
            <a:endParaRPr dirty="0"/>
          </a:p>
        </p:txBody>
      </p:sp>
    </p:spTree>
    <p:extLst>
      <p:ext uri="{BB962C8B-B14F-4D97-AF65-F5344CB8AC3E}">
        <p14:creationId xmlns:p14="http://schemas.microsoft.com/office/powerpoint/2010/main" val="3785944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20"/>
          <p:cNvSpPr txBox="1">
            <a:spLocks noGrp="1"/>
          </p:cNvSpPr>
          <p:nvPr>
            <p:ph type="body" idx="2"/>
          </p:nvPr>
        </p:nvSpPr>
        <p:spPr>
          <a:xfrm>
            <a:off x="395536" y="915566"/>
            <a:ext cx="4038120" cy="3674456"/>
          </a:xfrm>
          <a:prstGeom prst="rect">
            <a:avLst/>
          </a:prstGeom>
        </p:spPr>
        <p:txBody>
          <a:bodyPr spcFirstLastPara="1" wrap="square" lIns="0" tIns="0" rIns="0" bIns="0" anchor="t" anchorCtr="0">
            <a:noAutofit/>
          </a:bodyPr>
          <a:lstStyle/>
          <a:p>
            <a:pPr marL="171450" indent="-171450" algn="just">
              <a:buFont typeface="Courier New" pitchFamily="49" charset="0"/>
              <a:buChar char="o"/>
            </a:pPr>
            <a:r>
              <a:rPr lang="x-none" sz="1200" smtClean="0"/>
              <a:t> </a:t>
            </a:r>
            <a:r>
              <a:rPr lang="x-none" sz="1200" b="1" smtClean="0"/>
              <a:t>Histogram </a:t>
            </a:r>
          </a:p>
          <a:p>
            <a:pPr marL="174625" indent="-174625" algn="just">
              <a:buNone/>
              <a:tabLst>
                <a:tab pos="87313" algn="l"/>
              </a:tabLst>
            </a:pPr>
            <a:r>
              <a:rPr lang="x-none" sz="1200" b="1" smtClean="0"/>
              <a:t>      </a:t>
            </a:r>
            <a:r>
              <a:rPr lang="x-none" sz="1200" smtClean="0"/>
              <a:t>adalah grafik batang (bar graph) yang menggambarkan distribusi data dari sebuah distribusi frekuensi. Batang-batang (bars) pada histogram memiliki karakteristik sebagai berikut:</a:t>
            </a:r>
          </a:p>
          <a:p>
            <a:pPr marL="360363" indent="-360363" algn="just">
              <a:buNone/>
            </a:pPr>
            <a:r>
              <a:rPr lang="x-none" sz="1200" b="1"/>
              <a:t> </a:t>
            </a:r>
            <a:r>
              <a:rPr lang="x-none" sz="1200" b="1" smtClean="0"/>
              <a:t>     </a:t>
            </a:r>
            <a:r>
              <a:rPr lang="x-none" sz="1200" smtClean="0"/>
              <a:t>a. </a:t>
            </a:r>
            <a:r>
              <a:rPr lang="id-ID" sz="1200" dirty="0" smtClean="0"/>
              <a:t>D</a:t>
            </a:r>
            <a:r>
              <a:rPr lang="x-none" sz="1200" smtClean="0"/>
              <a:t>asarnya pada sumbu horizontal (sumbu-x) lebarnya </a:t>
            </a:r>
          </a:p>
          <a:p>
            <a:pPr marL="360363" indent="-360363" algn="just">
              <a:buNone/>
            </a:pPr>
            <a:r>
              <a:rPr lang="x-none" sz="1200"/>
              <a:t> </a:t>
            </a:r>
            <a:r>
              <a:rPr lang="x-none" sz="1200" smtClean="0"/>
              <a:t>          sama dengan lebar interval kelas.</a:t>
            </a:r>
          </a:p>
          <a:p>
            <a:pPr marL="360363" indent="-360363" algn="just">
              <a:buNone/>
            </a:pPr>
            <a:r>
              <a:rPr lang="x-none" sz="1200"/>
              <a:t> </a:t>
            </a:r>
            <a:r>
              <a:rPr lang="x-none" sz="1200" smtClean="0"/>
              <a:t>     b. Jika interval kelas sama lebarnya, maka ketinggian</a:t>
            </a:r>
          </a:p>
          <a:p>
            <a:pPr marL="360363" indent="-360363" algn="just">
              <a:buNone/>
            </a:pPr>
            <a:r>
              <a:rPr lang="x-none" sz="1200"/>
              <a:t> </a:t>
            </a:r>
            <a:r>
              <a:rPr lang="x-none" sz="1200" smtClean="0"/>
              <a:t>         batang secara numerik sama dengan frekuensi interval kelas yang bersangkutan.</a:t>
            </a:r>
          </a:p>
          <a:p>
            <a:pPr marL="360363" indent="-360363" algn="just">
              <a:buNone/>
            </a:pPr>
            <a:r>
              <a:rPr lang="x-none" sz="1200"/>
              <a:t> </a:t>
            </a:r>
            <a:r>
              <a:rPr lang="x-none" sz="1200" smtClean="0"/>
              <a:t>     c. Jika ada interval kelas yang lebarnya tidak sama, maka ketinggiannya harus disesuaikan.</a:t>
            </a:r>
          </a:p>
          <a:p>
            <a:pPr marL="0" indent="0" algn="just">
              <a:buNone/>
            </a:pPr>
            <a:endParaRPr lang="x-none" sz="1200"/>
          </a:p>
          <a:p>
            <a:pPr marL="0" indent="0" algn="just">
              <a:buNone/>
            </a:pPr>
            <a:r>
              <a:rPr lang="x-none" sz="1200" b="1" smtClean="0"/>
              <a:t> </a:t>
            </a:r>
            <a:endParaRPr sz="1200" b="1" dirty="0" smtClean="0"/>
          </a:p>
        </p:txBody>
      </p:sp>
      <p:sp>
        <p:nvSpPr>
          <p:cNvPr id="133" name="Google Shape;133;p20"/>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5" name="Google Shape;129;p20"/>
          <p:cNvSpPr txBox="1">
            <a:spLocks noGrp="1"/>
          </p:cNvSpPr>
          <p:nvPr>
            <p:ph type="title"/>
          </p:nvPr>
        </p:nvSpPr>
        <p:spPr>
          <a:xfrm>
            <a:off x="1043608" y="267494"/>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id-ID" sz="1600" b="1" i="1" dirty="0" smtClean="0">
                <a:solidFill>
                  <a:schemeClr val="tx1"/>
                </a:solidFill>
                <a:latin typeface="Inria Sans Light" charset="0"/>
              </a:rPr>
              <a:t>Presentasi Grafik Distribusi Frekuensi</a:t>
            </a:r>
            <a:r>
              <a:rPr lang="id-ID" sz="1600" b="1" dirty="0" smtClean="0">
                <a:solidFill>
                  <a:schemeClr val="tx1"/>
                </a:solidFill>
                <a:latin typeface="Inria Sans Light" charset="0"/>
              </a:rPr>
              <a:t>:</a:t>
            </a:r>
            <a:endParaRPr sz="1600" b="1" dirty="0">
              <a:solidFill>
                <a:schemeClr val="tx1"/>
              </a:solidFill>
              <a:latin typeface="Inria Sans Light" charset="0"/>
            </a:endParaRPr>
          </a:p>
        </p:txBody>
      </p:sp>
      <p:sp>
        <p:nvSpPr>
          <p:cNvPr id="4" name="AutoShape 2" descr="blob:https://web.whatsapp.com/c0aa52c7-5235-43f6-bc50-c0ffb8eb3b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3075" name="Picture 3" descr="C:\Users\Acer One 14\Downloads\WhatsApp Image 2022-03-03 at 17.36.3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300" y="1076470"/>
            <a:ext cx="3672408" cy="22850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48064" y="3361906"/>
            <a:ext cx="3779912" cy="276999"/>
          </a:xfrm>
          <a:prstGeom prst="rect">
            <a:avLst/>
          </a:prstGeom>
          <a:noFill/>
        </p:spPr>
        <p:txBody>
          <a:bodyPr wrap="square" rtlCol="0">
            <a:spAutoFit/>
          </a:bodyPr>
          <a:lstStyle/>
          <a:p>
            <a:r>
              <a:rPr lang="id-ID" sz="1200" dirty="0" smtClean="0">
                <a:latin typeface="Inria Sans Light" charset="0"/>
              </a:rPr>
              <a:t>Gambar: Histogram dengan lebar interval kelas sama </a:t>
            </a:r>
            <a:endParaRPr lang="id-ID" sz="1200" dirty="0">
              <a:latin typeface="Inria Sans Light" charset="0"/>
            </a:endParaRPr>
          </a:p>
        </p:txBody>
      </p:sp>
    </p:spTree>
    <p:extLst>
      <p:ext uri="{BB962C8B-B14F-4D97-AF65-F5344CB8AC3E}">
        <p14:creationId xmlns:p14="http://schemas.microsoft.com/office/powerpoint/2010/main" val="1646219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20"/>
          <p:cNvSpPr txBox="1">
            <a:spLocks noGrp="1"/>
          </p:cNvSpPr>
          <p:nvPr>
            <p:ph type="body" idx="2"/>
          </p:nvPr>
        </p:nvSpPr>
        <p:spPr>
          <a:xfrm>
            <a:off x="395536" y="339502"/>
            <a:ext cx="4038120" cy="3674456"/>
          </a:xfrm>
          <a:prstGeom prst="rect">
            <a:avLst/>
          </a:prstGeom>
        </p:spPr>
        <p:txBody>
          <a:bodyPr spcFirstLastPara="1" wrap="square" lIns="0" tIns="0" rIns="0" bIns="0" anchor="t" anchorCtr="0">
            <a:noAutofit/>
          </a:bodyPr>
          <a:lstStyle/>
          <a:p>
            <a:pPr marL="171450" indent="-171450" algn="just">
              <a:buFont typeface="Courier New" pitchFamily="49" charset="0"/>
              <a:buChar char="o"/>
            </a:pPr>
            <a:r>
              <a:rPr lang="x-none" sz="1200" smtClean="0"/>
              <a:t> </a:t>
            </a:r>
            <a:r>
              <a:rPr lang="x-none" sz="1200" b="1" smtClean="0"/>
              <a:t>Poligon  Frekuensi </a:t>
            </a:r>
          </a:p>
          <a:p>
            <a:pPr marL="174625" indent="-174625" algn="just">
              <a:buNone/>
              <a:tabLst>
                <a:tab pos="87313" algn="l"/>
              </a:tabLst>
            </a:pPr>
            <a:r>
              <a:rPr lang="x-none" sz="1200" b="1" smtClean="0"/>
              <a:t>      </a:t>
            </a:r>
            <a:r>
              <a:rPr lang="x-none" sz="1200" smtClean="0"/>
              <a:t>adalah suatu grafik garis dari frekuensi-frekuensi interval kelas yang diplot pada nilai tengah-nilai tengahnya. Poligon bisa didapat dengan menghubungkan titik tengah dari sisi atas batang-batang histogram.</a:t>
            </a:r>
            <a:endParaRPr lang="x-none" sz="1200"/>
          </a:p>
          <a:p>
            <a:pPr marL="0" indent="0" algn="just">
              <a:buNone/>
            </a:pPr>
            <a:r>
              <a:rPr lang="x-none" sz="1200" b="1" smtClean="0"/>
              <a:t> </a:t>
            </a:r>
            <a:endParaRPr sz="1200" b="1" dirty="0" smtClean="0"/>
          </a:p>
        </p:txBody>
      </p:sp>
      <p:sp>
        <p:nvSpPr>
          <p:cNvPr id="133" name="Google Shape;133;p20"/>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7" name="Google Shape;131;p20"/>
          <p:cNvSpPr txBox="1">
            <a:spLocks noGrp="1"/>
          </p:cNvSpPr>
          <p:nvPr>
            <p:ph type="body" idx="2"/>
          </p:nvPr>
        </p:nvSpPr>
        <p:spPr>
          <a:xfrm>
            <a:off x="4788024" y="339502"/>
            <a:ext cx="4038120" cy="3674456"/>
          </a:xfrm>
          <a:prstGeom prst="rect">
            <a:avLst/>
          </a:prstGeom>
        </p:spPr>
        <p:txBody>
          <a:bodyPr spcFirstLastPara="1" wrap="square" lIns="0" tIns="0" rIns="0" bIns="0" anchor="t" anchorCtr="0">
            <a:noAutofit/>
          </a:bodyPr>
          <a:lstStyle/>
          <a:p>
            <a:pPr marL="171450" indent="-171450" algn="just">
              <a:buFont typeface="Courier New" pitchFamily="49" charset="0"/>
              <a:buChar char="o"/>
            </a:pPr>
            <a:r>
              <a:rPr lang="x-none" sz="1200" smtClean="0"/>
              <a:t> </a:t>
            </a:r>
            <a:r>
              <a:rPr lang="x-none" sz="1200" b="1" smtClean="0"/>
              <a:t>Distribusi frekuensi Kumulatif</a:t>
            </a:r>
          </a:p>
          <a:p>
            <a:pPr marL="174625" indent="-174625" algn="just">
              <a:buNone/>
              <a:tabLst>
                <a:tab pos="87313" algn="l"/>
              </a:tabLst>
            </a:pPr>
            <a:r>
              <a:rPr lang="x-none" sz="1200" b="1" smtClean="0"/>
              <a:t>      </a:t>
            </a:r>
            <a:r>
              <a:rPr lang="x-none" sz="1200" smtClean="0"/>
              <a:t>adalahbanyaknya data dalam distribusi dinyatakan dalam persentase terhadap banyaknya seluruh data</a:t>
            </a:r>
          </a:p>
          <a:p>
            <a:pPr marL="0" indent="0" algn="just">
              <a:buNone/>
              <a:tabLst>
                <a:tab pos="87313" algn="l"/>
              </a:tabLst>
            </a:pPr>
            <a:endParaRPr lang="x-none" sz="1200" b="1" smtClean="0"/>
          </a:p>
          <a:p>
            <a:pPr marL="171450" indent="-171450" algn="just">
              <a:buFont typeface="Wingdings" pitchFamily="2" charset="2"/>
              <a:buChar char="q"/>
              <a:tabLst>
                <a:tab pos="87313" algn="l"/>
              </a:tabLst>
            </a:pPr>
            <a:r>
              <a:rPr lang="x-none" sz="1200" b="1"/>
              <a:t> </a:t>
            </a:r>
            <a:r>
              <a:rPr lang="x-none" sz="1200" b="1" smtClean="0"/>
              <a:t>Distribusi frekuensi kumulatif kurang dari, </a:t>
            </a:r>
            <a:r>
              <a:rPr lang="x-none" sz="1200" smtClean="0"/>
              <a:t> disusun dengan menjumlahkan seluruh frekuensi dari semua nilai yang lebih kecil daripada batas atas nyata interval kelas.</a:t>
            </a:r>
          </a:p>
          <a:p>
            <a:pPr marL="171450" indent="-171450" algn="just">
              <a:buFont typeface="Wingdings" pitchFamily="2" charset="2"/>
              <a:buChar char="q"/>
              <a:tabLst>
                <a:tab pos="87313" algn="l"/>
              </a:tabLst>
            </a:pPr>
            <a:endParaRPr lang="x-none" sz="1200" b="1"/>
          </a:p>
          <a:p>
            <a:pPr marL="171450" indent="-171450" algn="just">
              <a:buFont typeface="Wingdings" pitchFamily="2" charset="2"/>
              <a:buChar char="q"/>
              <a:tabLst>
                <a:tab pos="87313" algn="l"/>
              </a:tabLst>
            </a:pPr>
            <a:r>
              <a:rPr lang="x-none" sz="1200" b="1" smtClean="0"/>
              <a:t> Distribusi frekuensi kumulatif lebih dari, </a:t>
            </a:r>
            <a:r>
              <a:rPr lang="x-none" sz="1200"/>
              <a:t>disusun dengan menjumlahkan seluruh frekuensi dari semua nilai yang lebih </a:t>
            </a:r>
            <a:r>
              <a:rPr lang="x-none" sz="1200" smtClean="0"/>
              <a:t>besar </a:t>
            </a:r>
            <a:r>
              <a:rPr lang="x-none" sz="1200"/>
              <a:t>daripada </a:t>
            </a:r>
            <a:r>
              <a:rPr lang="x-none" sz="1200" smtClean="0"/>
              <a:t> atau sama batas bawah </a:t>
            </a:r>
            <a:r>
              <a:rPr lang="x-none" sz="1200"/>
              <a:t>nyata interval kelas.</a:t>
            </a:r>
          </a:p>
          <a:p>
            <a:pPr marL="171450" indent="-171450" algn="just">
              <a:buFont typeface="Wingdings" pitchFamily="2" charset="2"/>
              <a:buChar char="q"/>
              <a:tabLst>
                <a:tab pos="87313" algn="l"/>
              </a:tabLst>
            </a:pPr>
            <a:endParaRPr sz="1200" b="1" dirty="0" smtClean="0"/>
          </a:p>
        </p:txBody>
      </p:sp>
      <p:sp>
        <p:nvSpPr>
          <p:cNvPr id="4" name="AutoShape 2" descr="blob:https://web.whatsapp.com/ec9981db-1be5-4f18-9318-ca524b35996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4099" name="Picture 3" descr="C:\Users\Acer One 14\Downloads\WhatsApp Image 2022-03-03 at 17.36.3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91630"/>
            <a:ext cx="3856300" cy="1949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023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3" name="Google Shape;133;p20"/>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7" name="Google Shape;131;p20"/>
          <p:cNvSpPr txBox="1">
            <a:spLocks noGrp="1"/>
          </p:cNvSpPr>
          <p:nvPr>
            <p:ph type="body" idx="2"/>
          </p:nvPr>
        </p:nvSpPr>
        <p:spPr>
          <a:xfrm>
            <a:off x="4788024" y="339502"/>
            <a:ext cx="4038120" cy="3674456"/>
          </a:xfrm>
          <a:prstGeom prst="rect">
            <a:avLst/>
          </a:prstGeom>
        </p:spPr>
        <p:txBody>
          <a:bodyPr spcFirstLastPara="1" wrap="square" lIns="0" tIns="0" rIns="0" bIns="0" anchor="t" anchorCtr="0">
            <a:noAutofit/>
          </a:bodyPr>
          <a:lstStyle/>
          <a:p>
            <a:pPr marL="171450" indent="-171450" algn="just">
              <a:buFont typeface="Courier New" pitchFamily="49" charset="0"/>
              <a:buChar char="o"/>
            </a:pPr>
            <a:r>
              <a:rPr lang="x-none" sz="1200" b="1" smtClean="0"/>
              <a:t>Kurva Distribusi frekuensi </a:t>
            </a:r>
          </a:p>
          <a:p>
            <a:pPr marL="174625" indent="-174625" algn="just">
              <a:buNone/>
              <a:tabLst>
                <a:tab pos="87313" algn="l"/>
              </a:tabLst>
            </a:pPr>
            <a:r>
              <a:rPr lang="x-none" sz="1200" b="1" smtClean="0"/>
              <a:t>     </a:t>
            </a:r>
            <a:r>
              <a:rPr lang="id-ID" sz="1200" dirty="0" smtClean="0"/>
              <a:t>Kurva </a:t>
            </a:r>
            <a:r>
              <a:rPr lang="id-ID" sz="1200" dirty="0"/>
              <a:t>distribusi frekuensi disingkat kurva frekuensi yang telah dihaluskan mempunyai berbagai bentuk dengan ciri-ciri tertentu. Bentuk-bentuk kurva distribusi frekuensi asalah sebagai berikut :</a:t>
            </a:r>
            <a:endParaRPr sz="1200" b="1" dirty="0" smtClean="0"/>
          </a:p>
        </p:txBody>
      </p:sp>
      <p:pic>
        <p:nvPicPr>
          <p:cNvPr id="5122" name="Picture 2" descr="C:\Users\Acer One 14\Downloads\WhatsApp Image 2022-03-03 at 17.36.3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39502"/>
            <a:ext cx="4114187" cy="259422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cer One 14\Downloads\WhatsApp Image 2022-03-03 at 17.36.35 (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491630"/>
            <a:ext cx="4104456" cy="232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064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20"/>
          <p:cNvSpPr txBox="1">
            <a:spLocks noGrp="1"/>
          </p:cNvSpPr>
          <p:nvPr>
            <p:ph type="body" idx="1"/>
          </p:nvPr>
        </p:nvSpPr>
        <p:spPr>
          <a:xfrm>
            <a:off x="5364088" y="339502"/>
            <a:ext cx="3312368" cy="2624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d-ID" sz="1200" b="1" dirty="0" smtClean="0"/>
              <a:t> </a:t>
            </a:r>
            <a:endParaRPr sz="1200" dirty="0"/>
          </a:p>
        </p:txBody>
      </p:sp>
      <p:sp>
        <p:nvSpPr>
          <p:cNvPr id="133" name="Google Shape;133;p20"/>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80112"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3" y="267494"/>
            <a:ext cx="3923928" cy="1609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1818883"/>
            <a:ext cx="4007147" cy="269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428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20"/>
          <p:cNvSpPr txBox="1">
            <a:spLocks noGrp="1"/>
          </p:cNvSpPr>
          <p:nvPr>
            <p:ph type="body" idx="1"/>
          </p:nvPr>
        </p:nvSpPr>
        <p:spPr>
          <a:xfrm>
            <a:off x="5364088" y="339502"/>
            <a:ext cx="3312368" cy="2624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d-ID" sz="1200" b="1" dirty="0" smtClean="0"/>
              <a:t> </a:t>
            </a:r>
            <a:endParaRPr sz="1200" dirty="0"/>
          </a:p>
        </p:txBody>
      </p:sp>
      <p:sp>
        <p:nvSpPr>
          <p:cNvPr id="133" name="Google Shape;133;p20"/>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27534"/>
            <a:ext cx="4953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Google Shape;129;p20"/>
          <p:cNvSpPr txBox="1">
            <a:spLocks noGrp="1"/>
          </p:cNvSpPr>
          <p:nvPr>
            <p:ph type="title"/>
          </p:nvPr>
        </p:nvSpPr>
        <p:spPr>
          <a:xfrm>
            <a:off x="208695" y="114502"/>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sz="1600" b="1" dirty="0" err="1" smtClean="0">
                <a:solidFill>
                  <a:schemeClr val="tx1"/>
                </a:solidFill>
                <a:latin typeface="Inria Sans Light" charset="0"/>
              </a:rPr>
              <a:t>Tugas</a:t>
            </a:r>
            <a:r>
              <a:rPr sz="1600" b="1" dirty="0" smtClean="0">
                <a:solidFill>
                  <a:schemeClr val="tx1"/>
                </a:solidFill>
                <a:latin typeface="Inria Sans Light" charset="0"/>
              </a:rPr>
              <a:t> </a:t>
            </a:r>
            <a:r>
              <a:rPr sz="1600" b="1" dirty="0" err="1" smtClean="0">
                <a:solidFill>
                  <a:schemeClr val="tx1"/>
                </a:solidFill>
                <a:latin typeface="Inria Sans Light" charset="0"/>
              </a:rPr>
              <a:t>Mandiri</a:t>
            </a:r>
            <a:endParaRPr sz="1600" b="1" dirty="0">
              <a:solidFill>
                <a:schemeClr val="tx1"/>
              </a:solidFill>
              <a:latin typeface="Inria Sans Light"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610" y="652303"/>
            <a:ext cx="4463578" cy="180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428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20"/>
          <p:cNvSpPr txBox="1">
            <a:spLocks noGrp="1"/>
          </p:cNvSpPr>
          <p:nvPr>
            <p:ph type="body" idx="1"/>
          </p:nvPr>
        </p:nvSpPr>
        <p:spPr>
          <a:xfrm>
            <a:off x="5364088" y="339502"/>
            <a:ext cx="3312368" cy="2624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id-ID" sz="1200" b="1" dirty="0" smtClean="0"/>
              <a:t> </a:t>
            </a:r>
            <a:endParaRPr sz="1200" dirty="0"/>
          </a:p>
        </p:txBody>
      </p:sp>
      <p:sp>
        <p:nvSpPr>
          <p:cNvPr id="133" name="Google Shape;133;p20"/>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27534"/>
            <a:ext cx="4953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Google Shape;129;p20"/>
          <p:cNvSpPr txBox="1">
            <a:spLocks noGrp="1"/>
          </p:cNvSpPr>
          <p:nvPr>
            <p:ph type="title"/>
          </p:nvPr>
        </p:nvSpPr>
        <p:spPr>
          <a:xfrm>
            <a:off x="208695" y="114502"/>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sz="1600" b="1" dirty="0" err="1" smtClean="0">
                <a:solidFill>
                  <a:schemeClr val="tx1"/>
                </a:solidFill>
                <a:latin typeface="Inria Sans Light" charset="0"/>
              </a:rPr>
              <a:t>Tugas</a:t>
            </a:r>
            <a:r>
              <a:rPr sz="1600" b="1" dirty="0" smtClean="0">
                <a:solidFill>
                  <a:schemeClr val="tx1"/>
                </a:solidFill>
                <a:latin typeface="Inria Sans Light" charset="0"/>
              </a:rPr>
              <a:t> </a:t>
            </a:r>
            <a:r>
              <a:rPr sz="1600" b="1" dirty="0" err="1" smtClean="0">
                <a:solidFill>
                  <a:schemeClr val="tx1"/>
                </a:solidFill>
                <a:latin typeface="Inria Sans Light" charset="0"/>
              </a:rPr>
              <a:t>Mandiri</a:t>
            </a:r>
            <a:endParaRPr sz="1600" b="1" dirty="0">
              <a:solidFill>
                <a:schemeClr val="tx1"/>
              </a:solidFill>
              <a:latin typeface="Inria Sans Light"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0971" y="483518"/>
            <a:ext cx="4161499" cy="378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854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4"/>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318" name="Google Shape;318;p34"/>
          <p:cNvSpPr txBox="1">
            <a:spLocks noGrp="1"/>
          </p:cNvSpPr>
          <p:nvPr>
            <p:ph type="ctrTitle" idx="4294967295"/>
          </p:nvPr>
        </p:nvSpPr>
        <p:spPr>
          <a:xfrm>
            <a:off x="3436825" y="705075"/>
            <a:ext cx="51282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9600">
                <a:solidFill>
                  <a:schemeClr val="accent1"/>
                </a:solidFill>
              </a:rPr>
              <a:t>T</a:t>
            </a:r>
            <a:r>
              <a:rPr lang="en" sz="9600">
                <a:solidFill>
                  <a:schemeClr val="accent2"/>
                </a:solidFill>
              </a:rPr>
              <a:t>h</a:t>
            </a:r>
            <a:r>
              <a:rPr lang="en" sz="9600">
                <a:solidFill>
                  <a:schemeClr val="accent3"/>
                </a:solidFill>
              </a:rPr>
              <a:t>a</a:t>
            </a:r>
            <a:r>
              <a:rPr lang="en" sz="9600">
                <a:solidFill>
                  <a:schemeClr val="accent4"/>
                </a:solidFill>
              </a:rPr>
              <a:t>n</a:t>
            </a:r>
            <a:r>
              <a:rPr lang="en" sz="9600">
                <a:solidFill>
                  <a:schemeClr val="accent5"/>
                </a:solidFill>
              </a:rPr>
              <a:t>k</a:t>
            </a:r>
            <a:r>
              <a:rPr lang="en" sz="9600">
                <a:solidFill>
                  <a:schemeClr val="accent6"/>
                </a:solidFill>
              </a:rPr>
              <a:t>s</a:t>
            </a:r>
            <a:r>
              <a:rPr lang="en" sz="9600">
                <a:solidFill>
                  <a:srgbClr val="C27BA0"/>
                </a:solidFill>
              </a:rPr>
              <a:t>!</a:t>
            </a:r>
            <a:endParaRPr sz="9600">
              <a:solidFill>
                <a:srgbClr val="C27BA0"/>
              </a:solidFill>
            </a:endParaRPr>
          </a:p>
        </p:txBody>
      </p:sp>
      <p:pic>
        <p:nvPicPr>
          <p:cNvPr id="320" name="Google Shape;320;p34"/>
          <p:cNvPicPr preferRelativeResize="0"/>
          <p:nvPr/>
        </p:nvPicPr>
        <p:blipFill rotWithShape="1">
          <a:blip r:embed="rId3">
            <a:alphaModFix/>
          </a:blip>
          <a:srcRect t="786" b="32546"/>
          <a:stretch/>
        </p:blipFill>
        <p:spPr>
          <a:xfrm>
            <a:off x="756875" y="703875"/>
            <a:ext cx="2507400" cy="2507400"/>
          </a:xfrm>
          <a:prstGeom prst="ellipse">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3"/>
          <p:cNvSpPr txBox="1">
            <a:spLocks noGrp="1"/>
          </p:cNvSpPr>
          <p:nvPr>
            <p:ph type="body" idx="2"/>
          </p:nvPr>
        </p:nvSpPr>
        <p:spPr>
          <a:xfrm>
            <a:off x="4716016" y="1131590"/>
            <a:ext cx="4062680" cy="2331772"/>
          </a:xfrm>
          <a:prstGeom prst="rect">
            <a:avLst/>
          </a:prstGeom>
        </p:spPr>
        <p:txBody>
          <a:bodyPr spcFirstLastPara="1" wrap="square" lIns="0" tIns="0" rIns="0" bIns="0" anchor="t" anchorCtr="0">
            <a:noAutofit/>
          </a:bodyPr>
          <a:lstStyle/>
          <a:p>
            <a:pPr marL="0" lvl="0" indent="0" algn="l" rtl="0">
              <a:spcBef>
                <a:spcPts val="800"/>
              </a:spcBef>
              <a:spcAft>
                <a:spcPts val="800"/>
              </a:spcAft>
              <a:buClr>
                <a:schemeClr val="dk1"/>
              </a:buClr>
              <a:buSzPts val="1100"/>
              <a:buFont typeface="Arial"/>
              <a:buNone/>
            </a:pPr>
            <a:r>
              <a:rPr sz="1200" dirty="0" err="1" smtClean="0"/>
              <a:t>Contoh</a:t>
            </a:r>
            <a:r>
              <a:rPr sz="1200" dirty="0" smtClean="0"/>
              <a:t> :</a:t>
            </a:r>
          </a:p>
          <a:p>
            <a:pPr marL="171450" lvl="0" indent="-171450" algn="l" rtl="0">
              <a:lnSpc>
                <a:spcPct val="100000"/>
              </a:lnSpc>
              <a:spcBef>
                <a:spcPts val="800"/>
              </a:spcBef>
              <a:spcAft>
                <a:spcPts val="800"/>
              </a:spcAft>
              <a:buClr>
                <a:schemeClr val="dk1"/>
              </a:buClr>
              <a:buSzPts val="1100"/>
              <a:buFont typeface="Courier New" pitchFamily="49" charset="0"/>
              <a:buChar char="o"/>
            </a:pPr>
            <a:r>
              <a:rPr sz="1200" dirty="0" err="1" smtClean="0"/>
              <a:t>Jenis</a:t>
            </a:r>
            <a:r>
              <a:rPr sz="1200" dirty="0" smtClean="0"/>
              <a:t> </a:t>
            </a:r>
            <a:r>
              <a:rPr sz="1200" dirty="0" err="1" smtClean="0"/>
              <a:t>Kelamin</a:t>
            </a:r>
            <a:r>
              <a:rPr sz="1200" dirty="0"/>
              <a:t> </a:t>
            </a:r>
            <a:r>
              <a:rPr lang="x-none" sz="1200" smtClean="0"/>
              <a:t> </a:t>
            </a:r>
          </a:p>
          <a:p>
            <a:pPr marL="0" lvl="0" indent="0" algn="l" rtl="0">
              <a:lnSpc>
                <a:spcPct val="100000"/>
              </a:lnSpc>
              <a:spcBef>
                <a:spcPts val="800"/>
              </a:spcBef>
              <a:spcAft>
                <a:spcPts val="800"/>
              </a:spcAft>
              <a:buClr>
                <a:schemeClr val="dk1"/>
              </a:buClr>
              <a:buSzPts val="1100"/>
              <a:buNone/>
            </a:pPr>
            <a:r>
              <a:rPr lang="x-none" sz="1200"/>
              <a:t> </a:t>
            </a:r>
            <a:r>
              <a:rPr lang="x-none" sz="1200" smtClean="0"/>
              <a:t>   </a:t>
            </a:r>
            <a:r>
              <a:rPr sz="1200" dirty="0" smtClean="0"/>
              <a:t>( Data Nominal)</a:t>
            </a:r>
          </a:p>
          <a:p>
            <a:pPr marL="171450" lvl="0" indent="-171450" algn="l" rtl="0">
              <a:lnSpc>
                <a:spcPct val="100000"/>
              </a:lnSpc>
              <a:spcBef>
                <a:spcPts val="800"/>
              </a:spcBef>
              <a:spcAft>
                <a:spcPts val="800"/>
              </a:spcAft>
              <a:buClr>
                <a:schemeClr val="dk1"/>
              </a:buClr>
              <a:buSzPts val="1100"/>
              <a:buFont typeface="Courier New" pitchFamily="49" charset="0"/>
              <a:buChar char="o"/>
            </a:pPr>
            <a:r>
              <a:rPr lang="x-none" sz="1200" smtClean="0"/>
              <a:t>Tempat  Kelahiran</a:t>
            </a:r>
          </a:p>
          <a:p>
            <a:pPr marL="0" lvl="0" indent="0" algn="l" rtl="0">
              <a:lnSpc>
                <a:spcPct val="100000"/>
              </a:lnSpc>
              <a:spcBef>
                <a:spcPts val="800"/>
              </a:spcBef>
              <a:spcAft>
                <a:spcPts val="800"/>
              </a:spcAft>
              <a:buClr>
                <a:schemeClr val="dk1"/>
              </a:buClr>
              <a:buSzPts val="1100"/>
              <a:buNone/>
            </a:pPr>
            <a:r>
              <a:rPr lang="x-none" sz="1200" smtClean="0"/>
              <a:t>     (Data Nominal)</a:t>
            </a:r>
          </a:p>
          <a:p>
            <a:pPr marL="171450" lvl="0" indent="-171450" algn="l" rtl="0">
              <a:lnSpc>
                <a:spcPct val="100000"/>
              </a:lnSpc>
              <a:spcBef>
                <a:spcPts val="800"/>
              </a:spcBef>
              <a:spcAft>
                <a:spcPts val="800"/>
              </a:spcAft>
              <a:buClr>
                <a:schemeClr val="dk1"/>
              </a:buClr>
              <a:buSzPts val="1100"/>
              <a:buFont typeface="Courier New" pitchFamily="49" charset="0"/>
              <a:buChar char="o"/>
            </a:pPr>
            <a:r>
              <a:rPr lang="x-none" sz="1200" smtClean="0"/>
              <a:t>Perilaku konsumen terhadap suatu produk makanan</a:t>
            </a:r>
          </a:p>
          <a:p>
            <a:pPr marL="174625" lvl="0" indent="-174625" algn="l" rtl="0">
              <a:lnSpc>
                <a:spcPct val="100000"/>
              </a:lnSpc>
              <a:spcBef>
                <a:spcPts val="800"/>
              </a:spcBef>
              <a:spcAft>
                <a:spcPts val="800"/>
              </a:spcAft>
              <a:buClr>
                <a:schemeClr val="dk1"/>
              </a:buClr>
              <a:buSzPts val="1100"/>
              <a:buNone/>
            </a:pPr>
            <a:r>
              <a:rPr lang="x-none" sz="1200" smtClean="0"/>
              <a:t>     (Data Ordinal)  Respon: Sangat Suka/ Suka/ Kurang Suka/Tidak Suka </a:t>
            </a:r>
            <a:endParaRPr sz="1200" dirty="0" smtClean="0"/>
          </a:p>
          <a:p>
            <a:pPr marL="0" lvl="0" indent="0" algn="l" rtl="0">
              <a:spcBef>
                <a:spcPts val="800"/>
              </a:spcBef>
              <a:spcAft>
                <a:spcPts val="800"/>
              </a:spcAft>
              <a:buClr>
                <a:schemeClr val="dk1"/>
              </a:buClr>
              <a:buSzPts val="1100"/>
              <a:buFont typeface="Arial"/>
              <a:buNone/>
            </a:pPr>
            <a:endParaRPr sz="1200" b="1" dirty="0"/>
          </a:p>
        </p:txBody>
      </p:sp>
      <p:sp>
        <p:nvSpPr>
          <p:cNvPr id="68" name="Google Shape;68;p13"/>
          <p:cNvSpPr txBox="1">
            <a:spLocks noGrp="1"/>
          </p:cNvSpPr>
          <p:nvPr>
            <p:ph type="body" idx="1"/>
          </p:nvPr>
        </p:nvSpPr>
        <p:spPr>
          <a:xfrm>
            <a:off x="869360" y="1131590"/>
            <a:ext cx="3473100" cy="713744"/>
          </a:xfrm>
          <a:prstGeom prst="rect">
            <a:avLst/>
          </a:prstGeom>
        </p:spPr>
        <p:txBody>
          <a:bodyPr spcFirstLastPara="1" wrap="square" lIns="0" tIns="0" rIns="0" bIns="0" anchor="t" anchorCtr="0">
            <a:noAutofit/>
          </a:bodyPr>
          <a:lstStyle/>
          <a:p>
            <a:pPr marL="1166813" lvl="0" indent="-1166813" algn="l" rtl="0">
              <a:spcBef>
                <a:spcPts val="800"/>
              </a:spcBef>
              <a:spcAft>
                <a:spcPts val="0"/>
              </a:spcAft>
              <a:buClr>
                <a:schemeClr val="dk1"/>
              </a:buClr>
              <a:buSzPts val="1100"/>
              <a:buFont typeface="Arial"/>
              <a:buNone/>
            </a:pPr>
            <a:r>
              <a:rPr lang="id-ID" sz="1100" b="1" dirty="0" smtClean="0"/>
              <a:t>DATA KUALITATIF </a:t>
            </a:r>
            <a:r>
              <a:rPr lang="id-ID" sz="1200" dirty="0" smtClean="0"/>
              <a:t>: Data yang bukan berupa angka atau bilangan</a:t>
            </a:r>
          </a:p>
          <a:p>
            <a:pPr marL="0" lvl="0" indent="0" algn="l" rtl="0">
              <a:spcBef>
                <a:spcPts val="800"/>
              </a:spcBef>
              <a:spcAft>
                <a:spcPts val="0"/>
              </a:spcAft>
              <a:buClr>
                <a:schemeClr val="dk1"/>
              </a:buClr>
              <a:buSzPts val="1100"/>
              <a:buFont typeface="Arial"/>
              <a:buNone/>
            </a:pPr>
            <a:endParaRPr lang="id-ID" sz="1200" dirty="0"/>
          </a:p>
          <a:p>
            <a:pPr marL="0" lvl="0" indent="0" algn="l" rtl="0">
              <a:spcBef>
                <a:spcPts val="800"/>
              </a:spcBef>
              <a:spcAft>
                <a:spcPts val="0"/>
              </a:spcAft>
              <a:buClr>
                <a:schemeClr val="dk1"/>
              </a:buClr>
              <a:buSzPts val="1100"/>
              <a:buFont typeface="Arial"/>
              <a:buNone/>
            </a:pPr>
            <a:endParaRPr lang="id-ID" sz="1200" dirty="0" smtClean="0"/>
          </a:p>
        </p:txBody>
      </p:sp>
      <p:sp>
        <p:nvSpPr>
          <p:cNvPr id="69" name="Google Shape;69;p13"/>
          <p:cNvSpPr txBox="1">
            <a:spLocks noGrp="1"/>
          </p:cNvSpPr>
          <p:nvPr>
            <p:ph type="body" idx="2"/>
          </p:nvPr>
        </p:nvSpPr>
        <p:spPr>
          <a:xfrm>
            <a:off x="869360" y="1851670"/>
            <a:ext cx="3816424" cy="288032"/>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id-ID" sz="1200" b="1" dirty="0" smtClean="0"/>
              <a:t>a. Data Nominal (Data Kategori)</a:t>
            </a:r>
            <a:endParaRPr sz="1200" b="1" dirty="0"/>
          </a:p>
          <a:p>
            <a:pPr marL="0" lvl="0" indent="0" algn="l" rtl="0">
              <a:spcBef>
                <a:spcPts val="0"/>
              </a:spcBef>
              <a:spcAft>
                <a:spcPts val="0"/>
              </a:spcAft>
              <a:buNone/>
            </a:pPr>
            <a:endParaRPr sz="1200" b="1" dirty="0"/>
          </a:p>
        </p:txBody>
      </p:sp>
      <p:sp>
        <p:nvSpPr>
          <p:cNvPr id="70" name="Google Shape;70;p13"/>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8" name="Google Shape;68;p13"/>
          <p:cNvSpPr txBox="1">
            <a:spLocks/>
          </p:cNvSpPr>
          <p:nvPr/>
        </p:nvSpPr>
        <p:spPr>
          <a:xfrm>
            <a:off x="899592" y="2139702"/>
            <a:ext cx="3473100" cy="7137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15000"/>
              </a:lnSpc>
              <a:spcBef>
                <a:spcPts val="80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15000"/>
              </a:lnSpc>
              <a:spcBef>
                <a:spcPts val="80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15000"/>
              </a:lnSpc>
              <a:spcBef>
                <a:spcPts val="800"/>
              </a:spcBef>
              <a:spcAft>
                <a:spcPts val="8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marL="0" indent="0">
              <a:spcBef>
                <a:spcPts val="800"/>
              </a:spcBef>
              <a:buClr>
                <a:schemeClr val="dk1"/>
              </a:buClr>
              <a:buSzPts val="1100"/>
              <a:buFont typeface="Arial"/>
              <a:buNone/>
            </a:pPr>
            <a:r>
              <a:rPr lang="id-ID" sz="1200" dirty="0" smtClean="0"/>
              <a:t>Jika suatu pengambilan data </a:t>
            </a:r>
            <a:r>
              <a:rPr lang="id-ID" sz="1200" dirty="0" smtClean="0"/>
              <a:t>terhadap </a:t>
            </a:r>
            <a:r>
              <a:rPr lang="id-ID" sz="1200" dirty="0" smtClean="0"/>
              <a:t>objek hanya menghasilkan satu dan hanya satu-satunya kategori pada objek tersebut.</a:t>
            </a:r>
          </a:p>
          <a:p>
            <a:pPr marL="0" indent="0">
              <a:spcBef>
                <a:spcPts val="800"/>
              </a:spcBef>
              <a:buClr>
                <a:schemeClr val="dk1"/>
              </a:buClr>
              <a:buSzPts val="1100"/>
              <a:buFont typeface="Arial"/>
              <a:buNone/>
            </a:pPr>
            <a:endParaRPr lang="id-ID" sz="1200" dirty="0" smtClean="0"/>
          </a:p>
        </p:txBody>
      </p:sp>
      <p:sp>
        <p:nvSpPr>
          <p:cNvPr id="9" name="Google Shape;69;p13"/>
          <p:cNvSpPr txBox="1">
            <a:spLocks/>
          </p:cNvSpPr>
          <p:nvPr/>
        </p:nvSpPr>
        <p:spPr>
          <a:xfrm>
            <a:off x="840177" y="2962988"/>
            <a:ext cx="3816424" cy="2880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15000"/>
              </a:lnSpc>
              <a:spcBef>
                <a:spcPts val="80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15000"/>
              </a:lnSpc>
              <a:spcBef>
                <a:spcPts val="80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15000"/>
              </a:lnSpc>
              <a:spcBef>
                <a:spcPts val="800"/>
              </a:spcBef>
              <a:spcAft>
                <a:spcPts val="8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marL="0" indent="0">
              <a:buClr>
                <a:schemeClr val="dk1"/>
              </a:buClr>
              <a:buSzPts val="1100"/>
              <a:buFont typeface="Arial"/>
              <a:buNone/>
            </a:pPr>
            <a:r>
              <a:rPr lang="id-ID" sz="1200" b="1" dirty="0"/>
              <a:t>b</a:t>
            </a:r>
            <a:r>
              <a:rPr lang="id-ID" sz="1200" b="1" dirty="0" smtClean="0"/>
              <a:t>. Data Ordinal</a:t>
            </a:r>
          </a:p>
          <a:p>
            <a:pPr marL="0" indent="0">
              <a:buClr>
                <a:schemeClr val="dk1"/>
              </a:buClr>
              <a:buSzPts val="1100"/>
              <a:buFont typeface="Arial"/>
              <a:buNone/>
            </a:pPr>
            <a:endParaRPr lang="id-ID" sz="1200" b="1" dirty="0" smtClean="0"/>
          </a:p>
          <a:p>
            <a:pPr marL="0" indent="0">
              <a:buFont typeface="Inria Sans Light"/>
              <a:buNone/>
            </a:pPr>
            <a:endParaRPr lang="id-ID" sz="1200" b="1" dirty="0"/>
          </a:p>
        </p:txBody>
      </p:sp>
      <p:sp>
        <p:nvSpPr>
          <p:cNvPr id="10" name="Google Shape;68;p13"/>
          <p:cNvSpPr txBox="1">
            <a:spLocks/>
          </p:cNvSpPr>
          <p:nvPr/>
        </p:nvSpPr>
        <p:spPr>
          <a:xfrm>
            <a:off x="886100" y="3251020"/>
            <a:ext cx="3473100" cy="7137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15000"/>
              </a:lnSpc>
              <a:spcBef>
                <a:spcPts val="80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15000"/>
              </a:lnSpc>
              <a:spcBef>
                <a:spcPts val="80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15000"/>
              </a:lnSpc>
              <a:spcBef>
                <a:spcPts val="800"/>
              </a:spcBef>
              <a:spcAft>
                <a:spcPts val="8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marL="0" indent="0">
              <a:spcBef>
                <a:spcPts val="800"/>
              </a:spcBef>
              <a:buClr>
                <a:schemeClr val="dk1"/>
              </a:buClr>
              <a:buSzPts val="1100"/>
              <a:buFont typeface="Arial"/>
              <a:buNone/>
            </a:pPr>
            <a:r>
              <a:rPr lang="id-ID" sz="1200" dirty="0" smtClean="0"/>
              <a:t>Data yang diperoleh dari suatu pengambilan data terhadap suatu objek menghasilkan lebih dari 1 kategori.</a:t>
            </a:r>
          </a:p>
        </p:txBody>
      </p:sp>
      <p:sp>
        <p:nvSpPr>
          <p:cNvPr id="2" name="Title 1"/>
          <p:cNvSpPr>
            <a:spLocks noGrp="1"/>
          </p:cNvSpPr>
          <p:nvPr>
            <p:ph type="title"/>
          </p:nvPr>
        </p:nvSpPr>
        <p:spPr>
          <a:xfrm>
            <a:off x="855300" y="0"/>
            <a:ext cx="7433400" cy="1003700"/>
          </a:xfrm>
        </p:spPr>
        <p:txBody>
          <a:bodyPr/>
          <a:lstStyle/>
          <a:p>
            <a:pPr lvl="0"/>
            <a:r>
              <a:rPr lang="id-ID" sz="3600" b="1" dirty="0" smtClean="0"/>
              <a:t/>
            </a:r>
            <a:br>
              <a:rPr lang="id-ID" sz="3600" b="1" dirty="0" smtClean="0"/>
            </a:br>
            <a:r>
              <a:rPr lang="id-ID" sz="3600" b="1" dirty="0"/>
              <a:t/>
            </a:r>
            <a:br>
              <a:rPr lang="id-ID" sz="3600" b="1" dirty="0"/>
            </a:br>
            <a:r>
              <a:rPr lang="id-ID" sz="3600" b="1" dirty="0" smtClean="0"/>
              <a:t/>
            </a:r>
            <a:br>
              <a:rPr lang="id-ID" sz="3600" b="1" dirty="0" smtClean="0"/>
            </a:br>
            <a:r>
              <a:rPr lang="id-ID" sz="3600" b="1" dirty="0"/>
              <a:t/>
            </a:r>
            <a:br>
              <a:rPr lang="id-ID" sz="3600" b="1" dirty="0"/>
            </a:br>
            <a:r>
              <a:rPr lang="id-ID" sz="3600" b="1" dirty="0" smtClean="0">
                <a:solidFill>
                  <a:schemeClr val="tx1"/>
                </a:solidFill>
              </a:rPr>
              <a:t>Pengumpulan </a:t>
            </a:r>
            <a:r>
              <a:rPr lang="id-ID" sz="3600" b="1" dirty="0">
                <a:solidFill>
                  <a:schemeClr val="tx1"/>
                </a:solidFill>
              </a:rPr>
              <a:t>Data</a:t>
            </a:r>
            <a:r>
              <a:rPr lang="id-ID" sz="3600" dirty="0"/>
              <a:t/>
            </a:r>
            <a:br>
              <a:rPr lang="id-ID" sz="3600" dirty="0"/>
            </a:b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 calcmode="lin" valueType="num">
                                      <p:cBhvr additive="base">
                                        <p:cTn id="7"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Vertical)">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7">
                                            <p:txEl>
                                              <p:pRg st="0" end="0"/>
                                            </p:txEl>
                                          </p:spTgt>
                                        </p:tgtEl>
                                        <p:attrNameLst>
                                          <p:attrName>style.visibility</p:attrName>
                                        </p:attrNameLst>
                                      </p:cBhvr>
                                      <p:to>
                                        <p:strVal val="visible"/>
                                      </p:to>
                                    </p:set>
                                    <p:animEffect transition="in" filter="fade">
                                      <p:cBhvr>
                                        <p:cTn id="41" dur="1000"/>
                                        <p:tgtEl>
                                          <p:spTgt spid="67">
                                            <p:txEl>
                                              <p:pRg st="0" end="0"/>
                                            </p:txEl>
                                          </p:spTgt>
                                        </p:tgtEl>
                                      </p:cBhvr>
                                    </p:animEffect>
                                    <p:anim calcmode="lin" valueType="num">
                                      <p:cBhvr>
                                        <p:cTn id="42"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67">
                                            <p:txEl>
                                              <p:pRg st="1" end="1"/>
                                            </p:txEl>
                                          </p:spTgt>
                                        </p:tgtEl>
                                        <p:attrNameLst>
                                          <p:attrName>style.visibility</p:attrName>
                                        </p:attrNameLst>
                                      </p:cBhvr>
                                      <p:to>
                                        <p:strVal val="visible"/>
                                      </p:to>
                                    </p:set>
                                    <p:animEffect transition="in" filter="wipe(down)">
                                      <p:cBhvr>
                                        <p:cTn id="48" dur="500"/>
                                        <p:tgtEl>
                                          <p:spTgt spid="67">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67">
                                            <p:txEl>
                                              <p:pRg st="3" end="3"/>
                                            </p:txEl>
                                          </p:spTgt>
                                        </p:tgtEl>
                                        <p:attrNameLst>
                                          <p:attrName>style.visibility</p:attrName>
                                        </p:attrNameLst>
                                      </p:cBhvr>
                                      <p:to>
                                        <p:strVal val="visible"/>
                                      </p:to>
                                    </p:set>
                                    <p:animEffect transition="in" filter="barn(inVertical)">
                                      <p:cBhvr>
                                        <p:cTn id="53" dur="500"/>
                                        <p:tgtEl>
                                          <p:spTgt spid="67">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67">
                                            <p:txEl>
                                              <p:pRg st="5" end="5"/>
                                            </p:txEl>
                                          </p:spTgt>
                                        </p:tgtEl>
                                        <p:attrNameLst>
                                          <p:attrName>style.visibility</p:attrName>
                                        </p:attrNameLst>
                                      </p:cBhvr>
                                      <p:to>
                                        <p:strVal val="visible"/>
                                      </p:to>
                                    </p:set>
                                    <p:animEffect transition="in" filter="circle(in)">
                                      <p:cBhvr>
                                        <p:cTn id="58" dur="2000"/>
                                        <p:tgtEl>
                                          <p:spTgt spid="67">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7">
                                            <p:txEl>
                                              <p:pRg st="2" end="2"/>
                                            </p:txEl>
                                          </p:spTgt>
                                        </p:tgtEl>
                                        <p:attrNameLst>
                                          <p:attrName>style.visibility</p:attrName>
                                        </p:attrNameLst>
                                      </p:cBhvr>
                                      <p:to>
                                        <p:strVal val="visible"/>
                                      </p:to>
                                    </p:set>
                                    <p:animEffect transition="in" filter="fade">
                                      <p:cBhvr>
                                        <p:cTn id="63" dur="1000"/>
                                        <p:tgtEl>
                                          <p:spTgt spid="67">
                                            <p:txEl>
                                              <p:pRg st="2" end="2"/>
                                            </p:txEl>
                                          </p:spTgt>
                                        </p:tgtEl>
                                      </p:cBhvr>
                                    </p:animEffect>
                                    <p:anim calcmode="lin" valueType="num">
                                      <p:cBhvr>
                                        <p:cTn id="64"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7">
                                            <p:txEl>
                                              <p:pRg st="4" end="4"/>
                                            </p:txEl>
                                          </p:spTgt>
                                        </p:tgtEl>
                                        <p:attrNameLst>
                                          <p:attrName>style.visibility</p:attrName>
                                        </p:attrNameLst>
                                      </p:cBhvr>
                                      <p:to>
                                        <p:strVal val="visible"/>
                                      </p:to>
                                    </p:set>
                                    <p:animEffect transition="in" filter="fade">
                                      <p:cBhvr>
                                        <p:cTn id="70" dur="1000"/>
                                        <p:tgtEl>
                                          <p:spTgt spid="67">
                                            <p:txEl>
                                              <p:pRg st="4" end="4"/>
                                            </p:txEl>
                                          </p:spTgt>
                                        </p:tgtEl>
                                      </p:cBhvr>
                                    </p:animEffect>
                                    <p:anim calcmode="lin" valueType="num">
                                      <p:cBhvr>
                                        <p:cTn id="71"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ctrTitle"/>
          </p:nvPr>
        </p:nvSpPr>
        <p:spPr>
          <a:xfrm>
            <a:off x="2555776" y="1491630"/>
            <a:ext cx="4171606" cy="1165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id-ID" dirty="0">
                <a:solidFill>
                  <a:schemeClr val="accent3"/>
                </a:solidFill>
              </a:rPr>
              <a:t>2</a:t>
            </a:r>
            <a:r>
              <a:rPr lang="en" dirty="0" smtClean="0">
                <a:solidFill>
                  <a:schemeClr val="accent3"/>
                </a:solidFill>
              </a:rPr>
              <a:t>.</a:t>
            </a:r>
            <a:endParaRPr dirty="0">
              <a:solidFill>
                <a:schemeClr val="accent3"/>
              </a:solidFill>
            </a:endParaRPr>
          </a:p>
          <a:p>
            <a:pPr marL="0" lvl="0" indent="0" algn="ctr" rtl="0">
              <a:spcBef>
                <a:spcPts val="0"/>
              </a:spcBef>
              <a:spcAft>
                <a:spcPts val="0"/>
              </a:spcAft>
              <a:buNone/>
            </a:pPr>
            <a:r>
              <a:rPr lang="id-ID" dirty="0" smtClean="0"/>
              <a:t>Pengorganosasian Data</a:t>
            </a:r>
            <a:endParaRPr dirty="0"/>
          </a:p>
        </p:txBody>
      </p:sp>
    </p:spTree>
    <p:extLst>
      <p:ext uri="{BB962C8B-B14F-4D97-AF65-F5344CB8AC3E}">
        <p14:creationId xmlns:p14="http://schemas.microsoft.com/office/powerpoint/2010/main" val="3192830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8" name="Google Shape;68;p13"/>
          <p:cNvSpPr txBox="1">
            <a:spLocks noGrp="1"/>
          </p:cNvSpPr>
          <p:nvPr>
            <p:ph type="body" idx="1"/>
          </p:nvPr>
        </p:nvSpPr>
        <p:spPr>
          <a:xfrm>
            <a:off x="817657" y="1250357"/>
            <a:ext cx="3473100" cy="713744"/>
          </a:xfrm>
          <a:prstGeom prst="rect">
            <a:avLst/>
          </a:prstGeom>
        </p:spPr>
        <p:txBody>
          <a:bodyPr spcFirstLastPara="1" wrap="square" lIns="0" tIns="0" rIns="0" bIns="0" anchor="t" anchorCtr="0">
            <a:noAutofit/>
          </a:bodyPr>
          <a:lstStyle/>
          <a:p>
            <a:pPr marL="1254125" lvl="0" indent="-1254125" algn="l" rtl="0">
              <a:spcBef>
                <a:spcPts val="800"/>
              </a:spcBef>
              <a:spcAft>
                <a:spcPts val="0"/>
              </a:spcAft>
              <a:buClr>
                <a:schemeClr val="dk1"/>
              </a:buClr>
              <a:buSzPts val="1100"/>
              <a:buFont typeface="Arial"/>
              <a:buNone/>
            </a:pPr>
            <a:r>
              <a:rPr lang="id-ID" sz="1200" b="1" dirty="0" smtClean="0"/>
              <a:t>DATA MENTAH ( </a:t>
            </a:r>
            <a:r>
              <a:rPr lang="id-ID" sz="1200" b="1" i="1" dirty="0" smtClean="0"/>
              <a:t>RAW DATA</a:t>
            </a:r>
            <a:r>
              <a:rPr lang="id-ID" sz="1200" b="1" dirty="0" smtClean="0"/>
              <a:t>)</a:t>
            </a:r>
            <a:endParaRPr lang="id-ID" sz="1400" dirty="0" smtClean="0"/>
          </a:p>
          <a:p>
            <a:pPr marL="0" lvl="0" indent="0" algn="l" rtl="0">
              <a:spcBef>
                <a:spcPts val="800"/>
              </a:spcBef>
              <a:spcAft>
                <a:spcPts val="0"/>
              </a:spcAft>
              <a:buClr>
                <a:schemeClr val="dk1"/>
              </a:buClr>
              <a:buSzPts val="1100"/>
              <a:buFont typeface="Arial"/>
              <a:buNone/>
            </a:pPr>
            <a:endParaRPr lang="id-ID" sz="1200" dirty="0"/>
          </a:p>
          <a:p>
            <a:pPr marL="0" lvl="0" indent="0" algn="l" rtl="0">
              <a:spcBef>
                <a:spcPts val="800"/>
              </a:spcBef>
              <a:spcAft>
                <a:spcPts val="0"/>
              </a:spcAft>
              <a:buClr>
                <a:schemeClr val="dk1"/>
              </a:buClr>
              <a:buSzPts val="1100"/>
              <a:buFont typeface="Arial"/>
              <a:buNone/>
            </a:pPr>
            <a:endParaRPr lang="id-ID" sz="1200" dirty="0" smtClean="0"/>
          </a:p>
        </p:txBody>
      </p:sp>
      <p:sp>
        <p:nvSpPr>
          <p:cNvPr id="70" name="Google Shape;70;p13"/>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8" name="Google Shape;68;p13"/>
          <p:cNvSpPr txBox="1">
            <a:spLocks/>
          </p:cNvSpPr>
          <p:nvPr/>
        </p:nvSpPr>
        <p:spPr>
          <a:xfrm>
            <a:off x="736038" y="1607229"/>
            <a:ext cx="3473100" cy="7137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15000"/>
              </a:lnSpc>
              <a:spcBef>
                <a:spcPts val="80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15000"/>
              </a:lnSpc>
              <a:spcBef>
                <a:spcPts val="80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15000"/>
              </a:lnSpc>
              <a:spcBef>
                <a:spcPts val="800"/>
              </a:spcBef>
              <a:spcAft>
                <a:spcPts val="8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marL="87313" indent="-87313">
              <a:spcBef>
                <a:spcPts val="800"/>
              </a:spcBef>
              <a:buClr>
                <a:schemeClr val="dk1"/>
              </a:buClr>
              <a:buSzPts val="1100"/>
              <a:buFont typeface="Arial"/>
              <a:buNone/>
            </a:pPr>
            <a:r>
              <a:rPr lang="id-ID" sz="1200" dirty="0" smtClean="0"/>
              <a:t>   Data terkumpul yang belum diorganisasikan secara numerik</a:t>
            </a:r>
          </a:p>
        </p:txBody>
      </p:sp>
      <p:sp>
        <p:nvSpPr>
          <p:cNvPr id="10" name="Google Shape;68;p13"/>
          <p:cNvSpPr txBox="1">
            <a:spLocks/>
          </p:cNvSpPr>
          <p:nvPr/>
        </p:nvSpPr>
        <p:spPr>
          <a:xfrm>
            <a:off x="817657" y="2139702"/>
            <a:ext cx="3473100" cy="1800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15000"/>
              </a:lnSpc>
              <a:spcBef>
                <a:spcPts val="80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15000"/>
              </a:lnSpc>
              <a:spcBef>
                <a:spcPts val="80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15000"/>
              </a:lnSpc>
              <a:spcBef>
                <a:spcPts val="800"/>
              </a:spcBef>
              <a:spcAft>
                <a:spcPts val="8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marL="0" indent="0" algn="just">
              <a:spcBef>
                <a:spcPts val="800"/>
              </a:spcBef>
              <a:buClr>
                <a:schemeClr val="dk1"/>
              </a:buClr>
              <a:buSzPts val="1100"/>
              <a:buFont typeface="Arial"/>
              <a:buNone/>
            </a:pPr>
            <a:r>
              <a:rPr lang="id-ID" sz="1200" dirty="0"/>
              <a:t>Sebagai contoh data mengenai tinggi badan siswa yang penyajiannya masih dalam bentuk presensi kehadiran yang biasanya hanya diurutkan berdasarkan alphabet nama siswa. Terkadang data mentah disajikan berdasarkan urutan naik (ascending) atau urutan turun (descending). Bentuk penyajian seperti ini disebut array. Selisih antara nilai data terbesar dan terkecil disebut rentang (range).</a:t>
            </a:r>
            <a:endParaRPr lang="id-ID" sz="1200" dirty="0" smtClean="0"/>
          </a:p>
        </p:txBody>
      </p:sp>
      <p:sp>
        <p:nvSpPr>
          <p:cNvPr id="4" name="Rectangle 3"/>
          <p:cNvSpPr/>
          <p:nvPr/>
        </p:nvSpPr>
        <p:spPr>
          <a:xfrm>
            <a:off x="4641260" y="1299452"/>
            <a:ext cx="2114681" cy="307777"/>
          </a:xfrm>
          <a:prstGeom prst="rect">
            <a:avLst/>
          </a:prstGeom>
        </p:spPr>
        <p:txBody>
          <a:bodyPr wrap="none">
            <a:spAutoFit/>
          </a:bodyPr>
          <a:lstStyle/>
          <a:p>
            <a:pPr marL="1254125" lvl="0" indent="-1254125">
              <a:spcBef>
                <a:spcPts val="800"/>
              </a:spcBef>
              <a:buClr>
                <a:schemeClr val="dk1"/>
              </a:buClr>
              <a:buSzPts val="1100"/>
            </a:pPr>
            <a:r>
              <a:rPr lang="id-ID" sz="1200" b="1" dirty="0" smtClean="0">
                <a:latin typeface="Inria Sans Light" charset="0"/>
              </a:rPr>
              <a:t>JAJARAN DATA ( </a:t>
            </a:r>
            <a:r>
              <a:rPr lang="id-ID" sz="1200" b="1" i="1" dirty="0" smtClean="0">
                <a:latin typeface="Inria Sans Light" charset="0"/>
              </a:rPr>
              <a:t>DATA ARRAY</a:t>
            </a:r>
            <a:r>
              <a:rPr lang="id-ID" b="1" dirty="0" smtClean="0">
                <a:latin typeface="Inria Sans Light" charset="0"/>
              </a:rPr>
              <a:t>)</a:t>
            </a:r>
            <a:endParaRPr lang="id-ID" sz="1600" dirty="0">
              <a:latin typeface="Inria Sans Light" charset="0"/>
            </a:endParaRPr>
          </a:p>
        </p:txBody>
      </p:sp>
      <p:sp>
        <p:nvSpPr>
          <p:cNvPr id="13" name="Google Shape;68;p13"/>
          <p:cNvSpPr txBox="1">
            <a:spLocks/>
          </p:cNvSpPr>
          <p:nvPr/>
        </p:nvSpPr>
        <p:spPr>
          <a:xfrm>
            <a:off x="4708654" y="1716493"/>
            <a:ext cx="3473100" cy="120895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1pPr>
            <a:lvl2pPr marL="914400" marR="0" lvl="1" indent="-355600" algn="l" rtl="0">
              <a:lnSpc>
                <a:spcPct val="115000"/>
              </a:lnSpc>
              <a:spcBef>
                <a:spcPts val="80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2pPr>
            <a:lvl3pPr marL="1371600" marR="0" lvl="2" indent="-355600" algn="l" rtl="0">
              <a:lnSpc>
                <a:spcPct val="115000"/>
              </a:lnSpc>
              <a:spcBef>
                <a:spcPts val="800"/>
              </a:spcBef>
              <a:spcAft>
                <a:spcPts val="0"/>
              </a:spcAft>
              <a:buClr>
                <a:schemeClr val="dk2"/>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3pPr>
            <a:lvl4pPr marL="1828800" marR="0" lvl="3"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4pPr>
            <a:lvl5pPr marL="2286000" marR="0" lvl="4"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5pPr>
            <a:lvl6pPr marL="2743200" marR="0" lvl="5"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6pPr>
            <a:lvl7pPr marL="3200400" marR="0" lvl="6"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7pPr>
            <a:lvl8pPr marL="3657600" marR="0" lvl="7" indent="-355600" algn="l" rtl="0">
              <a:lnSpc>
                <a:spcPct val="115000"/>
              </a:lnSpc>
              <a:spcBef>
                <a:spcPts val="800"/>
              </a:spcBef>
              <a:spcAft>
                <a:spcPts val="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8pPr>
            <a:lvl9pPr marL="4114800" marR="0" lvl="8" indent="-355600" algn="l" rtl="0">
              <a:lnSpc>
                <a:spcPct val="115000"/>
              </a:lnSpc>
              <a:spcBef>
                <a:spcPts val="800"/>
              </a:spcBef>
              <a:spcAft>
                <a:spcPts val="800"/>
              </a:spcAft>
              <a:buClr>
                <a:schemeClr val="dk1"/>
              </a:buClr>
              <a:buSzPts val="2000"/>
              <a:buFont typeface="Inria Sans Light"/>
              <a:buChar char="■"/>
              <a:defRPr sz="2000" b="0" i="0" u="none" strike="noStrike" cap="none">
                <a:solidFill>
                  <a:schemeClr val="dk1"/>
                </a:solidFill>
                <a:latin typeface="Inria Sans Light"/>
                <a:ea typeface="Inria Sans Light"/>
                <a:cs typeface="Inria Sans Light"/>
                <a:sym typeface="Inria Sans Light"/>
              </a:defRPr>
            </a:lvl9pPr>
          </a:lstStyle>
          <a:p>
            <a:pPr marL="0" indent="0" algn="just">
              <a:spcBef>
                <a:spcPts val="800"/>
              </a:spcBef>
              <a:buClr>
                <a:schemeClr val="dk1"/>
              </a:buClr>
              <a:buSzPts val="1100"/>
              <a:buFont typeface="Arial"/>
              <a:buNone/>
            </a:pPr>
            <a:r>
              <a:rPr lang="id-ID" sz="1200" dirty="0" smtClean="0"/>
              <a:t>Adalah suatu cara pengorganisasian data yang paling sederhana. Jajaran data merupakan susunan dari data mentah yang diatur dengan urusan numerik yang menaik (</a:t>
            </a:r>
            <a:r>
              <a:rPr lang="id-ID" sz="1200" i="1" dirty="0" smtClean="0"/>
              <a:t>ascending</a:t>
            </a:r>
            <a:r>
              <a:rPr lang="id-ID" sz="1200" dirty="0" smtClean="0"/>
              <a:t>) dari nilai terkecil sampai terbesar, atau yang menurun (</a:t>
            </a:r>
            <a:r>
              <a:rPr lang="id-ID" sz="1200" i="1" dirty="0" smtClean="0"/>
              <a:t>descending</a:t>
            </a:r>
            <a:r>
              <a:rPr lang="id-ID" sz="1200" dirty="0" smtClean="0"/>
              <a:t>) dari nilai terbesar sampai terkecil.</a:t>
            </a:r>
          </a:p>
        </p:txBody>
      </p:sp>
      <p:sp>
        <p:nvSpPr>
          <p:cNvPr id="3" name="Rectangle 2"/>
          <p:cNvSpPr/>
          <p:nvPr/>
        </p:nvSpPr>
        <p:spPr>
          <a:xfrm>
            <a:off x="2011736" y="23422"/>
            <a:ext cx="4572000" cy="1077218"/>
          </a:xfrm>
          <a:prstGeom prst="rect">
            <a:avLst/>
          </a:prstGeom>
        </p:spPr>
        <p:txBody>
          <a:bodyPr>
            <a:spAutoFit/>
          </a:bodyPr>
          <a:lstStyle/>
          <a:p>
            <a:r>
              <a:rPr lang="id-ID" b="1" dirty="0"/>
              <a:t/>
            </a:r>
            <a:br>
              <a:rPr lang="id-ID" b="1" dirty="0"/>
            </a:br>
            <a:r>
              <a:rPr lang="id-ID" sz="3600" b="1" dirty="0" smtClean="0">
                <a:latin typeface="Damion" charset="0"/>
              </a:rPr>
              <a:t>Pengorgaanisasian </a:t>
            </a:r>
            <a:r>
              <a:rPr lang="id-ID" sz="3600" b="1" dirty="0">
                <a:latin typeface="Damion" charset="0"/>
              </a:rPr>
              <a:t>Data</a:t>
            </a:r>
            <a:r>
              <a:rPr lang="id-ID" dirty="0"/>
              <a:t/>
            </a:r>
            <a:br>
              <a:rPr lang="id-ID" dirty="0"/>
            </a:br>
            <a:endParaRPr lang="id-ID" dirty="0"/>
          </a:p>
        </p:txBody>
      </p:sp>
    </p:spTree>
    <p:extLst>
      <p:ext uri="{BB962C8B-B14F-4D97-AF65-F5344CB8AC3E}">
        <p14:creationId xmlns:p14="http://schemas.microsoft.com/office/powerpoint/2010/main" val="41626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1000"/>
                                        <p:tgtEl>
                                          <p:spTgt spid="4">
                                            <p:txEl>
                                              <p:pRg st="0" end="0"/>
                                            </p:txEl>
                                          </p:spTgt>
                                        </p:tgtEl>
                                      </p:cBhvr>
                                    </p:animEffect>
                                    <p:anim calcmode="lin" valueType="num">
                                      <p:cBhvr>
                                        <p:cTn id="3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circle(in)">
                                      <p:cBhvr>
                                        <p:cTn id="3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0" name="Google Shape;70;p13"/>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3" name="AutoShape 2" descr="blob:https://web.whatsapp.com/ed900fc2-6b9e-45dc-bc9c-3f7bde52c70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15" name="Picture 14"/>
          <p:cNvPicPr/>
          <p:nvPr/>
        </p:nvPicPr>
        <p:blipFill rotWithShape="1">
          <a:blip r:embed="rId3">
            <a:extLst>
              <a:ext uri="{28A0092B-C50C-407E-A947-70E740481C1C}">
                <a14:useLocalDpi xmlns:a14="http://schemas.microsoft.com/office/drawing/2010/main" val="0"/>
              </a:ext>
            </a:extLst>
          </a:blip>
          <a:srcRect t="8360" r="5382"/>
          <a:stretch/>
        </p:blipFill>
        <p:spPr bwMode="auto">
          <a:xfrm>
            <a:off x="3563888" y="483518"/>
            <a:ext cx="5300980" cy="3305175"/>
          </a:xfrm>
          <a:prstGeom prst="rect">
            <a:avLst/>
          </a:prstGeom>
          <a:noFill/>
          <a:ln>
            <a:noFill/>
          </a:ln>
          <a:effectLst/>
          <a:extLst>
            <a:ext uri="{53640926-AAD7-44D8-BBD7-CCE9431645EC}">
              <a14:shadowObscured xmlns:a14="http://schemas.microsoft.com/office/drawing/2010/main"/>
            </a:ext>
          </a:extLst>
        </p:spPr>
      </p:pic>
      <p:sp>
        <p:nvSpPr>
          <p:cNvPr id="5" name="Rectangle 4"/>
          <p:cNvSpPr/>
          <p:nvPr/>
        </p:nvSpPr>
        <p:spPr>
          <a:xfrm>
            <a:off x="429177" y="555526"/>
            <a:ext cx="2900153" cy="307777"/>
          </a:xfrm>
          <a:prstGeom prst="rect">
            <a:avLst/>
          </a:prstGeom>
        </p:spPr>
        <p:txBody>
          <a:bodyPr wrap="none">
            <a:spAutoFit/>
          </a:bodyPr>
          <a:lstStyle/>
          <a:p>
            <a:pPr lvl="0">
              <a:spcBef>
                <a:spcPts val="800"/>
              </a:spcBef>
              <a:spcAft>
                <a:spcPts val="800"/>
              </a:spcAft>
              <a:buClr>
                <a:schemeClr val="dk1"/>
              </a:buClr>
              <a:buSzPts val="1100"/>
            </a:pPr>
            <a:r>
              <a:rPr lang="id-ID" dirty="0" smtClean="0"/>
              <a:t>Contoh: Jajaran Data (</a:t>
            </a:r>
            <a:r>
              <a:rPr lang="id-ID" i="1" dirty="0" smtClean="0"/>
              <a:t>Data Array</a:t>
            </a:r>
            <a:r>
              <a:rPr lang="id-ID" dirty="0" smtClean="0"/>
              <a:t>)</a:t>
            </a:r>
            <a:endParaRPr lang="id-ID" dirty="0"/>
          </a:p>
        </p:txBody>
      </p:sp>
    </p:spTree>
    <p:extLst>
      <p:ext uri="{BB962C8B-B14F-4D97-AF65-F5344CB8AC3E}">
        <p14:creationId xmlns:p14="http://schemas.microsoft.com/office/powerpoint/2010/main" val="3507890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ctrTitle"/>
          </p:nvPr>
        </p:nvSpPr>
        <p:spPr>
          <a:xfrm>
            <a:off x="2704650" y="1517188"/>
            <a:ext cx="3615600" cy="1165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id-ID" dirty="0">
                <a:solidFill>
                  <a:schemeClr val="accent3"/>
                </a:solidFill>
              </a:rPr>
              <a:t>3</a:t>
            </a:r>
            <a:r>
              <a:rPr lang="en" dirty="0" smtClean="0">
                <a:solidFill>
                  <a:schemeClr val="accent3"/>
                </a:solidFill>
              </a:rPr>
              <a:t>.</a:t>
            </a:r>
            <a:endParaRPr dirty="0">
              <a:solidFill>
                <a:schemeClr val="accent3"/>
              </a:solidFill>
            </a:endParaRPr>
          </a:p>
          <a:p>
            <a:pPr marL="0" lvl="0" indent="0" algn="ctr" rtl="0">
              <a:spcBef>
                <a:spcPts val="0"/>
              </a:spcBef>
              <a:spcAft>
                <a:spcPts val="0"/>
              </a:spcAft>
              <a:buNone/>
            </a:pPr>
            <a:r>
              <a:rPr lang="id-ID" dirty="0" smtClean="0"/>
              <a:t>Penyajian Data</a:t>
            </a: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0" name="Google Shape;70;p13"/>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0" name="Rectangle 3"/>
          <p:cNvSpPr>
            <a:spLocks noGrp="1" noChangeArrowheads="1"/>
          </p:cNvSpPr>
          <p:nvPr>
            <p:ph type="body" idx="1"/>
          </p:nvPr>
        </p:nvSpPr>
        <p:spPr>
          <a:xfrm>
            <a:off x="755576" y="1059582"/>
            <a:ext cx="8001000" cy="3714750"/>
          </a:xfrm>
        </p:spPr>
        <p:txBody>
          <a:bodyPr/>
          <a:lstStyle/>
          <a:p>
            <a:pPr marL="0" indent="0" algn="just" eaLnBrk="1" hangingPunct="1">
              <a:spcBef>
                <a:spcPct val="0"/>
              </a:spcBef>
              <a:buClrTx/>
              <a:buSzTx/>
              <a:buFontTx/>
              <a:buNone/>
              <a:tabLst>
                <a:tab pos="228600" algn="l"/>
              </a:tabLst>
            </a:pPr>
            <a:r>
              <a:rPr lang="en-US" sz="1200" dirty="0" err="1" smtClean="0"/>
              <a:t>Tabel</a:t>
            </a:r>
            <a:r>
              <a:rPr lang="en-US" sz="1200" dirty="0" smtClean="0"/>
              <a:t> : </a:t>
            </a:r>
            <a:r>
              <a:rPr lang="id-ID" sz="1200" dirty="0" smtClean="0"/>
              <a:t>kumpulan angka-angka yang disusun menurut kategori-kategori. Misalnya berat badan menurut jenis kelamin, jumlah pegawai menurut pendidikan, jumlah penjualan menurut jenis barang dan daerah penjualan, dll.</a:t>
            </a:r>
          </a:p>
          <a:p>
            <a:pPr marL="0" indent="0" algn="just" eaLnBrk="1" hangingPunct="1">
              <a:spcBef>
                <a:spcPct val="0"/>
              </a:spcBef>
              <a:buClrTx/>
              <a:buSzTx/>
              <a:buFontTx/>
              <a:buNone/>
              <a:tabLst>
                <a:tab pos="228600" algn="l"/>
              </a:tabLst>
            </a:pPr>
            <a:endParaRPr lang="en-US" sz="1200" dirty="0" smtClean="0"/>
          </a:p>
          <a:p>
            <a:pPr marL="0" indent="0" eaLnBrk="1" hangingPunct="1">
              <a:spcBef>
                <a:spcPct val="0"/>
              </a:spcBef>
              <a:buClrTx/>
              <a:buSzTx/>
              <a:buFontTx/>
              <a:buNone/>
              <a:tabLst>
                <a:tab pos="228600" algn="l"/>
              </a:tabLst>
            </a:pPr>
            <a:r>
              <a:rPr lang="id-ID" sz="1200" dirty="0" smtClean="0"/>
              <a:t>Ada berbagai bentuk tabel yang dikenal, yaitu :</a:t>
            </a:r>
            <a:br>
              <a:rPr lang="id-ID" sz="1200" dirty="0" smtClean="0"/>
            </a:br>
            <a:r>
              <a:rPr lang="en-US" sz="1200" dirty="0" smtClean="0"/>
              <a:t>	</a:t>
            </a:r>
            <a:r>
              <a:rPr lang="id-ID" sz="1200" dirty="0" smtClean="0"/>
              <a:t>1.Tabel satu arah (one way table),</a:t>
            </a:r>
            <a:br>
              <a:rPr lang="id-ID" sz="1200" dirty="0" smtClean="0"/>
            </a:br>
            <a:r>
              <a:rPr lang="en-US" sz="1200" dirty="0" smtClean="0"/>
              <a:t>	</a:t>
            </a:r>
            <a:r>
              <a:rPr lang="id-ID" sz="1200" dirty="0" smtClean="0"/>
              <a:t>2.Tabel dua arah (two way table),</a:t>
            </a:r>
            <a:br>
              <a:rPr lang="id-ID" sz="1200" dirty="0" smtClean="0"/>
            </a:br>
            <a:r>
              <a:rPr lang="en-US" sz="1200" dirty="0" smtClean="0"/>
              <a:t>	</a:t>
            </a:r>
            <a:r>
              <a:rPr lang="id-ID" sz="1200" dirty="0" smtClean="0"/>
              <a:t>3.Tabel tiga arah (Three way table).</a:t>
            </a:r>
            <a:r>
              <a:rPr lang="en-US" sz="1200" dirty="0" smtClean="0"/>
              <a:t> </a:t>
            </a:r>
            <a:endParaRPr lang="id-ID" sz="1200" dirty="0" smtClean="0"/>
          </a:p>
          <a:p>
            <a:pPr marL="0" indent="0" eaLnBrk="1" hangingPunct="1">
              <a:spcBef>
                <a:spcPct val="0"/>
              </a:spcBef>
              <a:buClrTx/>
              <a:buSzTx/>
              <a:buFontTx/>
              <a:buNone/>
              <a:tabLst>
                <a:tab pos="228600" algn="l"/>
              </a:tabLst>
            </a:pPr>
            <a:endParaRPr lang="en-US" sz="1200" dirty="0" smtClean="0"/>
          </a:p>
          <a:p>
            <a:pPr marL="0" indent="0" eaLnBrk="1" hangingPunct="1">
              <a:spcBef>
                <a:spcPct val="0"/>
              </a:spcBef>
              <a:buClrTx/>
              <a:buSzTx/>
              <a:buFontTx/>
              <a:buNone/>
              <a:tabLst>
                <a:tab pos="228600" algn="l"/>
              </a:tabLst>
            </a:pPr>
            <a:r>
              <a:rPr lang="en-US" sz="1200" b="1" dirty="0" err="1" smtClean="0">
                <a:solidFill>
                  <a:schemeClr val="tx1"/>
                </a:solidFill>
              </a:rPr>
              <a:t>Beberapa</a:t>
            </a:r>
            <a:r>
              <a:rPr lang="en-US" sz="1200" b="1" dirty="0" smtClean="0">
                <a:solidFill>
                  <a:schemeClr val="tx1"/>
                </a:solidFill>
              </a:rPr>
              <a:t> </a:t>
            </a:r>
            <a:r>
              <a:rPr lang="en-US" sz="1200" b="1" dirty="0" err="1" smtClean="0">
                <a:solidFill>
                  <a:schemeClr val="tx1"/>
                </a:solidFill>
              </a:rPr>
              <a:t>hal</a:t>
            </a:r>
            <a:r>
              <a:rPr lang="en-US" sz="1200" b="1" dirty="0" smtClean="0">
                <a:solidFill>
                  <a:schemeClr val="tx1"/>
                </a:solidFill>
              </a:rPr>
              <a:t> </a:t>
            </a:r>
            <a:r>
              <a:rPr lang="en-US" sz="1200" b="1" dirty="0" err="1" smtClean="0">
                <a:solidFill>
                  <a:schemeClr val="tx1"/>
                </a:solidFill>
              </a:rPr>
              <a:t>yg</a:t>
            </a:r>
            <a:r>
              <a:rPr lang="en-US" sz="1200" b="1" dirty="0" smtClean="0">
                <a:solidFill>
                  <a:schemeClr val="tx1"/>
                </a:solidFill>
              </a:rPr>
              <a:t> </a:t>
            </a:r>
            <a:r>
              <a:rPr lang="en-US" sz="1200" b="1" dirty="0" err="1" smtClean="0">
                <a:solidFill>
                  <a:schemeClr val="tx1"/>
                </a:solidFill>
              </a:rPr>
              <a:t>harus</a:t>
            </a:r>
            <a:r>
              <a:rPr lang="en-US" sz="1200" b="1" dirty="0" smtClean="0">
                <a:solidFill>
                  <a:schemeClr val="tx1"/>
                </a:solidFill>
              </a:rPr>
              <a:t> </a:t>
            </a:r>
            <a:r>
              <a:rPr lang="en-US" sz="1200" b="1" dirty="0" err="1" smtClean="0">
                <a:solidFill>
                  <a:schemeClr val="tx1"/>
                </a:solidFill>
              </a:rPr>
              <a:t>diperhatikan</a:t>
            </a:r>
            <a:r>
              <a:rPr lang="en-US" sz="1200" b="1" dirty="0" smtClean="0">
                <a:solidFill>
                  <a:schemeClr val="tx1"/>
                </a:solidFill>
              </a:rPr>
              <a:t> d</a:t>
            </a:r>
            <a:r>
              <a:rPr lang="id-ID" sz="1200" b="1" dirty="0" smtClean="0">
                <a:solidFill>
                  <a:schemeClr val="tx1"/>
                </a:solidFill>
              </a:rPr>
              <a:t>a</a:t>
            </a:r>
            <a:r>
              <a:rPr lang="en-US" sz="1200" b="1" dirty="0" smtClean="0">
                <a:solidFill>
                  <a:schemeClr val="tx1"/>
                </a:solidFill>
              </a:rPr>
              <a:t>l</a:t>
            </a:r>
            <a:r>
              <a:rPr lang="id-ID" sz="1200" b="1" dirty="0" smtClean="0">
                <a:solidFill>
                  <a:schemeClr val="tx1"/>
                </a:solidFill>
              </a:rPr>
              <a:t>am</a:t>
            </a:r>
            <a:r>
              <a:rPr lang="en-US" sz="1200" b="1" dirty="0" smtClean="0">
                <a:solidFill>
                  <a:schemeClr val="tx1"/>
                </a:solidFill>
              </a:rPr>
              <a:t> </a:t>
            </a:r>
            <a:r>
              <a:rPr lang="en-US" sz="1200" b="1" dirty="0" err="1" smtClean="0">
                <a:solidFill>
                  <a:schemeClr val="tx1"/>
                </a:solidFill>
              </a:rPr>
              <a:t>penyajian</a:t>
            </a:r>
            <a:r>
              <a:rPr lang="en-US" sz="1200" b="1" dirty="0" smtClean="0">
                <a:solidFill>
                  <a:schemeClr val="tx1"/>
                </a:solidFill>
              </a:rPr>
              <a:t> data </a:t>
            </a:r>
            <a:r>
              <a:rPr lang="en-US" sz="1200" b="1" dirty="0" err="1" smtClean="0">
                <a:solidFill>
                  <a:schemeClr val="tx1"/>
                </a:solidFill>
              </a:rPr>
              <a:t>dalam</a:t>
            </a:r>
            <a:r>
              <a:rPr lang="en-US" sz="1200" b="1" dirty="0" smtClean="0">
                <a:solidFill>
                  <a:schemeClr val="tx1"/>
                </a:solidFill>
              </a:rPr>
              <a:t> </a:t>
            </a:r>
            <a:r>
              <a:rPr lang="en-US" sz="1200" b="1" dirty="0" err="1" smtClean="0">
                <a:solidFill>
                  <a:schemeClr val="tx1"/>
                </a:solidFill>
              </a:rPr>
              <a:t>bentuk</a:t>
            </a:r>
            <a:r>
              <a:rPr lang="en-US" sz="1200" b="1" dirty="0" smtClean="0">
                <a:solidFill>
                  <a:schemeClr val="tx1"/>
                </a:solidFill>
              </a:rPr>
              <a:t> </a:t>
            </a:r>
            <a:r>
              <a:rPr lang="en-US" sz="1200" b="1" dirty="0" err="1" smtClean="0">
                <a:solidFill>
                  <a:schemeClr val="tx1"/>
                </a:solidFill>
              </a:rPr>
              <a:t>tabel</a:t>
            </a:r>
            <a:r>
              <a:rPr lang="en-US" sz="1200" b="1" dirty="0" smtClean="0">
                <a:solidFill>
                  <a:schemeClr val="tx1"/>
                </a:solidFill>
              </a:rPr>
              <a:t>, </a:t>
            </a:r>
            <a:r>
              <a:rPr lang="en-US" sz="1200" b="1" dirty="0" err="1" smtClean="0">
                <a:solidFill>
                  <a:schemeClr val="tx1"/>
                </a:solidFill>
              </a:rPr>
              <a:t>antara</a:t>
            </a:r>
            <a:r>
              <a:rPr lang="en-US" sz="1200" b="1" dirty="0" smtClean="0">
                <a:solidFill>
                  <a:schemeClr val="tx1"/>
                </a:solidFill>
              </a:rPr>
              <a:t> lain :</a:t>
            </a:r>
          </a:p>
          <a:p>
            <a:pPr marL="520700" lvl="1" indent="-292100" eaLnBrk="1" hangingPunct="1">
              <a:spcBef>
                <a:spcPct val="0"/>
              </a:spcBef>
              <a:buClrTx/>
              <a:buSzTx/>
              <a:buFontTx/>
              <a:buAutoNum type="alphaLcPeriod"/>
              <a:tabLst>
                <a:tab pos="228600" algn="l"/>
              </a:tabLst>
            </a:pPr>
            <a:r>
              <a:rPr lang="en-US" sz="1200" dirty="0" err="1" smtClean="0"/>
              <a:t>Tetapkan</a:t>
            </a:r>
            <a:r>
              <a:rPr lang="en-US" sz="1200" dirty="0" smtClean="0"/>
              <a:t> </a:t>
            </a:r>
            <a:r>
              <a:rPr lang="en-US" sz="1200" dirty="0" err="1" smtClean="0"/>
              <a:t>judul</a:t>
            </a:r>
            <a:r>
              <a:rPr lang="en-US" sz="1200" dirty="0" smtClean="0"/>
              <a:t> </a:t>
            </a:r>
            <a:r>
              <a:rPr lang="en-US" sz="1200" dirty="0" err="1" smtClean="0"/>
              <a:t>dari</a:t>
            </a:r>
            <a:r>
              <a:rPr lang="en-US" sz="1200" dirty="0" smtClean="0"/>
              <a:t> </a:t>
            </a:r>
            <a:r>
              <a:rPr lang="en-US" sz="1200" dirty="0" err="1" smtClean="0"/>
              <a:t>tabel</a:t>
            </a:r>
            <a:r>
              <a:rPr lang="en-US" sz="1200" dirty="0" smtClean="0"/>
              <a:t> (</a:t>
            </a:r>
            <a:r>
              <a:rPr lang="en-US" sz="1200" dirty="0" err="1" smtClean="0"/>
              <a:t>grafik</a:t>
            </a:r>
            <a:r>
              <a:rPr lang="en-US" sz="1200" dirty="0" smtClean="0"/>
              <a:t>) </a:t>
            </a:r>
            <a:r>
              <a:rPr lang="en-US" sz="1200" dirty="0" err="1" smtClean="0"/>
              <a:t>dgn</a:t>
            </a:r>
            <a:r>
              <a:rPr lang="en-US" sz="1200" dirty="0" smtClean="0"/>
              <a:t> </a:t>
            </a:r>
            <a:r>
              <a:rPr lang="en-US" sz="1200" dirty="0" err="1" smtClean="0"/>
              <a:t>singkat</a:t>
            </a:r>
            <a:r>
              <a:rPr lang="en-US" sz="1200" dirty="0" smtClean="0"/>
              <a:t> &amp; </a:t>
            </a:r>
            <a:r>
              <a:rPr lang="en-US" sz="1200" dirty="0" err="1" smtClean="0"/>
              <a:t>jelas</a:t>
            </a:r>
            <a:r>
              <a:rPr lang="en-US" sz="1200" dirty="0" smtClean="0"/>
              <a:t> </a:t>
            </a:r>
            <a:r>
              <a:rPr lang="en-US" sz="1200" dirty="0" err="1" smtClean="0"/>
              <a:t>shg</a:t>
            </a:r>
            <a:r>
              <a:rPr lang="en-US" sz="1200" dirty="0" smtClean="0"/>
              <a:t> </a:t>
            </a:r>
            <a:r>
              <a:rPr lang="en-US" sz="1200" dirty="0" err="1" smtClean="0"/>
              <a:t>yg</a:t>
            </a:r>
            <a:r>
              <a:rPr lang="en-US" sz="1200" dirty="0" smtClean="0"/>
              <a:t> </a:t>
            </a:r>
            <a:r>
              <a:rPr lang="en-US" sz="1200" dirty="0" err="1" smtClean="0"/>
              <a:t>membaca</a:t>
            </a:r>
            <a:r>
              <a:rPr lang="en-US" sz="1200" dirty="0" smtClean="0"/>
              <a:t> </a:t>
            </a:r>
            <a:r>
              <a:rPr lang="en-US" sz="1200" dirty="0" err="1" smtClean="0"/>
              <a:t>dpt</a:t>
            </a:r>
            <a:r>
              <a:rPr lang="en-US" sz="1200" dirty="0" smtClean="0"/>
              <a:t> </a:t>
            </a:r>
            <a:r>
              <a:rPr lang="en-US" sz="1200" dirty="0" err="1" smtClean="0"/>
              <a:t>dgn</a:t>
            </a:r>
            <a:r>
              <a:rPr lang="en-US" sz="1200" dirty="0" smtClean="0"/>
              <a:t> </a:t>
            </a:r>
            <a:r>
              <a:rPr lang="en-US" sz="1200" dirty="0" err="1" smtClean="0"/>
              <a:t>mudah</a:t>
            </a:r>
            <a:r>
              <a:rPr lang="en-US" sz="1200" dirty="0" smtClean="0"/>
              <a:t> </a:t>
            </a:r>
            <a:r>
              <a:rPr lang="en-US" sz="1200" dirty="0" err="1" smtClean="0"/>
              <a:t>menginterpretasikan</a:t>
            </a:r>
            <a:r>
              <a:rPr lang="en-US" sz="1200" dirty="0" smtClean="0"/>
              <a:t> (</a:t>
            </a:r>
            <a:r>
              <a:rPr lang="en-US" sz="1200" dirty="0" err="1" smtClean="0"/>
              <a:t>menggambarkan</a:t>
            </a:r>
            <a:r>
              <a:rPr lang="en-US" sz="1200" dirty="0" smtClean="0"/>
              <a:t>) </a:t>
            </a:r>
            <a:r>
              <a:rPr lang="en-US" sz="1200" dirty="0" err="1" smtClean="0"/>
              <a:t>tujuan</a:t>
            </a:r>
            <a:r>
              <a:rPr lang="en-US" sz="1200" dirty="0" smtClean="0"/>
              <a:t> </a:t>
            </a:r>
            <a:r>
              <a:rPr lang="en-US" sz="1200" dirty="0" err="1" smtClean="0"/>
              <a:t>dr</a:t>
            </a:r>
            <a:r>
              <a:rPr lang="en-US" sz="1200" dirty="0" smtClean="0"/>
              <a:t> </a:t>
            </a:r>
            <a:r>
              <a:rPr lang="en-US" sz="1200" dirty="0" err="1" smtClean="0"/>
              <a:t>penyajian</a:t>
            </a:r>
            <a:r>
              <a:rPr lang="en-US" sz="1200" dirty="0" smtClean="0"/>
              <a:t> data </a:t>
            </a:r>
            <a:r>
              <a:rPr lang="en-US" sz="1200" dirty="0" err="1" smtClean="0"/>
              <a:t>tsb</a:t>
            </a:r>
            <a:r>
              <a:rPr lang="en-US" sz="1200" dirty="0" smtClean="0"/>
              <a:t>.</a:t>
            </a:r>
          </a:p>
          <a:p>
            <a:pPr marL="520700" lvl="1" indent="-292100" eaLnBrk="1" hangingPunct="1">
              <a:spcBef>
                <a:spcPct val="0"/>
              </a:spcBef>
              <a:buClrTx/>
              <a:buSzTx/>
              <a:buFontTx/>
              <a:buAutoNum type="alphaLcPeriod"/>
              <a:tabLst>
                <a:tab pos="228600" algn="l"/>
              </a:tabLst>
            </a:pPr>
            <a:r>
              <a:rPr lang="en-US" sz="1200" dirty="0" err="1" smtClean="0"/>
              <a:t>Cantumkan</a:t>
            </a:r>
            <a:r>
              <a:rPr lang="en-US" sz="1200" dirty="0" smtClean="0"/>
              <a:t> </a:t>
            </a:r>
            <a:r>
              <a:rPr lang="en-US" sz="1200" dirty="0" err="1" smtClean="0"/>
              <a:t>sumber</a:t>
            </a:r>
            <a:r>
              <a:rPr lang="en-US" sz="1200" dirty="0" smtClean="0"/>
              <a:t> data </a:t>
            </a:r>
            <a:r>
              <a:rPr lang="en-US" sz="1200" dirty="0" err="1" smtClean="0"/>
              <a:t>scr</a:t>
            </a:r>
            <a:r>
              <a:rPr lang="en-US" sz="1200" dirty="0" smtClean="0"/>
              <a:t> </a:t>
            </a:r>
            <a:r>
              <a:rPr lang="en-US" sz="1200" dirty="0" err="1" smtClean="0"/>
              <a:t>benar</a:t>
            </a:r>
            <a:r>
              <a:rPr lang="en-US" sz="1200" dirty="0" smtClean="0"/>
              <a:t> </a:t>
            </a:r>
            <a:r>
              <a:rPr lang="en-US" sz="1200" dirty="0" err="1" smtClean="0"/>
              <a:t>dgn</a:t>
            </a:r>
            <a:r>
              <a:rPr lang="en-US" sz="1200" dirty="0" smtClean="0"/>
              <a:t> </a:t>
            </a:r>
            <a:r>
              <a:rPr lang="en-US" sz="1200" dirty="0" err="1" smtClean="0"/>
              <a:t>maksud</a:t>
            </a:r>
            <a:r>
              <a:rPr lang="en-US" sz="1200" dirty="0" smtClean="0"/>
              <a:t> agar </a:t>
            </a:r>
            <a:r>
              <a:rPr lang="en-US" sz="1200" dirty="0" err="1" smtClean="0"/>
              <a:t>para</a:t>
            </a:r>
            <a:r>
              <a:rPr lang="en-US" sz="1200" dirty="0" smtClean="0"/>
              <a:t> </a:t>
            </a:r>
            <a:r>
              <a:rPr lang="en-US" sz="1200" dirty="0" err="1" smtClean="0"/>
              <a:t>pembaca</a:t>
            </a:r>
            <a:r>
              <a:rPr lang="en-US" sz="1200" dirty="0" smtClean="0"/>
              <a:t> </a:t>
            </a:r>
            <a:r>
              <a:rPr lang="en-US" sz="1200" dirty="0" err="1" smtClean="0"/>
              <a:t>dpt</a:t>
            </a:r>
            <a:r>
              <a:rPr lang="en-US" sz="1200" dirty="0" smtClean="0"/>
              <a:t> </a:t>
            </a:r>
            <a:r>
              <a:rPr lang="en-US" sz="1200" dirty="0" err="1" smtClean="0"/>
              <a:t>meyakini</a:t>
            </a:r>
            <a:r>
              <a:rPr lang="en-US" sz="1200" dirty="0" smtClean="0"/>
              <a:t> </a:t>
            </a:r>
            <a:r>
              <a:rPr lang="en-US" sz="1200" dirty="0" err="1" smtClean="0"/>
              <a:t>keabsahan</a:t>
            </a:r>
            <a:r>
              <a:rPr lang="en-US" sz="1200" dirty="0" smtClean="0"/>
              <a:t> data </a:t>
            </a:r>
            <a:r>
              <a:rPr lang="en-US" sz="1200" dirty="0" err="1" smtClean="0"/>
              <a:t>yg</a:t>
            </a:r>
            <a:r>
              <a:rPr lang="en-US" sz="1200" dirty="0" smtClean="0"/>
              <a:t> </a:t>
            </a:r>
            <a:r>
              <a:rPr lang="en-US" sz="1200" dirty="0" err="1" smtClean="0"/>
              <a:t>dsajikan</a:t>
            </a:r>
            <a:r>
              <a:rPr lang="en-US" sz="1200" dirty="0" smtClean="0"/>
              <a:t>. </a:t>
            </a:r>
          </a:p>
          <a:p>
            <a:pPr marL="0" indent="0" eaLnBrk="1" hangingPunct="1">
              <a:spcBef>
                <a:spcPct val="0"/>
              </a:spcBef>
              <a:buClrTx/>
              <a:buSzTx/>
              <a:buFontTx/>
              <a:buNone/>
              <a:tabLst>
                <a:tab pos="228600" algn="l"/>
              </a:tabLst>
            </a:pPr>
            <a:endParaRPr lang="en-US" sz="2000" dirty="0" smtClean="0"/>
          </a:p>
          <a:p>
            <a:pPr marL="0" indent="0" eaLnBrk="1" hangingPunct="1">
              <a:spcBef>
                <a:spcPct val="0"/>
              </a:spcBef>
              <a:buClrTx/>
              <a:buSzTx/>
              <a:buFontTx/>
              <a:buNone/>
              <a:tabLst>
                <a:tab pos="228600" algn="l"/>
              </a:tabLst>
            </a:pPr>
            <a:endParaRPr lang="en-US" sz="2000" dirty="0" smtClean="0"/>
          </a:p>
        </p:txBody>
      </p:sp>
      <p:sp>
        <p:nvSpPr>
          <p:cNvPr id="12" name="Rectangle 2"/>
          <p:cNvSpPr>
            <a:spLocks noGrp="1" noChangeArrowheads="1"/>
          </p:cNvSpPr>
          <p:nvPr>
            <p:ph type="title"/>
          </p:nvPr>
        </p:nvSpPr>
        <p:spPr>
          <a:xfrm>
            <a:off x="1259632" y="267494"/>
            <a:ext cx="7091363" cy="406004"/>
          </a:xfrm>
        </p:spPr>
        <p:txBody>
          <a:bodyPr/>
          <a:lstStyle/>
          <a:p>
            <a:pPr eaLnBrk="1" hangingPunct="1"/>
            <a:r>
              <a:rPr lang="en-US" sz="2400" b="1" dirty="0" smtClean="0">
                <a:solidFill>
                  <a:schemeClr val="hlink"/>
                </a:solidFill>
              </a:rPr>
              <a:t>A. </a:t>
            </a:r>
            <a:r>
              <a:rPr lang="en-US" sz="2400" b="1" dirty="0" err="1" smtClean="0">
                <a:solidFill>
                  <a:schemeClr val="hlink"/>
                </a:solidFill>
              </a:rPr>
              <a:t>Penyajian</a:t>
            </a:r>
            <a:r>
              <a:rPr lang="en-US" sz="2400" b="1" dirty="0" smtClean="0">
                <a:solidFill>
                  <a:schemeClr val="hlink"/>
                </a:solidFill>
              </a:rPr>
              <a:t> Data </a:t>
            </a:r>
            <a:r>
              <a:rPr lang="en-US" sz="2400" b="1" dirty="0" err="1" smtClean="0">
                <a:solidFill>
                  <a:schemeClr val="hlink"/>
                </a:solidFill>
              </a:rPr>
              <a:t>dengan</a:t>
            </a:r>
            <a:r>
              <a:rPr lang="en-US" sz="2400" b="1" dirty="0" smtClean="0">
                <a:solidFill>
                  <a:schemeClr val="hlink"/>
                </a:solidFill>
              </a:rPr>
              <a:t> </a:t>
            </a:r>
            <a:r>
              <a:rPr lang="en-US" sz="2400" b="1" dirty="0" err="1" smtClean="0">
                <a:solidFill>
                  <a:schemeClr val="hlink"/>
                </a:solidFill>
              </a:rPr>
              <a:t>Tabel</a:t>
            </a:r>
            <a:endParaRPr lang="en-US" sz="2400" b="1" dirty="0" smtClean="0">
              <a:solidFill>
                <a:schemeClr val="hlink"/>
              </a:solidFill>
            </a:endParaRPr>
          </a:p>
        </p:txBody>
      </p:sp>
    </p:spTree>
    <p:extLst>
      <p:ext uri="{BB962C8B-B14F-4D97-AF65-F5344CB8AC3E}">
        <p14:creationId xmlns:p14="http://schemas.microsoft.com/office/powerpoint/2010/main" val="1695514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70" name="Google Shape;70;p13"/>
          <p:cNvSpPr txBox="1">
            <a:spLocks noGrp="1"/>
          </p:cNvSpPr>
          <p:nvPr>
            <p:ph type="sldNum" idx="12"/>
          </p:nvPr>
        </p:nvSpPr>
        <p:spPr>
          <a:xfrm>
            <a:off x="8480584" y="4721823"/>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4" name="Text Box 257"/>
          <p:cNvSpPr txBox="1">
            <a:spLocks noChangeArrowheads="1"/>
          </p:cNvSpPr>
          <p:nvPr/>
        </p:nvSpPr>
        <p:spPr bwMode="auto">
          <a:xfrm>
            <a:off x="539552" y="254158"/>
            <a:ext cx="4038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pPr>
            <a:r>
              <a:rPr lang="en-US" sz="1200" dirty="0" err="1">
                <a:latin typeface="Inria Sans Light" charset="0"/>
              </a:rPr>
              <a:t>Contoh</a:t>
            </a:r>
            <a:r>
              <a:rPr lang="en-US" sz="1200" dirty="0">
                <a:latin typeface="Inria Sans Light" charset="0"/>
              </a:rPr>
              <a:t> </a:t>
            </a:r>
            <a:r>
              <a:rPr lang="en-US" sz="1200" dirty="0" err="1">
                <a:latin typeface="Inria Sans Light" charset="0"/>
              </a:rPr>
              <a:t>penyusunan</a:t>
            </a:r>
            <a:r>
              <a:rPr lang="en-US" sz="1200" dirty="0">
                <a:latin typeface="Inria Sans Light" charset="0"/>
              </a:rPr>
              <a:t> </a:t>
            </a:r>
            <a:r>
              <a:rPr lang="en-US" sz="1200" dirty="0" err="1">
                <a:latin typeface="Inria Sans Light" charset="0"/>
              </a:rPr>
              <a:t>tabel</a:t>
            </a:r>
            <a:r>
              <a:rPr lang="en-US" sz="1200" dirty="0">
                <a:latin typeface="Inria Sans Light" charset="0"/>
              </a:rPr>
              <a:t> :</a:t>
            </a:r>
            <a:endParaRPr lang="id-ID" sz="1200" dirty="0">
              <a:latin typeface="Inria Sans Light" charset="0"/>
            </a:endParaRPr>
          </a:p>
        </p:txBody>
      </p:sp>
      <p:sp>
        <p:nvSpPr>
          <p:cNvPr id="5" name="Text Box 340"/>
          <p:cNvSpPr txBox="1">
            <a:spLocks noChangeArrowheads="1"/>
          </p:cNvSpPr>
          <p:nvPr/>
        </p:nvSpPr>
        <p:spPr bwMode="auto">
          <a:xfrm>
            <a:off x="539552" y="528739"/>
            <a:ext cx="70417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sz="1200" dirty="0" err="1">
                <a:latin typeface="Inria Sans Light" charset="0"/>
              </a:rPr>
              <a:t>Tabel</a:t>
            </a:r>
            <a:r>
              <a:rPr lang="en-US" sz="1200" dirty="0">
                <a:latin typeface="Inria Sans Light" charset="0"/>
              </a:rPr>
              <a:t> 1. Tingkat </a:t>
            </a:r>
            <a:r>
              <a:rPr lang="en-US" sz="1200" dirty="0" err="1">
                <a:latin typeface="Inria Sans Light" charset="0"/>
              </a:rPr>
              <a:t>Pendidikan</a:t>
            </a:r>
            <a:r>
              <a:rPr lang="en-US" sz="1200" dirty="0">
                <a:latin typeface="Inria Sans Light" charset="0"/>
              </a:rPr>
              <a:t> </a:t>
            </a:r>
            <a:r>
              <a:rPr lang="en-US" sz="1200" dirty="0" err="1">
                <a:latin typeface="Inria Sans Light" charset="0"/>
              </a:rPr>
              <a:t>Penduduk</a:t>
            </a:r>
            <a:r>
              <a:rPr lang="en-US" sz="1200" dirty="0">
                <a:latin typeface="Inria Sans Light" charset="0"/>
              </a:rPr>
              <a:t> </a:t>
            </a:r>
            <a:r>
              <a:rPr lang="en-US" sz="1200" dirty="0" err="1">
                <a:latin typeface="Inria Sans Light" charset="0"/>
              </a:rPr>
              <a:t>Kelurahan</a:t>
            </a:r>
            <a:r>
              <a:rPr lang="en-US" sz="1200" dirty="0">
                <a:latin typeface="Inria Sans Light" charset="0"/>
              </a:rPr>
              <a:t> </a:t>
            </a:r>
            <a:r>
              <a:rPr lang="en-US" sz="1200" dirty="0" err="1">
                <a:latin typeface="Inria Sans Light" charset="0"/>
              </a:rPr>
              <a:t>Kampung</a:t>
            </a:r>
            <a:r>
              <a:rPr lang="en-US" sz="1200" dirty="0">
                <a:latin typeface="Inria Sans Light" charset="0"/>
              </a:rPr>
              <a:t> </a:t>
            </a:r>
            <a:r>
              <a:rPr lang="en-US" sz="1200" dirty="0" err="1">
                <a:latin typeface="Inria Sans Light" charset="0"/>
              </a:rPr>
              <a:t>Enam</a:t>
            </a:r>
            <a:r>
              <a:rPr lang="en-US" sz="1200" dirty="0">
                <a:latin typeface="Inria Sans Light" charset="0"/>
              </a:rPr>
              <a:t> </a:t>
            </a:r>
            <a:r>
              <a:rPr lang="en-US" sz="1200" dirty="0" err="1">
                <a:latin typeface="Inria Sans Light" charset="0"/>
              </a:rPr>
              <a:t>Tahun</a:t>
            </a:r>
            <a:r>
              <a:rPr lang="en-US" sz="1200" dirty="0">
                <a:latin typeface="Inria Sans Light" charset="0"/>
              </a:rPr>
              <a:t> 2008 </a:t>
            </a:r>
            <a:endParaRPr lang="id-ID" sz="1200" dirty="0">
              <a:latin typeface="Inria Sans Light"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41130281"/>
              </p:ext>
            </p:extLst>
          </p:nvPr>
        </p:nvGraphicFramePr>
        <p:xfrm>
          <a:off x="562689" y="915566"/>
          <a:ext cx="5638800" cy="2647950"/>
        </p:xfrm>
        <a:graphic>
          <a:graphicData uri="http://schemas.openxmlformats.org/drawingml/2006/table">
            <a:tbl>
              <a:tblPr/>
              <a:tblGrid>
                <a:gridCol w="396034"/>
                <a:gridCol w="2541816"/>
                <a:gridCol w="1382518"/>
                <a:gridCol w="1318432"/>
              </a:tblGrid>
              <a:tr h="361950">
                <a:tc>
                  <a:txBody>
                    <a:bodyPr/>
                    <a:lstStyle/>
                    <a:p>
                      <a:pPr algn="ctr">
                        <a:spcAft>
                          <a:spcPts val="0"/>
                        </a:spcAft>
                      </a:pPr>
                      <a:r>
                        <a:rPr lang="id-ID" sz="1200" b="1" dirty="0">
                          <a:latin typeface="Inria Sans Light" charset="0"/>
                          <a:ea typeface="Times New Roman"/>
                          <a:cs typeface="Tahoma"/>
                        </a:rPr>
                        <a:t>No</a:t>
                      </a:r>
                      <a:endParaRPr lang="en-US" sz="1200" dirty="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id-ID" sz="1200" b="1" dirty="0">
                          <a:latin typeface="Inria Sans Light" charset="0"/>
                          <a:ea typeface="Times New Roman"/>
                          <a:cs typeface="Tahoma"/>
                        </a:rPr>
                        <a:t>Tingkat Pendidikan</a:t>
                      </a:r>
                      <a:endParaRPr lang="en-US" sz="1200" dirty="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id-ID" sz="1200" b="1" dirty="0">
                          <a:latin typeface="Inria Sans Light" charset="0"/>
                          <a:ea typeface="Times New Roman"/>
                          <a:cs typeface="Tahoma"/>
                        </a:rPr>
                        <a:t>Jumlah (orang)</a:t>
                      </a:r>
                      <a:endParaRPr lang="en-US" sz="1200" dirty="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id-ID" sz="1200" b="1">
                          <a:latin typeface="Inria Sans Light" charset="0"/>
                          <a:ea typeface="Times New Roman"/>
                          <a:cs typeface="Tahoma"/>
                        </a:rPr>
                        <a:t>Persentasi (%)</a:t>
                      </a:r>
                      <a:endParaRPr lang="en-US" sz="120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476250">
                <a:tc>
                  <a:txBody>
                    <a:bodyPr/>
                    <a:lstStyle/>
                    <a:p>
                      <a:pPr algn="ctr">
                        <a:spcAft>
                          <a:spcPts val="0"/>
                        </a:spcAft>
                      </a:pPr>
                      <a:r>
                        <a:rPr lang="id-ID" sz="1200">
                          <a:latin typeface="Inria Sans Light" charset="0"/>
                          <a:ea typeface="Times New Roman"/>
                          <a:cs typeface="Tahoma"/>
                        </a:rPr>
                        <a:t>1</a:t>
                      </a:r>
                      <a:endParaRPr lang="en-US" sz="120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d-ID" sz="1200" dirty="0">
                          <a:latin typeface="Inria Sans Light" charset="0"/>
                          <a:ea typeface="Times New Roman"/>
                          <a:cs typeface="Tahoma"/>
                        </a:rPr>
                        <a:t>Belum sekolah, tidak sekolah dan /tidak tamat SD</a:t>
                      </a:r>
                      <a:endParaRPr lang="en-US" sz="1200" dirty="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Inria Sans Light" charset="0"/>
                          <a:ea typeface="Times New Roman"/>
                          <a:cs typeface="Tahoma"/>
                        </a:rPr>
                        <a:t>697</a:t>
                      </a:r>
                      <a:endParaRPr lang="en-US" sz="1200" dirty="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Inria Sans Light" charset="0"/>
                          <a:ea typeface="Times New Roman"/>
                          <a:cs typeface="Tahoma"/>
                        </a:rPr>
                        <a:t>14,65</a:t>
                      </a:r>
                      <a:endParaRPr lang="en-US" sz="120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50">
                <a:tc>
                  <a:txBody>
                    <a:bodyPr/>
                    <a:lstStyle/>
                    <a:p>
                      <a:pPr algn="ctr">
                        <a:spcAft>
                          <a:spcPts val="0"/>
                        </a:spcAft>
                      </a:pPr>
                      <a:r>
                        <a:rPr lang="id-ID" sz="1200">
                          <a:latin typeface="Inria Sans Light" charset="0"/>
                          <a:ea typeface="Times New Roman"/>
                          <a:cs typeface="Tahoma"/>
                        </a:rPr>
                        <a:t>2</a:t>
                      </a:r>
                      <a:endParaRPr lang="en-US" sz="120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d-ID" sz="1200">
                          <a:latin typeface="Inria Sans Light" charset="0"/>
                          <a:ea typeface="Times New Roman"/>
                          <a:cs typeface="Tahoma"/>
                        </a:rPr>
                        <a:t>SD</a:t>
                      </a:r>
                      <a:endParaRPr lang="en-US" sz="120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Inria Sans Light" charset="0"/>
                          <a:ea typeface="Times New Roman"/>
                          <a:cs typeface="Tahoma"/>
                        </a:rPr>
                        <a:t>1.252</a:t>
                      </a:r>
                      <a:endParaRPr lang="en-US" sz="120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Inria Sans Light" charset="0"/>
                          <a:ea typeface="Times New Roman"/>
                          <a:cs typeface="Tahoma"/>
                        </a:rPr>
                        <a:t>26,30</a:t>
                      </a:r>
                      <a:endParaRPr lang="en-US" sz="1200" dirty="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50">
                <a:tc>
                  <a:txBody>
                    <a:bodyPr/>
                    <a:lstStyle/>
                    <a:p>
                      <a:pPr algn="ctr">
                        <a:spcAft>
                          <a:spcPts val="0"/>
                        </a:spcAft>
                      </a:pPr>
                      <a:r>
                        <a:rPr lang="id-ID" sz="1200">
                          <a:latin typeface="Inria Sans Light" charset="0"/>
                          <a:ea typeface="Times New Roman"/>
                          <a:cs typeface="Tahoma"/>
                        </a:rPr>
                        <a:t>3</a:t>
                      </a:r>
                      <a:endParaRPr lang="en-US" sz="120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d-ID" sz="1200">
                          <a:latin typeface="Inria Sans Light" charset="0"/>
                          <a:ea typeface="Times New Roman"/>
                          <a:cs typeface="Tahoma"/>
                        </a:rPr>
                        <a:t>SLTP</a:t>
                      </a:r>
                      <a:endParaRPr lang="en-US" sz="120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Inria Sans Light" charset="0"/>
                          <a:ea typeface="Times New Roman"/>
                          <a:cs typeface="Tahoma"/>
                        </a:rPr>
                        <a:t>889</a:t>
                      </a:r>
                      <a:endParaRPr lang="en-US" sz="120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Inria Sans Light" charset="0"/>
                          <a:ea typeface="Times New Roman"/>
                          <a:cs typeface="Tahoma"/>
                        </a:rPr>
                        <a:t>18,68</a:t>
                      </a:r>
                      <a:endParaRPr lang="en-US" sz="120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50">
                <a:tc>
                  <a:txBody>
                    <a:bodyPr/>
                    <a:lstStyle/>
                    <a:p>
                      <a:pPr algn="ctr">
                        <a:spcAft>
                          <a:spcPts val="0"/>
                        </a:spcAft>
                      </a:pPr>
                      <a:r>
                        <a:rPr lang="id-ID" sz="1200">
                          <a:latin typeface="Inria Sans Light" charset="0"/>
                          <a:ea typeface="Times New Roman"/>
                          <a:cs typeface="Tahoma"/>
                        </a:rPr>
                        <a:t>4</a:t>
                      </a:r>
                      <a:endParaRPr lang="en-US" sz="120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d-ID" sz="1200">
                          <a:latin typeface="Inria Sans Light" charset="0"/>
                          <a:ea typeface="Times New Roman"/>
                          <a:cs typeface="Tahoma"/>
                        </a:rPr>
                        <a:t>SLTA</a:t>
                      </a:r>
                      <a:endParaRPr lang="en-US" sz="120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Inria Sans Light" charset="0"/>
                          <a:ea typeface="Times New Roman"/>
                          <a:cs typeface="Tahoma"/>
                        </a:rPr>
                        <a:t>1.557</a:t>
                      </a:r>
                      <a:endParaRPr lang="en-US" sz="120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Inria Sans Light" charset="0"/>
                          <a:ea typeface="Times New Roman"/>
                          <a:cs typeface="Tahoma"/>
                        </a:rPr>
                        <a:t>32,72</a:t>
                      </a:r>
                      <a:endParaRPr lang="en-US" sz="120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50">
                <a:tc>
                  <a:txBody>
                    <a:bodyPr/>
                    <a:lstStyle/>
                    <a:p>
                      <a:pPr algn="ctr">
                        <a:spcAft>
                          <a:spcPts val="0"/>
                        </a:spcAft>
                      </a:pPr>
                      <a:r>
                        <a:rPr lang="id-ID" sz="1200">
                          <a:latin typeface="Inria Sans Light" charset="0"/>
                          <a:ea typeface="Times New Roman"/>
                          <a:cs typeface="Tahoma"/>
                        </a:rPr>
                        <a:t>5</a:t>
                      </a:r>
                      <a:endParaRPr lang="en-US" sz="120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d-ID" sz="1200">
                          <a:latin typeface="Inria Sans Light" charset="0"/>
                          <a:ea typeface="Times New Roman"/>
                          <a:cs typeface="Tahoma"/>
                        </a:rPr>
                        <a:t>Perguruan Tinggi</a:t>
                      </a:r>
                      <a:endParaRPr lang="en-US" sz="120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Inria Sans Light" charset="0"/>
                          <a:ea typeface="Times New Roman"/>
                          <a:cs typeface="Tahoma"/>
                        </a:rPr>
                        <a:t>364</a:t>
                      </a:r>
                      <a:endParaRPr lang="en-US" sz="120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Inria Sans Light" charset="0"/>
                          <a:ea typeface="Times New Roman"/>
                          <a:cs typeface="Tahoma"/>
                        </a:rPr>
                        <a:t>7,65</a:t>
                      </a:r>
                      <a:endParaRPr lang="en-US" sz="120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50">
                <a:tc gridSpan="2">
                  <a:txBody>
                    <a:bodyPr/>
                    <a:lstStyle/>
                    <a:p>
                      <a:pPr algn="ctr">
                        <a:spcAft>
                          <a:spcPts val="0"/>
                        </a:spcAft>
                      </a:pPr>
                      <a:r>
                        <a:rPr lang="id-ID" sz="1200" b="1">
                          <a:latin typeface="Inria Sans Light" charset="0"/>
                          <a:ea typeface="Times New Roman"/>
                          <a:cs typeface="Tahoma"/>
                        </a:rPr>
                        <a:t>J U M L A H</a:t>
                      </a:r>
                      <a:endParaRPr lang="en-US" sz="120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hMerge="1">
                  <a:txBody>
                    <a:bodyPr/>
                    <a:lstStyle/>
                    <a:p>
                      <a:endParaRPr lang="en-US"/>
                    </a:p>
                  </a:txBody>
                  <a:tcPr/>
                </a:tc>
                <a:tc>
                  <a:txBody>
                    <a:bodyPr/>
                    <a:lstStyle/>
                    <a:p>
                      <a:pPr algn="ctr">
                        <a:spcAft>
                          <a:spcPts val="0"/>
                        </a:spcAft>
                      </a:pPr>
                      <a:r>
                        <a:rPr lang="en-US" sz="1200" b="1">
                          <a:latin typeface="Inria Sans Light" charset="0"/>
                          <a:ea typeface="Times New Roman"/>
                          <a:cs typeface="Tahoma"/>
                        </a:rPr>
                        <a:t>4.759</a:t>
                      </a:r>
                      <a:endParaRPr lang="en-US" sz="120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spcAft>
                          <a:spcPts val="0"/>
                        </a:spcAft>
                      </a:pPr>
                      <a:r>
                        <a:rPr lang="id-ID" sz="1200" b="1" dirty="0">
                          <a:latin typeface="Inria Sans Light" charset="0"/>
                          <a:ea typeface="Times New Roman"/>
                          <a:cs typeface="Tahoma"/>
                        </a:rPr>
                        <a:t>100</a:t>
                      </a:r>
                      <a:endParaRPr lang="en-US" sz="1200" dirty="0">
                        <a:latin typeface="Inria Sans Light"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bl>
          </a:graphicData>
        </a:graphic>
      </p:graphicFrame>
      <p:sp>
        <p:nvSpPr>
          <p:cNvPr id="7" name="Text Box 347"/>
          <p:cNvSpPr txBox="1">
            <a:spLocks noChangeArrowheads="1"/>
          </p:cNvSpPr>
          <p:nvPr/>
        </p:nvSpPr>
        <p:spPr bwMode="auto">
          <a:xfrm>
            <a:off x="6588224" y="520633"/>
            <a:ext cx="1752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i="1" dirty="0" err="1">
                <a:latin typeface="Inria Sans Light" charset="0"/>
              </a:rPr>
              <a:t>Judul</a:t>
            </a:r>
            <a:r>
              <a:rPr lang="en-US" sz="1200" b="1" i="1" dirty="0">
                <a:latin typeface="Inria Sans Light" charset="0"/>
              </a:rPr>
              <a:t> </a:t>
            </a:r>
            <a:r>
              <a:rPr lang="en-US" sz="1200" b="1" i="1" dirty="0" err="1">
                <a:latin typeface="Inria Sans Light" charset="0"/>
              </a:rPr>
              <a:t>Tabel</a:t>
            </a:r>
            <a:endParaRPr lang="id-ID" sz="1200" b="1" i="1" dirty="0">
              <a:latin typeface="Inria Sans Light" charset="0"/>
            </a:endParaRPr>
          </a:p>
        </p:txBody>
      </p:sp>
      <p:sp>
        <p:nvSpPr>
          <p:cNvPr id="8" name="Text Box 347"/>
          <p:cNvSpPr txBox="1">
            <a:spLocks noChangeArrowheads="1"/>
          </p:cNvSpPr>
          <p:nvPr/>
        </p:nvSpPr>
        <p:spPr bwMode="auto">
          <a:xfrm>
            <a:off x="6590939" y="917508"/>
            <a:ext cx="1752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i="1" dirty="0" err="1">
                <a:latin typeface="Inria Sans Light" charset="0"/>
              </a:rPr>
              <a:t>Judul</a:t>
            </a:r>
            <a:r>
              <a:rPr lang="en-US" sz="1200" b="1" i="1" dirty="0">
                <a:latin typeface="Inria Sans Light" charset="0"/>
              </a:rPr>
              <a:t> </a:t>
            </a:r>
            <a:r>
              <a:rPr lang="en-US" sz="1200" b="1" i="1" dirty="0" err="1">
                <a:latin typeface="Inria Sans Light" charset="0"/>
              </a:rPr>
              <a:t>Kolom</a:t>
            </a:r>
            <a:endParaRPr lang="id-ID" sz="1200" b="1" i="1" dirty="0">
              <a:latin typeface="Inria Sans Light" charset="0"/>
            </a:endParaRPr>
          </a:p>
        </p:txBody>
      </p:sp>
      <p:sp>
        <p:nvSpPr>
          <p:cNvPr id="9" name="Text Box 348"/>
          <p:cNvSpPr txBox="1">
            <a:spLocks noChangeArrowheads="1"/>
          </p:cNvSpPr>
          <p:nvPr/>
        </p:nvSpPr>
        <p:spPr bwMode="auto">
          <a:xfrm>
            <a:off x="6590939" y="1779662"/>
            <a:ext cx="1905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i="1" dirty="0" err="1">
                <a:latin typeface="Inria Sans Light" charset="0"/>
              </a:rPr>
              <a:t>Badan</a:t>
            </a:r>
            <a:r>
              <a:rPr lang="en-US" sz="1200" b="1" i="1" dirty="0">
                <a:latin typeface="Inria Sans Light" charset="0"/>
              </a:rPr>
              <a:t> </a:t>
            </a:r>
            <a:r>
              <a:rPr lang="en-US" sz="1200" b="1" i="1" dirty="0" err="1">
                <a:latin typeface="Inria Sans Light" charset="0"/>
              </a:rPr>
              <a:t>Tabel</a:t>
            </a:r>
            <a:endParaRPr lang="id-ID" sz="1200" b="1" i="1" dirty="0">
              <a:latin typeface="Inria Sans Light" charset="0"/>
            </a:endParaRPr>
          </a:p>
        </p:txBody>
      </p:sp>
      <p:sp>
        <p:nvSpPr>
          <p:cNvPr id="10" name="Text Box 348"/>
          <p:cNvSpPr txBox="1">
            <a:spLocks noChangeArrowheads="1"/>
          </p:cNvSpPr>
          <p:nvPr/>
        </p:nvSpPr>
        <p:spPr bwMode="auto">
          <a:xfrm>
            <a:off x="6635507" y="3642522"/>
            <a:ext cx="1905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i="1" dirty="0">
                <a:latin typeface="Inria Sans Light" charset="0"/>
              </a:rPr>
              <a:t>Kaki  </a:t>
            </a:r>
            <a:r>
              <a:rPr lang="en-US" sz="1200" b="1" i="1" dirty="0" err="1">
                <a:latin typeface="Inria Sans Light" charset="0"/>
              </a:rPr>
              <a:t>Tabel</a:t>
            </a:r>
            <a:endParaRPr lang="id-ID" sz="1200" b="1" i="1" dirty="0">
              <a:latin typeface="Inria Sans Light" charset="0"/>
            </a:endParaRPr>
          </a:p>
        </p:txBody>
      </p:sp>
      <p:sp>
        <p:nvSpPr>
          <p:cNvPr id="11" name="Text Box 349"/>
          <p:cNvSpPr txBox="1">
            <a:spLocks noChangeArrowheads="1"/>
          </p:cNvSpPr>
          <p:nvPr/>
        </p:nvSpPr>
        <p:spPr bwMode="auto">
          <a:xfrm>
            <a:off x="514050" y="3642522"/>
            <a:ext cx="6019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i="1" dirty="0" err="1">
                <a:latin typeface="Inria Sans Light" charset="0"/>
              </a:rPr>
              <a:t>Sumber</a:t>
            </a:r>
            <a:r>
              <a:rPr lang="en-US" sz="1200" i="1" dirty="0">
                <a:latin typeface="Inria Sans Light" charset="0"/>
              </a:rPr>
              <a:t> Data : </a:t>
            </a:r>
            <a:r>
              <a:rPr lang="en-US" sz="1200" i="1" dirty="0" err="1">
                <a:latin typeface="Inria Sans Light" charset="0"/>
              </a:rPr>
              <a:t>Monografi</a:t>
            </a:r>
            <a:r>
              <a:rPr lang="en-US" sz="1200" i="1" dirty="0">
                <a:latin typeface="Inria Sans Light" charset="0"/>
              </a:rPr>
              <a:t>  </a:t>
            </a:r>
            <a:r>
              <a:rPr lang="en-US" sz="1200" i="1" dirty="0" err="1">
                <a:latin typeface="Inria Sans Light" charset="0"/>
              </a:rPr>
              <a:t>Kelurahan</a:t>
            </a:r>
            <a:r>
              <a:rPr lang="en-US" sz="1200" i="1" dirty="0">
                <a:latin typeface="Inria Sans Light" charset="0"/>
              </a:rPr>
              <a:t> </a:t>
            </a:r>
            <a:r>
              <a:rPr lang="en-US" sz="1200" i="1" dirty="0" err="1">
                <a:latin typeface="Inria Sans Light" charset="0"/>
              </a:rPr>
              <a:t>Kampung</a:t>
            </a:r>
            <a:r>
              <a:rPr lang="en-US" sz="1200" i="1" dirty="0">
                <a:latin typeface="Inria Sans Light" charset="0"/>
              </a:rPr>
              <a:t> </a:t>
            </a:r>
            <a:r>
              <a:rPr lang="en-US" sz="1200" i="1" dirty="0" err="1">
                <a:latin typeface="Inria Sans Light" charset="0"/>
              </a:rPr>
              <a:t>Enam</a:t>
            </a:r>
            <a:r>
              <a:rPr lang="en-US" sz="1200" i="1" dirty="0">
                <a:latin typeface="Inria Sans Light" charset="0"/>
              </a:rPr>
              <a:t> </a:t>
            </a:r>
            <a:r>
              <a:rPr lang="en-US" sz="1200" i="1" dirty="0" err="1">
                <a:latin typeface="Inria Sans Light" charset="0"/>
              </a:rPr>
              <a:t>Tahun</a:t>
            </a:r>
            <a:r>
              <a:rPr lang="en-US" sz="1200" i="1" dirty="0">
                <a:latin typeface="Inria Sans Light" charset="0"/>
              </a:rPr>
              <a:t> 2008</a:t>
            </a:r>
            <a:endParaRPr lang="id-ID" sz="1200" i="1" dirty="0">
              <a:latin typeface="Inria Sans Light" charset="0"/>
            </a:endParaRPr>
          </a:p>
        </p:txBody>
      </p:sp>
    </p:spTree>
    <p:extLst>
      <p:ext uri="{BB962C8B-B14F-4D97-AF65-F5344CB8AC3E}">
        <p14:creationId xmlns:p14="http://schemas.microsoft.com/office/powerpoint/2010/main" val="1118158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Sebastian template">
  <a:themeElements>
    <a:clrScheme name="Custom 347">
      <a:dk1>
        <a:srgbClr val="2C3242"/>
      </a:dk1>
      <a:lt1>
        <a:srgbClr val="FFFFFF"/>
      </a:lt1>
      <a:dk2>
        <a:srgbClr val="918899"/>
      </a:dk2>
      <a:lt2>
        <a:srgbClr val="EFEDF1"/>
      </a:lt2>
      <a:accent1>
        <a:srgbClr val="7F67B6"/>
      </a:accent1>
      <a:accent2>
        <a:srgbClr val="6A8BE2"/>
      </a:accent2>
      <a:accent3>
        <a:srgbClr val="7FC29D"/>
      </a:accent3>
      <a:accent4>
        <a:srgbClr val="FCCA39"/>
      </a:accent4>
      <a:accent5>
        <a:srgbClr val="F98C32"/>
      </a:accent5>
      <a:accent6>
        <a:srgbClr val="E63350"/>
      </a:accent6>
      <a:hlink>
        <a:srgbClr val="7F67B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1457</Words>
  <Application>Microsoft Office PowerPoint</Application>
  <PresentationFormat>On-screen Show (16:9)</PresentationFormat>
  <Paragraphs>287</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Courier New</vt:lpstr>
      <vt:lpstr>Damion</vt:lpstr>
      <vt:lpstr>Inria Sans Light</vt:lpstr>
      <vt:lpstr>Times New Roman</vt:lpstr>
      <vt:lpstr>Wingdings</vt:lpstr>
      <vt:lpstr>Tahoma</vt:lpstr>
      <vt:lpstr>Sebastian template</vt:lpstr>
      <vt:lpstr>Pengumpulan, Pengorganisasian, dan Penyajian Data</vt:lpstr>
      <vt:lpstr>1. Pengumpulan Data</vt:lpstr>
      <vt:lpstr>    Pengumpulan Data </vt:lpstr>
      <vt:lpstr>2. Pengorganosasian Data</vt:lpstr>
      <vt:lpstr>PowerPoint Presentation</vt:lpstr>
      <vt:lpstr>PowerPoint Presentation</vt:lpstr>
      <vt:lpstr>3. Penyajian Data</vt:lpstr>
      <vt:lpstr>A. Penyajian Data dengan Tabel</vt:lpstr>
      <vt:lpstr>PowerPoint Presentation</vt:lpstr>
      <vt:lpstr>PowerPoint Presentation</vt:lpstr>
      <vt:lpstr>PowerPoint Presentation</vt:lpstr>
      <vt:lpstr>PowerPoint Presentation</vt:lpstr>
      <vt:lpstr>B. Penyajian Data dengan Grafik (Diagram)</vt:lpstr>
      <vt:lpstr>Distribusi Frekuensi</vt:lpstr>
      <vt:lpstr>PowerPoint Presentation</vt:lpstr>
      <vt:lpstr>PowerPoint Presentation</vt:lpstr>
      <vt:lpstr>Dari sebuah distribusi frekuensi terdapat beberapa bagian sebagai berikut:</vt:lpstr>
      <vt:lpstr>PowerPoint Presentation</vt:lpstr>
      <vt:lpstr>Pertimbangan dalam Penyusunan Distribusi Frekuensi:</vt:lpstr>
      <vt:lpstr>Presentasi Grafik Distribusi Frekuensi:</vt:lpstr>
      <vt:lpstr>PowerPoint Presentation</vt:lpstr>
      <vt:lpstr>PowerPoint Presentation</vt:lpstr>
      <vt:lpstr>PowerPoint Presentation</vt:lpstr>
      <vt:lpstr>Tugas Mandiri</vt:lpstr>
      <vt:lpstr>Tugas Mandiri</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Acer One 14</dc:creator>
  <cp:lastModifiedBy>ismail - [2010]</cp:lastModifiedBy>
  <cp:revision>105</cp:revision>
  <dcterms:modified xsi:type="dcterms:W3CDTF">2022-03-04T09:29:01Z</dcterms:modified>
</cp:coreProperties>
</file>