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69584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69584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69584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69584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E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93442" y="1103198"/>
            <a:ext cx="4169409" cy="543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69584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11061" y="3339105"/>
            <a:ext cx="15517494" cy="269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69584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2.png"/><Relationship Id="rId4" Type="http://schemas.openxmlformats.org/officeDocument/2006/relationships/image" Target="../media/image18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12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12.png"/><Relationship Id="rId4" Type="http://schemas.openxmlformats.org/officeDocument/2006/relationships/image" Target="../media/image21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12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12.png"/><Relationship Id="rId4" Type="http://schemas.openxmlformats.org/officeDocument/2006/relationships/image" Target="../media/image24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12.png"/><Relationship Id="rId4" Type="http://schemas.openxmlformats.org/officeDocument/2006/relationships/image" Target="../media/image25.jpg"/><Relationship Id="rId5" Type="http://schemas.openxmlformats.org/officeDocument/2006/relationships/image" Target="../media/image26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12.png"/><Relationship Id="rId4" Type="http://schemas.openxmlformats.org/officeDocument/2006/relationships/image" Target="../media/image28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12.png"/><Relationship Id="rId4" Type="http://schemas.openxmlformats.org/officeDocument/2006/relationships/image" Target="../media/image30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12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1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2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2.png"/><Relationship Id="rId3" Type="http://schemas.openxmlformats.org/officeDocument/2006/relationships/image" Target="../media/image12.png"/><Relationship Id="rId4" Type="http://schemas.openxmlformats.org/officeDocument/2006/relationships/image" Target="../media/image33.jp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3" Type="http://schemas.openxmlformats.org/officeDocument/2006/relationships/image" Target="../media/image12.png"/><Relationship Id="rId4" Type="http://schemas.openxmlformats.org/officeDocument/2006/relationships/image" Target="../media/image35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12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7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2.png"/><Relationship Id="rId4" Type="http://schemas.openxmlformats.org/officeDocument/2006/relationships/image" Target="../media/image1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2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2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.png"/><Relationship Id="rId3" Type="http://schemas.openxmlformats.org/officeDocument/2006/relationships/image" Target="../media/image12.png"/><Relationship Id="rId4" Type="http://schemas.openxmlformats.org/officeDocument/2006/relationships/image" Target="../media/image1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635"/>
          </a:xfrm>
          <a:custGeom>
            <a:avLst/>
            <a:gdLst/>
            <a:ahLst/>
            <a:cxnLst/>
            <a:rect l="l" t="t" r="r" b="b"/>
            <a:pathLst>
              <a:path w="12376785" h="10287635">
                <a:moveTo>
                  <a:pt x="5536323" y="0"/>
                </a:moveTo>
                <a:lnTo>
                  <a:pt x="3507219" y="0"/>
                </a:lnTo>
                <a:lnTo>
                  <a:pt x="1615554" y="554842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635">
                <a:moveTo>
                  <a:pt x="10664203" y="12"/>
                </a:moveTo>
                <a:lnTo>
                  <a:pt x="6422441" y="12"/>
                </a:lnTo>
                <a:lnTo>
                  <a:pt x="2915221" y="10287013"/>
                </a:lnTo>
                <a:lnTo>
                  <a:pt x="7156996" y="10287013"/>
                </a:lnTo>
                <a:lnTo>
                  <a:pt x="10664203" y="12"/>
                </a:lnTo>
                <a:close/>
              </a:path>
              <a:path w="12376785" h="10287635">
                <a:moveTo>
                  <a:pt x="12376290" y="0"/>
                </a:moveTo>
                <a:lnTo>
                  <a:pt x="11520297" y="0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1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4"/>
            <a:ext cx="13058140" cy="794385"/>
            <a:chOff x="0" y="313764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4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7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54428" y="4090027"/>
            <a:ext cx="2943224" cy="289559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18770" y="2016111"/>
            <a:ext cx="6336030" cy="1825625"/>
          </a:xfrm>
          <a:prstGeom prst="rect">
            <a:avLst/>
          </a:prstGeom>
        </p:spPr>
        <p:txBody>
          <a:bodyPr wrap="square" lIns="0" tIns="9461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45"/>
              </a:spcBef>
            </a:pPr>
            <a:r>
              <a:rPr dirty="0" sz="3400" spc="125">
                <a:latin typeface="Times New Roman"/>
                <a:cs typeface="Times New Roman"/>
              </a:rPr>
              <a:t>Dosen</a:t>
            </a:r>
            <a:r>
              <a:rPr dirty="0" sz="3400" spc="-40">
                <a:latin typeface="Times New Roman"/>
                <a:cs typeface="Times New Roman"/>
              </a:rPr>
              <a:t> </a:t>
            </a:r>
            <a:r>
              <a:rPr dirty="0" sz="3400" spc="105">
                <a:latin typeface="Times New Roman"/>
                <a:cs typeface="Times New Roman"/>
              </a:rPr>
              <a:t>Pengampu:</a:t>
            </a:r>
            <a:endParaRPr sz="3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45"/>
              </a:spcBef>
            </a:pPr>
            <a:r>
              <a:rPr dirty="0" sz="3400" spc="190">
                <a:latin typeface="Times New Roman"/>
                <a:cs typeface="Times New Roman"/>
              </a:rPr>
              <a:t>Dr.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175">
                <a:latin typeface="Times New Roman"/>
                <a:cs typeface="Times New Roman"/>
              </a:rPr>
              <a:t>Chandra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145">
                <a:latin typeface="Times New Roman"/>
                <a:cs typeface="Times New Roman"/>
              </a:rPr>
              <a:t>Ertikanto,</a:t>
            </a:r>
            <a:r>
              <a:rPr dirty="0" sz="3400" spc="-10">
                <a:latin typeface="Times New Roman"/>
                <a:cs typeface="Times New Roman"/>
              </a:rPr>
              <a:t> </a:t>
            </a:r>
            <a:r>
              <a:rPr dirty="0" sz="3400" spc="160">
                <a:latin typeface="Times New Roman"/>
                <a:cs typeface="Times New Roman"/>
              </a:rPr>
              <a:t>M.Pd.</a:t>
            </a:r>
            <a:endParaRPr sz="3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45"/>
              </a:spcBef>
            </a:pPr>
            <a:r>
              <a:rPr dirty="0" sz="3400" spc="140">
                <a:latin typeface="Times New Roman"/>
                <a:cs typeface="Times New Roman"/>
              </a:rPr>
              <a:t>Drs.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175">
                <a:latin typeface="Times New Roman"/>
                <a:cs typeface="Times New Roman"/>
              </a:rPr>
              <a:t>I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120">
                <a:latin typeface="Times New Roman"/>
                <a:cs typeface="Times New Roman"/>
              </a:rPr>
              <a:t>Dewa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170">
                <a:latin typeface="Times New Roman"/>
                <a:cs typeface="Times New Roman"/>
              </a:rPr>
              <a:t>Putu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85">
                <a:latin typeface="Times New Roman"/>
                <a:cs typeface="Times New Roman"/>
              </a:rPr>
              <a:t>Nyeneng,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85">
                <a:latin typeface="Times New Roman"/>
                <a:cs typeface="Times New Roman"/>
              </a:rPr>
              <a:t>M.Sc.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313363" y="7136758"/>
            <a:ext cx="6227445" cy="3025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802130" marR="1794510">
              <a:lnSpc>
                <a:spcPct val="115799"/>
              </a:lnSpc>
              <a:spcBef>
                <a:spcPts val="100"/>
              </a:spcBef>
            </a:pPr>
            <a:r>
              <a:rPr dirty="0" sz="3400" spc="110">
                <a:latin typeface="Times New Roman"/>
                <a:cs typeface="Times New Roman"/>
              </a:rPr>
              <a:t>Disusun</a:t>
            </a:r>
            <a:r>
              <a:rPr dirty="0" sz="3400" spc="-65">
                <a:latin typeface="Times New Roman"/>
                <a:cs typeface="Times New Roman"/>
              </a:rPr>
              <a:t> </a:t>
            </a:r>
            <a:r>
              <a:rPr dirty="0" sz="3400" spc="50">
                <a:latin typeface="Times New Roman"/>
                <a:cs typeface="Times New Roman"/>
              </a:rPr>
              <a:t>Oleh: </a:t>
            </a:r>
            <a:r>
              <a:rPr dirty="0" sz="3400" spc="-835">
                <a:latin typeface="Times New Roman"/>
                <a:cs typeface="Times New Roman"/>
              </a:rPr>
              <a:t> </a:t>
            </a:r>
            <a:r>
              <a:rPr dirty="0" sz="3400" spc="140">
                <a:latin typeface="Times New Roman"/>
                <a:cs typeface="Times New Roman"/>
              </a:rPr>
              <a:t>Kelompok</a:t>
            </a:r>
            <a:r>
              <a:rPr dirty="0" sz="3400" spc="-45">
                <a:latin typeface="Times New Roman"/>
                <a:cs typeface="Times New Roman"/>
              </a:rPr>
              <a:t> </a:t>
            </a:r>
            <a:r>
              <a:rPr dirty="0" sz="3400" spc="-5">
                <a:latin typeface="Times New Roman"/>
                <a:cs typeface="Times New Roman"/>
              </a:rPr>
              <a:t>10</a:t>
            </a:r>
            <a:endParaRPr sz="3400">
              <a:latin typeface="Times New Roman"/>
              <a:cs typeface="Times New Roman"/>
            </a:endParaRPr>
          </a:p>
          <a:p>
            <a:pPr algn="ctr" marL="12065" marR="5080" indent="-635">
              <a:lnSpc>
                <a:spcPct val="115799"/>
              </a:lnSpc>
            </a:pPr>
            <a:r>
              <a:rPr dirty="0" sz="3400" spc="135">
                <a:latin typeface="Times New Roman"/>
                <a:cs typeface="Times New Roman"/>
              </a:rPr>
              <a:t>Gustin </a:t>
            </a:r>
            <a:r>
              <a:rPr dirty="0" sz="3400" spc="145">
                <a:latin typeface="Times New Roman"/>
                <a:cs typeface="Times New Roman"/>
              </a:rPr>
              <a:t>Wardani </a:t>
            </a:r>
            <a:r>
              <a:rPr dirty="0" sz="3400" spc="-5">
                <a:latin typeface="Times New Roman"/>
                <a:cs typeface="Times New Roman"/>
              </a:rPr>
              <a:t>2013022030 </a:t>
            </a:r>
            <a:r>
              <a:rPr dirty="0" sz="3400">
                <a:latin typeface="Times New Roman"/>
                <a:cs typeface="Times New Roman"/>
              </a:rPr>
              <a:t> </a:t>
            </a:r>
            <a:r>
              <a:rPr dirty="0" sz="3400" spc="175">
                <a:latin typeface="Times New Roman"/>
                <a:cs typeface="Times New Roman"/>
              </a:rPr>
              <a:t>Indah </a:t>
            </a:r>
            <a:r>
              <a:rPr dirty="0" sz="3400" spc="80">
                <a:latin typeface="Times New Roman"/>
                <a:cs typeface="Times New Roman"/>
              </a:rPr>
              <a:t>Sina </a:t>
            </a:r>
            <a:r>
              <a:rPr dirty="0" sz="3400" spc="85">
                <a:latin typeface="Times New Roman"/>
                <a:cs typeface="Times New Roman"/>
              </a:rPr>
              <a:t>Tyas </a:t>
            </a:r>
            <a:r>
              <a:rPr dirty="0" sz="3400" spc="-5">
                <a:latin typeface="Times New Roman"/>
                <a:cs typeface="Times New Roman"/>
              </a:rPr>
              <a:t>2013022042 </a:t>
            </a:r>
            <a:r>
              <a:rPr dirty="0" sz="3400">
                <a:latin typeface="Times New Roman"/>
                <a:cs typeface="Times New Roman"/>
              </a:rPr>
              <a:t> </a:t>
            </a:r>
            <a:r>
              <a:rPr dirty="0" sz="3400" spc="85">
                <a:latin typeface="Times New Roman"/>
                <a:cs typeface="Times New Roman"/>
              </a:rPr>
              <a:t>Bayu</a:t>
            </a:r>
            <a:r>
              <a:rPr dirty="0" sz="3400" spc="-20">
                <a:latin typeface="Times New Roman"/>
                <a:cs typeface="Times New Roman"/>
              </a:rPr>
              <a:t> </a:t>
            </a:r>
            <a:r>
              <a:rPr dirty="0" sz="3400" spc="75">
                <a:latin typeface="Times New Roman"/>
                <a:cs typeface="Times New Roman"/>
              </a:rPr>
              <a:t>Angger</a:t>
            </a:r>
            <a:r>
              <a:rPr dirty="0" sz="3400" spc="-15">
                <a:latin typeface="Times New Roman"/>
                <a:cs typeface="Times New Roman"/>
              </a:rPr>
              <a:t> </a:t>
            </a:r>
            <a:r>
              <a:rPr dirty="0" sz="3400" spc="114">
                <a:latin typeface="Times New Roman"/>
                <a:cs typeface="Times New Roman"/>
              </a:rPr>
              <a:t>Puspito</a:t>
            </a:r>
            <a:r>
              <a:rPr dirty="0" sz="3400" spc="-20">
                <a:latin typeface="Times New Roman"/>
                <a:cs typeface="Times New Roman"/>
              </a:rPr>
              <a:t> </a:t>
            </a:r>
            <a:r>
              <a:rPr dirty="0" sz="3400" spc="-5">
                <a:latin typeface="Times New Roman"/>
                <a:cs typeface="Times New Roman"/>
              </a:rPr>
              <a:t>2013022049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5503553" y="994901"/>
            <a:ext cx="5766435" cy="787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0" spc="-70">
                <a:solidFill>
                  <a:srgbClr val="000000"/>
                </a:solidFill>
              </a:rPr>
              <a:t>Teknik</a:t>
            </a:r>
            <a:r>
              <a:rPr dirty="0" sz="5000" spc="-75">
                <a:solidFill>
                  <a:srgbClr val="000000"/>
                </a:solidFill>
              </a:rPr>
              <a:t> </a:t>
            </a:r>
            <a:r>
              <a:rPr dirty="0" sz="5000" spc="-130">
                <a:solidFill>
                  <a:srgbClr val="000000"/>
                </a:solidFill>
              </a:rPr>
              <a:t>Laboratorium</a:t>
            </a:r>
            <a:endParaRPr sz="5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8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11441544" y="230987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6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500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2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03912" y="7039004"/>
            <a:ext cx="10067924" cy="2219324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521441" y="1644188"/>
            <a:ext cx="15425419" cy="5359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481965" marR="9525" indent="-469900">
              <a:lnSpc>
                <a:spcPct val="116700"/>
              </a:lnSpc>
              <a:spcBef>
                <a:spcPts val="95"/>
              </a:spcBef>
              <a:buAutoNum type="arabicPeriod"/>
              <a:tabLst>
                <a:tab pos="482600" algn="l"/>
              </a:tabLst>
            </a:pP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Sediakan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beberapa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volume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berbeda,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lilin,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korek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api,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penangguh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waktu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atau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stopwatch.</a:t>
            </a:r>
            <a:endParaRPr sz="3000">
              <a:latin typeface="Times New Roman"/>
              <a:cs typeface="Times New Roman"/>
            </a:endParaRPr>
          </a:p>
          <a:p>
            <a:pPr algn="just" marL="481965" marR="5080" indent="-4699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482600" algn="l"/>
              </a:tabLst>
            </a:pP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Nyalakan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sebuah 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lilin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ambil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sebuah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volume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paling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kecil.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Tutupkan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lilin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menyala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bersamaan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itu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hidupkan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stopwatch.</a:t>
            </a:r>
            <a:endParaRPr sz="3000">
              <a:latin typeface="Times New Roman"/>
              <a:cs typeface="Times New Roman"/>
            </a:endParaRPr>
          </a:p>
          <a:p>
            <a:pPr algn="just" marL="481965" marR="8255" indent="-469900">
              <a:lnSpc>
                <a:spcPts val="4200"/>
              </a:lnSpc>
              <a:buAutoNum type="arabicPeriod"/>
              <a:tabLst>
                <a:tab pos="482600" algn="l"/>
              </a:tabLst>
            </a:pP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Ketika 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lilin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mati,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matikan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stopwatch.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Catat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waktu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antara 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lilin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hidup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bersama penyungkup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sampai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lilin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mati.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Ulangi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langkah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2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3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banyak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nyala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lilin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lebih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banyak.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Ulangi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langkah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0">
                <a:solidFill>
                  <a:srgbClr val="695840"/>
                </a:solidFill>
                <a:latin typeface="Times New Roman"/>
                <a:cs typeface="Times New Roman"/>
              </a:rPr>
              <a:t>2,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3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4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volume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gas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lebih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besar.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Masukkan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data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tabel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berikut: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21441" y="9187988"/>
            <a:ext cx="840105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1965" algn="l"/>
              </a:tabLst>
            </a:pPr>
            <a:r>
              <a:rPr dirty="0" sz="3000" spc="30">
                <a:solidFill>
                  <a:srgbClr val="695840"/>
                </a:solidFill>
                <a:latin typeface="Times New Roman"/>
                <a:cs typeface="Times New Roman"/>
              </a:rPr>
              <a:t>7.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Apa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disimpulkan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ini?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635"/>
          </a:xfrm>
          <a:custGeom>
            <a:avLst/>
            <a:gdLst/>
            <a:ahLst/>
            <a:cxnLst/>
            <a:rect l="l" t="t" r="r" b="b"/>
            <a:pathLst>
              <a:path w="12376785" h="10287635">
                <a:moveTo>
                  <a:pt x="5536323" y="0"/>
                </a:moveTo>
                <a:lnTo>
                  <a:pt x="3507219" y="0"/>
                </a:lnTo>
                <a:lnTo>
                  <a:pt x="1615554" y="554842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635">
                <a:moveTo>
                  <a:pt x="10664203" y="12"/>
                </a:moveTo>
                <a:lnTo>
                  <a:pt x="6422441" y="12"/>
                </a:lnTo>
                <a:lnTo>
                  <a:pt x="2915221" y="10287013"/>
                </a:lnTo>
                <a:lnTo>
                  <a:pt x="7156996" y="10287013"/>
                </a:lnTo>
                <a:lnTo>
                  <a:pt x="10664203" y="12"/>
                </a:lnTo>
                <a:close/>
              </a:path>
              <a:path w="12376785" h="10287635">
                <a:moveTo>
                  <a:pt x="12376290" y="0"/>
                </a:moveTo>
                <a:lnTo>
                  <a:pt x="11520297" y="0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1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4"/>
            <a:ext cx="13058140" cy="794385"/>
            <a:chOff x="0" y="313764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4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7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331326" y="3657998"/>
            <a:ext cx="15500985" cy="25019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3500" spc="210">
                <a:solidFill>
                  <a:srgbClr val="695840"/>
                </a:solidFill>
                <a:latin typeface="Times New Roman"/>
                <a:cs typeface="Times New Roman"/>
              </a:rPr>
              <a:t>Untuk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dapat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nyala,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api memerlukan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pembakar. Nyala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api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terbakar.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Lama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nyala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api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bergantung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kepada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banyak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sedikitnya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pembakaran </a:t>
            </a:r>
            <a:r>
              <a:rPr dirty="0" sz="3500" spc="-8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terbakar.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pembakar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disebut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juga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500" spc="65">
                <a:solidFill>
                  <a:srgbClr val="695840"/>
                </a:solidFill>
                <a:latin typeface="Times New Roman"/>
                <a:cs typeface="Times New Roman"/>
              </a:rPr>
              <a:t>oksigen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atau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asam.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Semakin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banyak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nyala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api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berarti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semakin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banyak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terbakar.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331475" y="2870890"/>
            <a:ext cx="308356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KONSEP</a:t>
            </a:r>
            <a:r>
              <a:rPr dirty="0" spc="-65"/>
              <a:t> </a:t>
            </a:r>
            <a:r>
              <a:rPr dirty="0" spc="50"/>
              <a:t>FISIS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2897568" y="178814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1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275315" y="1125013"/>
            <a:ext cx="1941195" cy="1941195"/>
          </a:xfrm>
          <a:custGeom>
            <a:avLst/>
            <a:gdLst/>
            <a:ahLst/>
            <a:cxnLst/>
            <a:rect l="l" t="t" r="r" b="b"/>
            <a:pathLst>
              <a:path w="1941195" h="1941195">
                <a:moveTo>
                  <a:pt x="970470" y="1940941"/>
                </a:moveTo>
                <a:lnTo>
                  <a:pt x="922034" y="1939753"/>
                </a:lnTo>
                <a:lnTo>
                  <a:pt x="874212" y="1936227"/>
                </a:lnTo>
                <a:lnTo>
                  <a:pt x="827061" y="1930418"/>
                </a:lnTo>
                <a:lnTo>
                  <a:pt x="780636" y="1922382"/>
                </a:lnTo>
                <a:lnTo>
                  <a:pt x="734992" y="1912175"/>
                </a:lnTo>
                <a:lnTo>
                  <a:pt x="690185" y="1899852"/>
                </a:lnTo>
                <a:lnTo>
                  <a:pt x="646271" y="1885468"/>
                </a:lnTo>
                <a:lnTo>
                  <a:pt x="603306" y="1869080"/>
                </a:lnTo>
                <a:lnTo>
                  <a:pt x="561344" y="1850743"/>
                </a:lnTo>
                <a:lnTo>
                  <a:pt x="520442" y="1830512"/>
                </a:lnTo>
                <a:lnTo>
                  <a:pt x="480655" y="1808443"/>
                </a:lnTo>
                <a:lnTo>
                  <a:pt x="442039" y="1784592"/>
                </a:lnTo>
                <a:lnTo>
                  <a:pt x="404649" y="1759014"/>
                </a:lnTo>
                <a:lnTo>
                  <a:pt x="368541" y="1731765"/>
                </a:lnTo>
                <a:lnTo>
                  <a:pt x="333770" y="1702901"/>
                </a:lnTo>
                <a:lnTo>
                  <a:pt x="300393" y="1672476"/>
                </a:lnTo>
                <a:lnTo>
                  <a:pt x="268464" y="1640547"/>
                </a:lnTo>
                <a:lnTo>
                  <a:pt x="238040" y="1607170"/>
                </a:lnTo>
                <a:lnTo>
                  <a:pt x="209175" y="1572400"/>
                </a:lnTo>
                <a:lnTo>
                  <a:pt x="181926" y="1536291"/>
                </a:lnTo>
                <a:lnTo>
                  <a:pt x="156348" y="1498901"/>
                </a:lnTo>
                <a:lnTo>
                  <a:pt x="132497" y="1460285"/>
                </a:lnTo>
                <a:lnTo>
                  <a:pt x="110428" y="1420498"/>
                </a:lnTo>
                <a:lnTo>
                  <a:pt x="90197" y="1379596"/>
                </a:lnTo>
                <a:lnTo>
                  <a:pt x="71860" y="1337634"/>
                </a:lnTo>
                <a:lnTo>
                  <a:pt x="55472" y="1294669"/>
                </a:lnTo>
                <a:lnTo>
                  <a:pt x="41088" y="1250755"/>
                </a:lnTo>
                <a:lnTo>
                  <a:pt x="28765" y="1205948"/>
                </a:lnTo>
                <a:lnTo>
                  <a:pt x="18558" y="1160304"/>
                </a:lnTo>
                <a:lnTo>
                  <a:pt x="10522" y="1113879"/>
                </a:lnTo>
                <a:lnTo>
                  <a:pt x="4713" y="1066728"/>
                </a:lnTo>
                <a:lnTo>
                  <a:pt x="1187" y="1018906"/>
                </a:lnTo>
                <a:lnTo>
                  <a:pt x="0" y="970470"/>
                </a:lnTo>
                <a:lnTo>
                  <a:pt x="1187" y="922034"/>
                </a:lnTo>
                <a:lnTo>
                  <a:pt x="4713" y="874212"/>
                </a:lnTo>
                <a:lnTo>
                  <a:pt x="10522" y="827061"/>
                </a:lnTo>
                <a:lnTo>
                  <a:pt x="18558" y="780636"/>
                </a:lnTo>
                <a:lnTo>
                  <a:pt x="28765" y="734992"/>
                </a:lnTo>
                <a:lnTo>
                  <a:pt x="41088" y="690185"/>
                </a:lnTo>
                <a:lnTo>
                  <a:pt x="55472" y="646271"/>
                </a:lnTo>
                <a:lnTo>
                  <a:pt x="71860" y="603306"/>
                </a:lnTo>
                <a:lnTo>
                  <a:pt x="90197" y="561344"/>
                </a:lnTo>
                <a:lnTo>
                  <a:pt x="110428" y="520442"/>
                </a:lnTo>
                <a:lnTo>
                  <a:pt x="132497" y="480655"/>
                </a:lnTo>
                <a:lnTo>
                  <a:pt x="156348" y="442039"/>
                </a:lnTo>
                <a:lnTo>
                  <a:pt x="181926" y="404649"/>
                </a:lnTo>
                <a:lnTo>
                  <a:pt x="209175" y="368541"/>
                </a:lnTo>
                <a:lnTo>
                  <a:pt x="238040" y="333770"/>
                </a:lnTo>
                <a:lnTo>
                  <a:pt x="268464" y="300393"/>
                </a:lnTo>
                <a:lnTo>
                  <a:pt x="300393" y="268464"/>
                </a:lnTo>
                <a:lnTo>
                  <a:pt x="333770" y="238040"/>
                </a:lnTo>
                <a:lnTo>
                  <a:pt x="368541" y="209175"/>
                </a:lnTo>
                <a:lnTo>
                  <a:pt x="404649" y="181926"/>
                </a:lnTo>
                <a:lnTo>
                  <a:pt x="442039" y="156348"/>
                </a:lnTo>
                <a:lnTo>
                  <a:pt x="480655" y="132497"/>
                </a:lnTo>
                <a:lnTo>
                  <a:pt x="520442" y="110428"/>
                </a:lnTo>
                <a:lnTo>
                  <a:pt x="561344" y="90197"/>
                </a:lnTo>
                <a:lnTo>
                  <a:pt x="603306" y="71860"/>
                </a:lnTo>
                <a:lnTo>
                  <a:pt x="646271" y="55472"/>
                </a:lnTo>
                <a:lnTo>
                  <a:pt x="690185" y="41088"/>
                </a:lnTo>
                <a:lnTo>
                  <a:pt x="734992" y="28765"/>
                </a:lnTo>
                <a:lnTo>
                  <a:pt x="780636" y="18558"/>
                </a:lnTo>
                <a:lnTo>
                  <a:pt x="827061" y="10522"/>
                </a:lnTo>
                <a:lnTo>
                  <a:pt x="874212" y="4713"/>
                </a:lnTo>
                <a:lnTo>
                  <a:pt x="922034" y="1187"/>
                </a:lnTo>
                <a:lnTo>
                  <a:pt x="970473" y="0"/>
                </a:lnTo>
                <a:lnTo>
                  <a:pt x="1018906" y="1187"/>
                </a:lnTo>
                <a:lnTo>
                  <a:pt x="1066728" y="4713"/>
                </a:lnTo>
                <a:lnTo>
                  <a:pt x="1113879" y="10522"/>
                </a:lnTo>
                <a:lnTo>
                  <a:pt x="1160304" y="18558"/>
                </a:lnTo>
                <a:lnTo>
                  <a:pt x="1205948" y="28765"/>
                </a:lnTo>
                <a:lnTo>
                  <a:pt x="1250755" y="41088"/>
                </a:lnTo>
                <a:lnTo>
                  <a:pt x="1294669" y="55472"/>
                </a:lnTo>
                <a:lnTo>
                  <a:pt x="1337634" y="71860"/>
                </a:lnTo>
                <a:lnTo>
                  <a:pt x="1379596" y="90197"/>
                </a:lnTo>
                <a:lnTo>
                  <a:pt x="1420498" y="110428"/>
                </a:lnTo>
                <a:lnTo>
                  <a:pt x="1460285" y="132497"/>
                </a:lnTo>
                <a:lnTo>
                  <a:pt x="1498902" y="156348"/>
                </a:lnTo>
                <a:lnTo>
                  <a:pt x="1536291" y="181926"/>
                </a:lnTo>
                <a:lnTo>
                  <a:pt x="1572400" y="209175"/>
                </a:lnTo>
                <a:lnTo>
                  <a:pt x="1607170" y="238040"/>
                </a:lnTo>
                <a:lnTo>
                  <a:pt x="1640548" y="268464"/>
                </a:lnTo>
                <a:lnTo>
                  <a:pt x="1672476" y="300393"/>
                </a:lnTo>
                <a:lnTo>
                  <a:pt x="1702901" y="333770"/>
                </a:lnTo>
                <a:lnTo>
                  <a:pt x="1731765" y="368541"/>
                </a:lnTo>
                <a:lnTo>
                  <a:pt x="1759014" y="404649"/>
                </a:lnTo>
                <a:lnTo>
                  <a:pt x="1784592" y="442039"/>
                </a:lnTo>
                <a:lnTo>
                  <a:pt x="1808443" y="480655"/>
                </a:lnTo>
                <a:lnTo>
                  <a:pt x="1830512" y="520442"/>
                </a:lnTo>
                <a:lnTo>
                  <a:pt x="1850743" y="561344"/>
                </a:lnTo>
                <a:lnTo>
                  <a:pt x="1869080" y="603306"/>
                </a:lnTo>
                <a:lnTo>
                  <a:pt x="1885468" y="646271"/>
                </a:lnTo>
                <a:lnTo>
                  <a:pt x="1899852" y="690185"/>
                </a:lnTo>
                <a:lnTo>
                  <a:pt x="1912175" y="734992"/>
                </a:lnTo>
                <a:lnTo>
                  <a:pt x="1922382" y="780636"/>
                </a:lnTo>
                <a:lnTo>
                  <a:pt x="1930418" y="827061"/>
                </a:lnTo>
                <a:lnTo>
                  <a:pt x="1936227" y="874212"/>
                </a:lnTo>
                <a:lnTo>
                  <a:pt x="1939753" y="922034"/>
                </a:lnTo>
                <a:lnTo>
                  <a:pt x="1940941" y="970470"/>
                </a:lnTo>
                <a:lnTo>
                  <a:pt x="1939753" y="1018906"/>
                </a:lnTo>
                <a:lnTo>
                  <a:pt x="1936227" y="1066728"/>
                </a:lnTo>
                <a:lnTo>
                  <a:pt x="1930418" y="1113879"/>
                </a:lnTo>
                <a:lnTo>
                  <a:pt x="1922382" y="1160304"/>
                </a:lnTo>
                <a:lnTo>
                  <a:pt x="1912175" y="1205948"/>
                </a:lnTo>
                <a:lnTo>
                  <a:pt x="1899852" y="1250755"/>
                </a:lnTo>
                <a:lnTo>
                  <a:pt x="1885468" y="1294669"/>
                </a:lnTo>
                <a:lnTo>
                  <a:pt x="1869080" y="1337634"/>
                </a:lnTo>
                <a:lnTo>
                  <a:pt x="1850743" y="1379596"/>
                </a:lnTo>
                <a:lnTo>
                  <a:pt x="1830512" y="1420498"/>
                </a:lnTo>
                <a:lnTo>
                  <a:pt x="1808443" y="1460285"/>
                </a:lnTo>
                <a:lnTo>
                  <a:pt x="1784592" y="1498901"/>
                </a:lnTo>
                <a:lnTo>
                  <a:pt x="1759014" y="1536291"/>
                </a:lnTo>
                <a:lnTo>
                  <a:pt x="1731765" y="1572400"/>
                </a:lnTo>
                <a:lnTo>
                  <a:pt x="1702901" y="1607170"/>
                </a:lnTo>
                <a:lnTo>
                  <a:pt x="1672476" y="1640547"/>
                </a:lnTo>
                <a:lnTo>
                  <a:pt x="1640548" y="1672476"/>
                </a:lnTo>
                <a:lnTo>
                  <a:pt x="1607170" y="1702901"/>
                </a:lnTo>
                <a:lnTo>
                  <a:pt x="1572400" y="1731765"/>
                </a:lnTo>
                <a:lnTo>
                  <a:pt x="1536291" y="1759014"/>
                </a:lnTo>
                <a:lnTo>
                  <a:pt x="1498902" y="1784592"/>
                </a:lnTo>
                <a:lnTo>
                  <a:pt x="1460285" y="1808443"/>
                </a:lnTo>
                <a:lnTo>
                  <a:pt x="1420498" y="1830512"/>
                </a:lnTo>
                <a:lnTo>
                  <a:pt x="1379596" y="1850743"/>
                </a:lnTo>
                <a:lnTo>
                  <a:pt x="1337634" y="1869080"/>
                </a:lnTo>
                <a:lnTo>
                  <a:pt x="1294669" y="1885468"/>
                </a:lnTo>
                <a:lnTo>
                  <a:pt x="1250755" y="1899852"/>
                </a:lnTo>
                <a:lnTo>
                  <a:pt x="1205948" y="1912175"/>
                </a:lnTo>
                <a:lnTo>
                  <a:pt x="1160304" y="1922382"/>
                </a:lnTo>
                <a:lnTo>
                  <a:pt x="1113879" y="1930418"/>
                </a:lnTo>
                <a:lnTo>
                  <a:pt x="1066728" y="1936227"/>
                </a:lnTo>
                <a:lnTo>
                  <a:pt x="1018906" y="1939753"/>
                </a:lnTo>
                <a:lnTo>
                  <a:pt x="970470" y="1940941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49608" y="3226499"/>
            <a:ext cx="6296024" cy="564832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74089" y="830866"/>
            <a:ext cx="979169" cy="23133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0" spc="5" b="1">
                <a:solidFill>
                  <a:srgbClr val="695840"/>
                </a:solidFill>
                <a:latin typeface="Times New Roman"/>
                <a:cs typeface="Times New Roman"/>
              </a:rPr>
              <a:t>4</a:t>
            </a:r>
            <a:endParaRPr sz="15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48865" y="1527526"/>
            <a:ext cx="12607290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80" b="1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30" b="1">
                <a:solidFill>
                  <a:srgbClr val="695840"/>
                </a:solidFill>
                <a:latin typeface="Times New Roman"/>
                <a:cs typeface="Times New Roman"/>
              </a:rPr>
              <a:t>Pengukuran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35" b="1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25" b="1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85" b="1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95" b="1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endParaRPr sz="5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14241" y="4951767"/>
            <a:ext cx="9538335" cy="1625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700"/>
              </a:lnSpc>
              <a:spcBef>
                <a:spcPts val="95"/>
              </a:spcBef>
            </a:pP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tarik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sama,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maka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ketinggian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tarikan</a:t>
            </a:r>
            <a:r>
              <a:rPr dirty="0" sz="30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dua 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macam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itu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terhadap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bidang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referensi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juga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3000" spc="8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berbeda.</a:t>
            </a:r>
            <a:r>
              <a:rPr dirty="0" sz="3000" spc="8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Ketinggian</a:t>
            </a:r>
            <a:r>
              <a:rPr dirty="0" sz="3000" spc="8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tarikan</a:t>
            </a:r>
            <a:r>
              <a:rPr dirty="0" sz="3000" spc="89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ini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3000" spc="8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bergantung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14241" y="6628167"/>
            <a:ext cx="344170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0975" algn="l"/>
                <a:tab pos="2698115" algn="l"/>
              </a:tabLst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ss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j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414241" y="6551967"/>
            <a:ext cx="8144509" cy="1092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3675379">
              <a:lnSpc>
                <a:spcPct val="116700"/>
              </a:lnSpc>
              <a:spcBef>
                <a:spcPts val="95"/>
              </a:spcBef>
              <a:tabLst>
                <a:tab pos="1905635" algn="l"/>
                <a:tab pos="3627754" algn="l"/>
                <a:tab pos="4431665" algn="l"/>
                <a:tab pos="4508500" algn="l"/>
                <a:tab pos="5299075" algn="l"/>
                <a:tab pos="6167120" algn="l"/>
                <a:tab pos="7325995" algn="l"/>
                <a:tab pos="7817484" algn="l"/>
              </a:tabLst>
            </a:pP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z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an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gr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avi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as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i 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terjadinya	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peristiwa	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fisis		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tersebut.	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Besar	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6744036" y="6551967"/>
            <a:ext cx="1209675" cy="1092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48260">
              <a:lnSpc>
                <a:spcPct val="116700"/>
              </a:lnSpc>
              <a:spcBef>
                <a:spcPts val="95"/>
              </a:spcBef>
            </a:pP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000" spc="140">
                <a:solidFill>
                  <a:srgbClr val="695840"/>
                </a:solidFill>
                <a:latin typeface="Times New Roman"/>
                <a:cs typeface="Times New Roman"/>
              </a:rPr>
              <a:t>at  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ar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an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414241" y="7618767"/>
            <a:ext cx="9538335" cy="2159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700"/>
              </a:lnSpc>
              <a:spcBef>
                <a:spcPts val="95"/>
              </a:spcBef>
            </a:pP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adalah </a:t>
            </a:r>
            <a:r>
              <a:rPr dirty="0" sz="3000" spc="240">
                <a:solidFill>
                  <a:srgbClr val="695840"/>
                </a:solidFill>
                <a:latin typeface="Times New Roman"/>
                <a:cs typeface="Times New Roman"/>
              </a:rPr>
              <a:t>Fp </a:t>
            </a:r>
            <a:r>
              <a:rPr dirty="0" sz="3000" spc="305">
                <a:solidFill>
                  <a:srgbClr val="695840"/>
                </a:solidFill>
                <a:latin typeface="Times New Roman"/>
                <a:cs typeface="Times New Roman"/>
              </a:rPr>
              <a:t>= </a:t>
            </a:r>
            <a:r>
              <a:rPr dirty="0" sz="3000" spc="60">
                <a:solidFill>
                  <a:srgbClr val="695840"/>
                </a:solidFill>
                <a:latin typeface="Lucida Sans Unicode"/>
                <a:cs typeface="Lucida Sans Unicode"/>
              </a:rPr>
              <a:t>ρ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ghA.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Bilamana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gaya yang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sama 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ini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diberlakukan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terhadap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dua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macam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cairan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berbeda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luas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penampang pipa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sama,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berlaku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bahwa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0">
                <a:solidFill>
                  <a:srgbClr val="695840"/>
                </a:solidFill>
                <a:latin typeface="Lucida Sans Unicode"/>
                <a:cs typeface="Lucida Sans Unicode"/>
              </a:rPr>
              <a:t>ρ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1gh1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05">
                <a:solidFill>
                  <a:srgbClr val="695840"/>
                </a:solidFill>
                <a:latin typeface="Times New Roman"/>
                <a:cs typeface="Times New Roman"/>
              </a:rPr>
              <a:t>=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5">
                <a:solidFill>
                  <a:srgbClr val="695840"/>
                </a:solidFill>
                <a:latin typeface="Lucida Sans Unicode"/>
                <a:cs typeface="Lucida Sans Unicode"/>
              </a:rPr>
              <a:t>ρ</a:t>
            </a:r>
            <a:r>
              <a:rPr dirty="0" sz="3000" spc="25">
                <a:solidFill>
                  <a:srgbClr val="695840"/>
                </a:solidFill>
                <a:latin typeface="Times New Roman"/>
                <a:cs typeface="Times New Roman"/>
              </a:rPr>
              <a:t>2gh2.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14241" y="2830447"/>
            <a:ext cx="9542145" cy="214693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3400" spc="50" b="1">
                <a:solidFill>
                  <a:srgbClr val="695840"/>
                </a:solidFill>
                <a:latin typeface="Times New Roman"/>
                <a:cs typeface="Times New Roman"/>
              </a:rPr>
              <a:t>RASIONAL</a:t>
            </a:r>
            <a:endParaRPr sz="3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Kondisi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fisis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bilamana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3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itu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berbeda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maka</a:t>
            </a:r>
            <a:endParaRPr sz="3000">
              <a:latin typeface="Times New Roman"/>
              <a:cs typeface="Times New Roman"/>
            </a:endParaRPr>
          </a:p>
          <a:p>
            <a:pPr marL="12700" marR="5080">
              <a:lnSpc>
                <a:spcPts val="4200"/>
              </a:lnSpc>
              <a:spcBef>
                <a:spcPts val="100"/>
              </a:spcBef>
              <a:tabLst>
                <a:tab pos="1205230" algn="l"/>
                <a:tab pos="1330960" algn="l"/>
                <a:tab pos="1959610" algn="l"/>
                <a:tab pos="2139950" algn="l"/>
                <a:tab pos="2710815" algn="l"/>
                <a:tab pos="2829560" algn="l"/>
                <a:tab pos="3168015" algn="l"/>
                <a:tab pos="3641090" algn="l"/>
                <a:tab pos="4320540" algn="l"/>
                <a:tab pos="4540885" algn="l"/>
                <a:tab pos="5348605" algn="l"/>
                <a:tab pos="5547360" algn="l"/>
                <a:tab pos="6207125" algn="l"/>
                <a:tab pos="7157084" algn="l"/>
                <a:tab pos="7442200" algn="l"/>
                <a:tab pos="8764905" algn="l"/>
                <a:tab pos="8917940" algn="l"/>
              </a:tabLst>
            </a:pP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ss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j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z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at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j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ga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a.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	B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il</a:t>
            </a: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am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an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du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a 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z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ar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gan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3662324" y="809565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1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4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70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2"/>
            <a:ext cx="5613400" cy="1398905"/>
            <a:chOff x="12675034" y="280852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2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521401" y="1644187"/>
            <a:ext cx="15426690" cy="8026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481965" marR="11430" indent="-469900">
              <a:lnSpc>
                <a:spcPct val="116700"/>
              </a:lnSpc>
              <a:spcBef>
                <a:spcPts val="95"/>
              </a:spcBef>
              <a:buAutoNum type="arabicPeriod"/>
              <a:tabLst>
                <a:tab pos="482600" algn="l"/>
              </a:tabLst>
            </a:pP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Sediakan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pipa kaki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tiga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2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kakinya 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relatif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cukup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panjang,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termometer,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pipa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karet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berpenyedot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berpenjepit,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dua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buah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bejana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berukuran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sama,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berbagai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macam </a:t>
            </a:r>
            <a:r>
              <a:rPr dirty="0" sz="3000" spc="-7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cair,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densimeter,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ukur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besar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cukup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dimasuki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densimeter.</a:t>
            </a:r>
            <a:endParaRPr sz="3000">
              <a:latin typeface="Times New Roman"/>
              <a:cs typeface="Times New Roman"/>
            </a:endParaRPr>
          </a:p>
          <a:p>
            <a:pPr algn="just" marL="481965" marR="8890" indent="-4699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482600" algn="l"/>
              </a:tabLst>
            </a:pP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Ambil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masukan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salah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satu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bejana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0">
                <a:solidFill>
                  <a:srgbClr val="695840"/>
                </a:solidFill>
                <a:latin typeface="Times New Roman"/>
                <a:cs typeface="Times New Roman"/>
              </a:rPr>
              <a:t>gelas,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ambil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lain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masukkan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ke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bejana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lain,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bejana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berisi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volum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-7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sama.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Ukurlah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suhu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cairan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tersebut.</a:t>
            </a:r>
            <a:endParaRPr sz="3000">
              <a:latin typeface="Times New Roman"/>
              <a:cs typeface="Times New Roman"/>
            </a:endParaRPr>
          </a:p>
          <a:p>
            <a:pPr algn="just" marL="481965" marR="8890" indent="-469900">
              <a:lnSpc>
                <a:spcPts val="4200"/>
              </a:lnSpc>
              <a:buAutoNum type="arabicPeriod"/>
              <a:tabLst>
                <a:tab pos="482600" algn="l"/>
              </a:tabLst>
            </a:pPr>
            <a:r>
              <a:rPr dirty="0" sz="3000" spc="140">
                <a:solidFill>
                  <a:srgbClr val="695840"/>
                </a:solidFill>
                <a:latin typeface="Times New Roman"/>
                <a:cs typeface="Times New Roman"/>
              </a:rPr>
              <a:t>Letakkan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bejana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berisi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ini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diletakkan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kaki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pipa kaki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tiga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kondisi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pipa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tercelup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ke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cair.</a:t>
            </a:r>
            <a:endParaRPr sz="3000">
              <a:latin typeface="Times New Roman"/>
              <a:cs typeface="Times New Roman"/>
            </a:endParaRPr>
          </a:p>
          <a:p>
            <a:pPr algn="just" marL="481965" indent="-4699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482600" algn="l"/>
              </a:tabLst>
            </a:pP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Amati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ketinggian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permukaan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kaki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pipa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(sama).</a:t>
            </a:r>
            <a:endParaRPr sz="3000">
              <a:latin typeface="Times New Roman"/>
              <a:cs typeface="Times New Roman"/>
            </a:endParaRPr>
          </a:p>
          <a:p>
            <a:pPr algn="just" marL="481965" marR="5080" indent="-4699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482600" algn="l"/>
              </a:tabLst>
            </a:pP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Sedotlah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melalui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penyedot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penjepit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longgar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sehingga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permukaan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kaki pipa naik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ketinggian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jepitlah. </a:t>
            </a: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Ukurlah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ketinggian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kaki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ini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bidang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referensi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sama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(h1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h2).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Ulangi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penyedotan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ketinggian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kaki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pipa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berbeda.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Ulangi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langkah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2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sampai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6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berbeda.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gelas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ukur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desimeter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ukurlah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cair.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1748917" y="515726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96"/>
                </a:lnTo>
                <a:lnTo>
                  <a:pt x="2915221" y="10287000"/>
                </a:lnTo>
                <a:lnTo>
                  <a:pt x="7156996" y="10287000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12"/>
                </a:moveTo>
                <a:lnTo>
                  <a:pt x="11520297" y="12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12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0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89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10187" y="3410211"/>
            <a:ext cx="11468099" cy="264794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4498755" y="499283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78352" y="1989749"/>
            <a:ext cx="416941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406311" y="2606936"/>
            <a:ext cx="801624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1965" algn="l"/>
              </a:tabLst>
            </a:pPr>
            <a:r>
              <a:rPr dirty="0" sz="3000" spc="30">
                <a:solidFill>
                  <a:srgbClr val="695840"/>
                </a:solidFill>
                <a:latin typeface="Times New Roman"/>
                <a:cs typeface="Times New Roman"/>
              </a:rPr>
              <a:t>9.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Masukkan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data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tabel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berikut: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11061" y="6264536"/>
            <a:ext cx="14120494" cy="10922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577215" indent="-565150">
              <a:lnSpc>
                <a:spcPct val="100000"/>
              </a:lnSpc>
              <a:spcBef>
                <a:spcPts val="700"/>
              </a:spcBef>
              <a:buAutoNum type="arabicPeriod" startAt="10"/>
              <a:tabLst>
                <a:tab pos="577850" algn="l"/>
              </a:tabLst>
            </a:pPr>
            <a:r>
              <a:rPr dirty="0" sz="3000" spc="18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menghitung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tidak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diketahui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gunakan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-25">
                <a:solidFill>
                  <a:srgbClr val="695840"/>
                </a:solidFill>
                <a:latin typeface="Lucida Sans Unicode"/>
                <a:cs typeface="Lucida Sans Unicode"/>
              </a:rPr>
              <a:t>ρ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2</a:t>
            </a:r>
            <a:r>
              <a:rPr dirty="0" sz="3000" spc="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05">
                <a:solidFill>
                  <a:srgbClr val="695840"/>
                </a:solidFill>
                <a:latin typeface="Times New Roman"/>
                <a:cs typeface="Times New Roman"/>
              </a:rPr>
              <a:t>=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5">
                <a:solidFill>
                  <a:srgbClr val="695840"/>
                </a:solidFill>
                <a:latin typeface="Lucida Sans Unicode"/>
                <a:cs typeface="Lucida Sans Unicode"/>
              </a:rPr>
              <a:t>ρ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1h1/h2</a:t>
            </a:r>
            <a:endParaRPr sz="3000">
              <a:latin typeface="Times New Roman"/>
              <a:cs typeface="Times New Roman"/>
            </a:endParaRPr>
          </a:p>
          <a:p>
            <a:pPr marL="577215" indent="-565150">
              <a:lnSpc>
                <a:spcPct val="100000"/>
              </a:lnSpc>
              <a:spcBef>
                <a:spcPts val="600"/>
              </a:spcBef>
              <a:buAutoNum type="arabicPeriod" startAt="10"/>
              <a:tabLst>
                <a:tab pos="577850" algn="l"/>
              </a:tabLst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Apa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disimpulkan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ini?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8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11441544" y="230987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6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500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2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962231" y="3849873"/>
            <a:ext cx="1095374" cy="38099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38188" y="5048666"/>
            <a:ext cx="4019549" cy="486727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331475" y="1569441"/>
            <a:ext cx="308356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KONSEP</a:t>
            </a:r>
            <a:r>
              <a:rPr dirty="0" spc="-65"/>
              <a:t> </a:t>
            </a:r>
            <a:r>
              <a:rPr dirty="0" spc="50"/>
              <a:t>FISIS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331326" y="2356549"/>
            <a:ext cx="15500985" cy="46132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  <a:tabLst>
                <a:tab pos="9813925" algn="l"/>
              </a:tabLst>
            </a:pP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proporsi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antara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volume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tersebut.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Harga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bergantung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kepada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zat.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Satuan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kgm-³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dimensi	</a:t>
            </a:r>
            <a:r>
              <a:rPr dirty="0" sz="3500" spc="70">
                <a:solidFill>
                  <a:srgbClr val="695840"/>
                </a:solidFill>
                <a:latin typeface="Times New Roman"/>
                <a:cs typeface="Times New Roman"/>
              </a:rPr>
              <a:t>.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Alat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mengukur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-8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secara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langsung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desimeter.</a:t>
            </a:r>
            <a:endParaRPr sz="3500">
              <a:latin typeface="Times New Roman"/>
              <a:cs typeface="Times New Roman"/>
            </a:endParaRPr>
          </a:p>
          <a:p>
            <a:pPr algn="just" marL="4418965" marR="8255">
              <a:lnSpc>
                <a:spcPct val="116100"/>
              </a:lnSpc>
              <a:spcBef>
                <a:spcPts val="2000"/>
              </a:spcBef>
            </a:pP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Harga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tekan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0">
                <a:solidFill>
                  <a:srgbClr val="695840"/>
                </a:solidFill>
                <a:latin typeface="Times New Roman"/>
                <a:cs typeface="Times New Roman"/>
              </a:rPr>
              <a:t>sistem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tertutup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ketinggian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diukur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bidang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referensi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berharga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sama.</a:t>
            </a:r>
            <a:endParaRPr sz="3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635"/>
          </a:xfrm>
          <a:custGeom>
            <a:avLst/>
            <a:gdLst/>
            <a:ahLst/>
            <a:cxnLst/>
            <a:rect l="l" t="t" r="r" b="b"/>
            <a:pathLst>
              <a:path w="12376785" h="10287635">
                <a:moveTo>
                  <a:pt x="5536323" y="0"/>
                </a:moveTo>
                <a:lnTo>
                  <a:pt x="3507219" y="0"/>
                </a:lnTo>
                <a:lnTo>
                  <a:pt x="1615554" y="554842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635">
                <a:moveTo>
                  <a:pt x="10664203" y="12"/>
                </a:moveTo>
                <a:lnTo>
                  <a:pt x="6422441" y="12"/>
                </a:lnTo>
                <a:lnTo>
                  <a:pt x="2915221" y="10287013"/>
                </a:lnTo>
                <a:lnTo>
                  <a:pt x="7156996" y="10287013"/>
                </a:lnTo>
                <a:lnTo>
                  <a:pt x="10664203" y="12"/>
                </a:lnTo>
                <a:close/>
              </a:path>
              <a:path w="12376785" h="10287635">
                <a:moveTo>
                  <a:pt x="12376290" y="0"/>
                </a:moveTo>
                <a:lnTo>
                  <a:pt x="11520297" y="0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1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4"/>
            <a:ext cx="13058140" cy="794385"/>
            <a:chOff x="0" y="313764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4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7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275315" y="1125013"/>
            <a:ext cx="1941195" cy="1941195"/>
          </a:xfrm>
          <a:custGeom>
            <a:avLst/>
            <a:gdLst/>
            <a:ahLst/>
            <a:cxnLst/>
            <a:rect l="l" t="t" r="r" b="b"/>
            <a:pathLst>
              <a:path w="1941195" h="1941195">
                <a:moveTo>
                  <a:pt x="970477" y="1940940"/>
                </a:moveTo>
                <a:lnTo>
                  <a:pt x="922034" y="1939753"/>
                </a:lnTo>
                <a:lnTo>
                  <a:pt x="874212" y="1936227"/>
                </a:lnTo>
                <a:lnTo>
                  <a:pt x="827061" y="1930418"/>
                </a:lnTo>
                <a:lnTo>
                  <a:pt x="780636" y="1922382"/>
                </a:lnTo>
                <a:lnTo>
                  <a:pt x="734992" y="1912175"/>
                </a:lnTo>
                <a:lnTo>
                  <a:pt x="690185" y="1899852"/>
                </a:lnTo>
                <a:lnTo>
                  <a:pt x="646271" y="1885468"/>
                </a:lnTo>
                <a:lnTo>
                  <a:pt x="603306" y="1869080"/>
                </a:lnTo>
                <a:lnTo>
                  <a:pt x="561344" y="1850743"/>
                </a:lnTo>
                <a:lnTo>
                  <a:pt x="520442" y="1830512"/>
                </a:lnTo>
                <a:lnTo>
                  <a:pt x="480655" y="1808443"/>
                </a:lnTo>
                <a:lnTo>
                  <a:pt x="442039" y="1784592"/>
                </a:lnTo>
                <a:lnTo>
                  <a:pt x="404649" y="1759014"/>
                </a:lnTo>
                <a:lnTo>
                  <a:pt x="368541" y="1731765"/>
                </a:lnTo>
                <a:lnTo>
                  <a:pt x="333770" y="1702901"/>
                </a:lnTo>
                <a:lnTo>
                  <a:pt x="300393" y="1672476"/>
                </a:lnTo>
                <a:lnTo>
                  <a:pt x="268464" y="1640547"/>
                </a:lnTo>
                <a:lnTo>
                  <a:pt x="238040" y="1607170"/>
                </a:lnTo>
                <a:lnTo>
                  <a:pt x="209175" y="1572399"/>
                </a:lnTo>
                <a:lnTo>
                  <a:pt x="181926" y="1536291"/>
                </a:lnTo>
                <a:lnTo>
                  <a:pt x="156348" y="1498901"/>
                </a:lnTo>
                <a:lnTo>
                  <a:pt x="132497" y="1460285"/>
                </a:lnTo>
                <a:lnTo>
                  <a:pt x="110428" y="1420498"/>
                </a:lnTo>
                <a:lnTo>
                  <a:pt x="90197" y="1379596"/>
                </a:lnTo>
                <a:lnTo>
                  <a:pt x="71860" y="1337634"/>
                </a:lnTo>
                <a:lnTo>
                  <a:pt x="55472" y="1294669"/>
                </a:lnTo>
                <a:lnTo>
                  <a:pt x="41088" y="1250755"/>
                </a:lnTo>
                <a:lnTo>
                  <a:pt x="28765" y="1205948"/>
                </a:lnTo>
                <a:lnTo>
                  <a:pt x="18558" y="1160304"/>
                </a:lnTo>
                <a:lnTo>
                  <a:pt x="10522" y="1113879"/>
                </a:lnTo>
                <a:lnTo>
                  <a:pt x="4713" y="1066728"/>
                </a:lnTo>
                <a:lnTo>
                  <a:pt x="1187" y="1018906"/>
                </a:lnTo>
                <a:lnTo>
                  <a:pt x="0" y="970470"/>
                </a:lnTo>
                <a:lnTo>
                  <a:pt x="1187" y="922034"/>
                </a:lnTo>
                <a:lnTo>
                  <a:pt x="4713" y="874212"/>
                </a:lnTo>
                <a:lnTo>
                  <a:pt x="10522" y="827061"/>
                </a:lnTo>
                <a:lnTo>
                  <a:pt x="18558" y="780636"/>
                </a:lnTo>
                <a:lnTo>
                  <a:pt x="28765" y="734992"/>
                </a:lnTo>
                <a:lnTo>
                  <a:pt x="41088" y="690185"/>
                </a:lnTo>
                <a:lnTo>
                  <a:pt x="55472" y="646271"/>
                </a:lnTo>
                <a:lnTo>
                  <a:pt x="71860" y="603306"/>
                </a:lnTo>
                <a:lnTo>
                  <a:pt x="90197" y="561344"/>
                </a:lnTo>
                <a:lnTo>
                  <a:pt x="110428" y="520442"/>
                </a:lnTo>
                <a:lnTo>
                  <a:pt x="132497" y="480655"/>
                </a:lnTo>
                <a:lnTo>
                  <a:pt x="156348" y="442039"/>
                </a:lnTo>
                <a:lnTo>
                  <a:pt x="181926" y="404649"/>
                </a:lnTo>
                <a:lnTo>
                  <a:pt x="209175" y="368541"/>
                </a:lnTo>
                <a:lnTo>
                  <a:pt x="238040" y="333770"/>
                </a:lnTo>
                <a:lnTo>
                  <a:pt x="268464" y="300393"/>
                </a:lnTo>
                <a:lnTo>
                  <a:pt x="300393" y="268464"/>
                </a:lnTo>
                <a:lnTo>
                  <a:pt x="333770" y="238040"/>
                </a:lnTo>
                <a:lnTo>
                  <a:pt x="368541" y="209175"/>
                </a:lnTo>
                <a:lnTo>
                  <a:pt x="404649" y="181926"/>
                </a:lnTo>
                <a:lnTo>
                  <a:pt x="442039" y="156348"/>
                </a:lnTo>
                <a:lnTo>
                  <a:pt x="480655" y="132497"/>
                </a:lnTo>
                <a:lnTo>
                  <a:pt x="520442" y="110428"/>
                </a:lnTo>
                <a:lnTo>
                  <a:pt x="561344" y="90197"/>
                </a:lnTo>
                <a:lnTo>
                  <a:pt x="603306" y="71860"/>
                </a:lnTo>
                <a:lnTo>
                  <a:pt x="646271" y="55472"/>
                </a:lnTo>
                <a:lnTo>
                  <a:pt x="690185" y="41088"/>
                </a:lnTo>
                <a:lnTo>
                  <a:pt x="734992" y="28765"/>
                </a:lnTo>
                <a:lnTo>
                  <a:pt x="780636" y="18558"/>
                </a:lnTo>
                <a:lnTo>
                  <a:pt x="827061" y="10522"/>
                </a:lnTo>
                <a:lnTo>
                  <a:pt x="874212" y="4713"/>
                </a:lnTo>
                <a:lnTo>
                  <a:pt x="922034" y="1187"/>
                </a:lnTo>
                <a:lnTo>
                  <a:pt x="970470" y="0"/>
                </a:lnTo>
                <a:lnTo>
                  <a:pt x="1018906" y="1187"/>
                </a:lnTo>
                <a:lnTo>
                  <a:pt x="1066728" y="4713"/>
                </a:lnTo>
                <a:lnTo>
                  <a:pt x="1113879" y="10522"/>
                </a:lnTo>
                <a:lnTo>
                  <a:pt x="1160304" y="18558"/>
                </a:lnTo>
                <a:lnTo>
                  <a:pt x="1205948" y="28765"/>
                </a:lnTo>
                <a:lnTo>
                  <a:pt x="1250755" y="41088"/>
                </a:lnTo>
                <a:lnTo>
                  <a:pt x="1294669" y="55472"/>
                </a:lnTo>
                <a:lnTo>
                  <a:pt x="1337634" y="71860"/>
                </a:lnTo>
                <a:lnTo>
                  <a:pt x="1379596" y="90197"/>
                </a:lnTo>
                <a:lnTo>
                  <a:pt x="1420498" y="110428"/>
                </a:lnTo>
                <a:lnTo>
                  <a:pt x="1460285" y="132497"/>
                </a:lnTo>
                <a:lnTo>
                  <a:pt x="1498902" y="156348"/>
                </a:lnTo>
                <a:lnTo>
                  <a:pt x="1536291" y="181926"/>
                </a:lnTo>
                <a:lnTo>
                  <a:pt x="1572400" y="209175"/>
                </a:lnTo>
                <a:lnTo>
                  <a:pt x="1607170" y="238040"/>
                </a:lnTo>
                <a:lnTo>
                  <a:pt x="1640548" y="268464"/>
                </a:lnTo>
                <a:lnTo>
                  <a:pt x="1672476" y="300393"/>
                </a:lnTo>
                <a:lnTo>
                  <a:pt x="1702901" y="333770"/>
                </a:lnTo>
                <a:lnTo>
                  <a:pt x="1731765" y="368541"/>
                </a:lnTo>
                <a:lnTo>
                  <a:pt x="1759014" y="404649"/>
                </a:lnTo>
                <a:lnTo>
                  <a:pt x="1784592" y="442039"/>
                </a:lnTo>
                <a:lnTo>
                  <a:pt x="1808443" y="480655"/>
                </a:lnTo>
                <a:lnTo>
                  <a:pt x="1830512" y="520442"/>
                </a:lnTo>
                <a:lnTo>
                  <a:pt x="1850743" y="561344"/>
                </a:lnTo>
                <a:lnTo>
                  <a:pt x="1869080" y="603306"/>
                </a:lnTo>
                <a:lnTo>
                  <a:pt x="1885468" y="646271"/>
                </a:lnTo>
                <a:lnTo>
                  <a:pt x="1899852" y="690185"/>
                </a:lnTo>
                <a:lnTo>
                  <a:pt x="1912175" y="734992"/>
                </a:lnTo>
                <a:lnTo>
                  <a:pt x="1922382" y="780636"/>
                </a:lnTo>
                <a:lnTo>
                  <a:pt x="1930418" y="827061"/>
                </a:lnTo>
                <a:lnTo>
                  <a:pt x="1936227" y="874212"/>
                </a:lnTo>
                <a:lnTo>
                  <a:pt x="1939753" y="922034"/>
                </a:lnTo>
                <a:lnTo>
                  <a:pt x="1940941" y="970470"/>
                </a:lnTo>
                <a:lnTo>
                  <a:pt x="1939753" y="1018906"/>
                </a:lnTo>
                <a:lnTo>
                  <a:pt x="1936227" y="1066728"/>
                </a:lnTo>
                <a:lnTo>
                  <a:pt x="1930418" y="1113879"/>
                </a:lnTo>
                <a:lnTo>
                  <a:pt x="1922382" y="1160304"/>
                </a:lnTo>
                <a:lnTo>
                  <a:pt x="1912175" y="1205948"/>
                </a:lnTo>
                <a:lnTo>
                  <a:pt x="1899852" y="1250755"/>
                </a:lnTo>
                <a:lnTo>
                  <a:pt x="1885468" y="1294669"/>
                </a:lnTo>
                <a:lnTo>
                  <a:pt x="1869080" y="1337634"/>
                </a:lnTo>
                <a:lnTo>
                  <a:pt x="1850743" y="1379596"/>
                </a:lnTo>
                <a:lnTo>
                  <a:pt x="1830512" y="1420498"/>
                </a:lnTo>
                <a:lnTo>
                  <a:pt x="1808443" y="1460285"/>
                </a:lnTo>
                <a:lnTo>
                  <a:pt x="1784592" y="1498901"/>
                </a:lnTo>
                <a:lnTo>
                  <a:pt x="1759014" y="1536291"/>
                </a:lnTo>
                <a:lnTo>
                  <a:pt x="1731765" y="1572399"/>
                </a:lnTo>
                <a:lnTo>
                  <a:pt x="1702901" y="1607170"/>
                </a:lnTo>
                <a:lnTo>
                  <a:pt x="1672476" y="1640547"/>
                </a:lnTo>
                <a:lnTo>
                  <a:pt x="1640548" y="1672476"/>
                </a:lnTo>
                <a:lnTo>
                  <a:pt x="1607170" y="1702901"/>
                </a:lnTo>
                <a:lnTo>
                  <a:pt x="1572400" y="1731765"/>
                </a:lnTo>
                <a:lnTo>
                  <a:pt x="1536291" y="1759014"/>
                </a:lnTo>
                <a:lnTo>
                  <a:pt x="1498902" y="1784592"/>
                </a:lnTo>
                <a:lnTo>
                  <a:pt x="1460285" y="1808443"/>
                </a:lnTo>
                <a:lnTo>
                  <a:pt x="1420498" y="1830512"/>
                </a:lnTo>
                <a:lnTo>
                  <a:pt x="1379596" y="1850743"/>
                </a:lnTo>
                <a:lnTo>
                  <a:pt x="1337634" y="1869080"/>
                </a:lnTo>
                <a:lnTo>
                  <a:pt x="1294669" y="1885468"/>
                </a:lnTo>
                <a:lnTo>
                  <a:pt x="1250755" y="1899852"/>
                </a:lnTo>
                <a:lnTo>
                  <a:pt x="1205948" y="1912175"/>
                </a:lnTo>
                <a:lnTo>
                  <a:pt x="1160304" y="1922382"/>
                </a:lnTo>
                <a:lnTo>
                  <a:pt x="1113879" y="1930418"/>
                </a:lnTo>
                <a:lnTo>
                  <a:pt x="1066728" y="1936227"/>
                </a:lnTo>
                <a:lnTo>
                  <a:pt x="1018906" y="1939753"/>
                </a:lnTo>
                <a:lnTo>
                  <a:pt x="970477" y="1940940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97183" y="3226498"/>
            <a:ext cx="6534149" cy="535304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1239" y="830866"/>
            <a:ext cx="979169" cy="23133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0" spc="5" b="1">
                <a:solidFill>
                  <a:srgbClr val="695840"/>
                </a:solidFill>
                <a:latin typeface="Times New Roman"/>
                <a:cs typeface="Times New Roman"/>
              </a:rPr>
              <a:t>5</a:t>
            </a:r>
            <a:endParaRPr sz="15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06451" y="1560528"/>
            <a:ext cx="13075285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80" b="1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30" b="1">
                <a:solidFill>
                  <a:srgbClr val="695840"/>
                </a:solidFill>
                <a:latin typeface="Times New Roman"/>
                <a:cs typeface="Times New Roman"/>
              </a:rPr>
              <a:t>Pengukuran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14" b="1">
                <a:solidFill>
                  <a:srgbClr val="695840"/>
                </a:solidFill>
                <a:latin typeface="Times New Roman"/>
                <a:cs typeface="Times New Roman"/>
              </a:rPr>
              <a:t>Energi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Panas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55" b="1">
                <a:solidFill>
                  <a:srgbClr val="695840"/>
                </a:solidFill>
                <a:latin typeface="Times New Roman"/>
                <a:cs typeface="Times New Roman"/>
              </a:rPr>
              <a:t>Matahari</a:t>
            </a:r>
            <a:endParaRPr sz="5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14241" y="2830443"/>
            <a:ext cx="9541510" cy="588073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3400" spc="50" b="1">
                <a:solidFill>
                  <a:srgbClr val="695840"/>
                </a:solidFill>
                <a:latin typeface="Times New Roman"/>
                <a:cs typeface="Times New Roman"/>
              </a:rPr>
              <a:t>RASIONAL</a:t>
            </a:r>
            <a:endParaRPr sz="34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290"/>
              </a:spcBef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Matahari</a:t>
            </a:r>
            <a:r>
              <a:rPr dirty="0" sz="3000" spc="9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000" spc="9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sumber</a:t>
            </a:r>
            <a:r>
              <a:rPr dirty="0" sz="3000" spc="9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dunia,</a:t>
            </a:r>
            <a:r>
              <a:rPr dirty="0" sz="3000" spc="9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tanpa</a:t>
            </a:r>
            <a:r>
              <a:rPr dirty="0" sz="3000" spc="9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matahari</a:t>
            </a:r>
            <a:endParaRPr sz="3000">
              <a:latin typeface="Times New Roman"/>
              <a:cs typeface="Times New Roman"/>
            </a:endParaRPr>
          </a:p>
          <a:p>
            <a:pPr algn="just" marL="12700" marR="5080">
              <a:lnSpc>
                <a:spcPts val="4200"/>
              </a:lnSpc>
              <a:spcBef>
                <a:spcPts val="100"/>
              </a:spcBef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maka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tidak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ada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kehidupan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bumi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kita.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Energi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dipancarkan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oleh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matahari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berupa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 energi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-7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energi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cahaya.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konsep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banyaknya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diperlukan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untuk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pemanasan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sesuai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rumusan </a:t>
            </a:r>
            <a:r>
              <a:rPr dirty="0" sz="3000" spc="145">
                <a:solidFill>
                  <a:srgbClr val="695840"/>
                </a:solidFill>
                <a:latin typeface="Times New Roman"/>
                <a:cs typeface="Times New Roman"/>
              </a:rPr>
              <a:t>Q </a:t>
            </a:r>
            <a:r>
              <a:rPr dirty="0" sz="3000" spc="305">
                <a:solidFill>
                  <a:srgbClr val="695840"/>
                </a:solidFill>
                <a:latin typeface="Times New Roman"/>
                <a:cs typeface="Times New Roman"/>
              </a:rPr>
              <a:t>=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mC∆T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 dapat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ditentukan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besar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energi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dipancarkan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sampai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bumi.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simulasi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kaca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gelap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sebagai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awan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menghalangi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 matahari,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ditentukan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matahari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sampai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bumi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ketika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terhalang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oleh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awan.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2897568" y="178814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1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03912" y="7743361"/>
            <a:ext cx="11839574" cy="207644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521401" y="1644187"/>
            <a:ext cx="15426690" cy="5892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81965" marR="12700" indent="-469900">
              <a:lnSpc>
                <a:spcPct val="116700"/>
              </a:lnSpc>
              <a:spcBef>
                <a:spcPts val="95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Sediakan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2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buah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bak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penutup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kaca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putih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kaca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gelap,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air,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pengukur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waktu,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dua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buah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termometer.</a:t>
            </a:r>
            <a:endParaRPr sz="3000">
              <a:latin typeface="Times New Roman"/>
              <a:cs typeface="Times New Roman"/>
            </a:endParaRPr>
          </a:p>
          <a:p>
            <a:pPr marL="481965" marR="13335" indent="-4699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Timbanglah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sejumlah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masukkan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ke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bak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m1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m2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30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tempat</a:t>
            </a:r>
            <a:r>
              <a:rPr dirty="0" sz="3000" spc="3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teduh.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Ukurlah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luas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permukaan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bak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Ukurlah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suhu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bak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itu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T1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T2.</a:t>
            </a:r>
            <a:endParaRPr sz="3000">
              <a:latin typeface="Times New Roman"/>
              <a:cs typeface="Times New Roman"/>
            </a:endParaRPr>
          </a:p>
          <a:p>
            <a:pPr marL="481965" marR="6985" indent="-4699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481965" algn="l"/>
                <a:tab pos="482600" algn="l"/>
                <a:tab pos="1764030" algn="l"/>
                <a:tab pos="3129280" algn="l"/>
                <a:tab pos="5735955" algn="l"/>
                <a:tab pos="6517640" algn="l"/>
                <a:tab pos="7886700" algn="l"/>
                <a:tab pos="9236075" algn="l"/>
                <a:tab pos="10165080" algn="l"/>
                <a:tab pos="11196320" algn="l"/>
                <a:tab pos="11978005" algn="l"/>
                <a:tab pos="12907010" algn="l"/>
                <a:tab pos="14042390" algn="l"/>
              </a:tabLst>
            </a:pPr>
            <a:r>
              <a:rPr dirty="0" sz="3000" spc="300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kond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as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g-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as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g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up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gan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ac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pu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h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an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ac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ge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ap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,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aw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ah 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keterik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matahari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bersamaan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itu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catat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saat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mulai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dipanaskan.</a:t>
            </a:r>
            <a:endParaRPr sz="3000">
              <a:latin typeface="Times New Roman"/>
              <a:cs typeface="Times New Roman"/>
            </a:endParaRPr>
          </a:p>
          <a:p>
            <a:pPr marL="481965" marR="5080" indent="-469900">
              <a:lnSpc>
                <a:spcPts val="4200"/>
              </a:lnSpc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Setelah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selama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selang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waktu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tertentu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∆t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 catatlah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suhu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masing-masing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bak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T1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T2.</a:t>
            </a:r>
            <a:endParaRPr sz="3000">
              <a:latin typeface="Times New Roman"/>
              <a:cs typeface="Times New Roman"/>
            </a:endParaRPr>
          </a:p>
          <a:p>
            <a:pPr marL="481965" indent="-4699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481965" algn="l"/>
                <a:tab pos="482600" algn="l"/>
              </a:tabLst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Masukkan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data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tabel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berikut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20">
                <a:solidFill>
                  <a:srgbClr val="695840"/>
                </a:solidFill>
                <a:latin typeface="Times New Roman"/>
                <a:cs typeface="Times New Roman"/>
              </a:rPr>
              <a:t>ini: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3662324" y="809565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1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4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70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2"/>
            <a:ext cx="5613400" cy="1398905"/>
            <a:chOff x="12675034" y="280852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2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478352" y="2798116"/>
            <a:ext cx="416941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4" name="object 1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77215" marR="6350" indent="-469900">
              <a:lnSpc>
                <a:spcPct val="116700"/>
              </a:lnSpc>
              <a:spcBef>
                <a:spcPts val="95"/>
              </a:spcBef>
              <a:buAutoNum type="arabicPeriod" startAt="8"/>
              <a:tabLst>
                <a:tab pos="577215" algn="l"/>
                <a:tab pos="577850" algn="l"/>
                <a:tab pos="9526270" algn="l"/>
              </a:tabLst>
            </a:pPr>
            <a:r>
              <a:rPr dirty="0" spc="160"/>
              <a:t>Lakukan</a:t>
            </a:r>
            <a:r>
              <a:rPr dirty="0" spc="90"/>
              <a:t> </a:t>
            </a:r>
            <a:r>
              <a:rPr dirty="0" spc="120"/>
              <a:t>percobaan</a:t>
            </a:r>
            <a:r>
              <a:rPr dirty="0" spc="90"/>
              <a:t> </a:t>
            </a:r>
            <a:r>
              <a:rPr dirty="0" spc="160"/>
              <a:t>pada</a:t>
            </a:r>
            <a:r>
              <a:rPr dirty="0" spc="90"/>
              <a:t> </a:t>
            </a:r>
            <a:r>
              <a:rPr dirty="0" spc="120"/>
              <a:t>saat</a:t>
            </a:r>
            <a:r>
              <a:rPr dirty="0" spc="95"/>
              <a:t> </a:t>
            </a:r>
            <a:r>
              <a:rPr dirty="0" spc="75"/>
              <a:t>pagi</a:t>
            </a:r>
            <a:r>
              <a:rPr dirty="0" spc="90"/>
              <a:t> </a:t>
            </a:r>
            <a:r>
              <a:rPr dirty="0" spc="85"/>
              <a:t>sekitar</a:t>
            </a:r>
            <a:r>
              <a:rPr dirty="0" spc="90"/>
              <a:t> jam </a:t>
            </a:r>
            <a:r>
              <a:rPr dirty="0" spc="20"/>
              <a:t>09.00,	</a:t>
            </a:r>
            <a:r>
              <a:rPr dirty="0" spc="55"/>
              <a:t>siang </a:t>
            </a:r>
            <a:r>
              <a:rPr dirty="0" spc="85"/>
              <a:t>sekitar </a:t>
            </a:r>
            <a:r>
              <a:rPr dirty="0" spc="90"/>
              <a:t>jam </a:t>
            </a:r>
            <a:r>
              <a:rPr dirty="0" spc="10"/>
              <a:t>12.00 </a:t>
            </a:r>
            <a:r>
              <a:rPr dirty="0" spc="160"/>
              <a:t>dan </a:t>
            </a:r>
            <a:r>
              <a:rPr dirty="0" spc="70"/>
              <a:t>sore </a:t>
            </a:r>
            <a:r>
              <a:rPr dirty="0" spc="114"/>
              <a:t>hari </a:t>
            </a:r>
            <a:r>
              <a:rPr dirty="0" spc="-735"/>
              <a:t> </a:t>
            </a:r>
            <a:r>
              <a:rPr dirty="0" spc="85"/>
              <a:t>sekitar</a:t>
            </a:r>
            <a:r>
              <a:rPr dirty="0" spc="-5"/>
              <a:t> </a:t>
            </a:r>
            <a:r>
              <a:rPr dirty="0" spc="90"/>
              <a:t>jam</a:t>
            </a:r>
            <a:r>
              <a:rPr dirty="0"/>
              <a:t> </a:t>
            </a:r>
            <a:r>
              <a:rPr dirty="0" spc="20"/>
              <a:t>15.00.</a:t>
            </a:r>
          </a:p>
          <a:p>
            <a:pPr marL="577215" marR="5080" indent="-469900">
              <a:lnSpc>
                <a:spcPts val="4200"/>
              </a:lnSpc>
              <a:spcBef>
                <a:spcPts val="240"/>
              </a:spcBef>
              <a:buAutoNum type="arabicPeriod" startAt="8"/>
              <a:tabLst>
                <a:tab pos="577215" algn="l"/>
                <a:tab pos="577850" algn="l"/>
                <a:tab pos="1950085" algn="l"/>
                <a:tab pos="3032760" algn="l"/>
                <a:tab pos="4171315" algn="l"/>
                <a:tab pos="5273675" algn="l"/>
                <a:tab pos="6899909" algn="l"/>
                <a:tab pos="7835900" algn="l"/>
                <a:tab pos="10029825" algn="l"/>
                <a:tab pos="10497820" algn="l"/>
                <a:tab pos="11786870" algn="l"/>
                <a:tab pos="13643610" algn="l"/>
                <a:tab pos="14428469" algn="l"/>
              </a:tabLst>
            </a:pPr>
            <a:r>
              <a:rPr dirty="0" spc="155"/>
              <a:t>C</a:t>
            </a:r>
            <a:r>
              <a:rPr dirty="0" spc="165"/>
              <a:t>a</a:t>
            </a:r>
            <a:r>
              <a:rPr dirty="0" spc="155"/>
              <a:t>r</a:t>
            </a:r>
            <a:r>
              <a:rPr dirty="0" spc="-25"/>
              <a:t>il</a:t>
            </a:r>
            <a:r>
              <a:rPr dirty="0" spc="165"/>
              <a:t>a</a:t>
            </a:r>
            <a:r>
              <a:rPr dirty="0" spc="155"/>
              <a:t>h</a:t>
            </a:r>
            <a:r>
              <a:rPr dirty="0" spc="155"/>
              <a:t>	</a:t>
            </a:r>
            <a:r>
              <a:rPr dirty="0" spc="155"/>
              <a:t>h</a:t>
            </a:r>
            <a:r>
              <a:rPr dirty="0" spc="165"/>
              <a:t>a</a:t>
            </a:r>
            <a:r>
              <a:rPr dirty="0" spc="155"/>
              <a:t>r</a:t>
            </a:r>
            <a:r>
              <a:rPr dirty="0" spc="155"/>
              <a:t>g</a:t>
            </a:r>
            <a:r>
              <a:rPr dirty="0" spc="165"/>
              <a:t>a</a:t>
            </a:r>
            <a:r>
              <a:rPr dirty="0" spc="165"/>
              <a:t>	</a:t>
            </a:r>
            <a:r>
              <a:rPr dirty="0" spc="-20"/>
              <a:t>e</a:t>
            </a:r>
            <a:r>
              <a:rPr dirty="0" spc="155"/>
              <a:t>n</a:t>
            </a:r>
            <a:r>
              <a:rPr dirty="0" spc="-20"/>
              <a:t>e</a:t>
            </a:r>
            <a:r>
              <a:rPr dirty="0" spc="155"/>
              <a:t>r</a:t>
            </a:r>
            <a:r>
              <a:rPr dirty="0" spc="-15"/>
              <a:t>gi</a:t>
            </a:r>
            <a:r>
              <a:rPr dirty="0" spc="-15"/>
              <a:t>	</a:t>
            </a:r>
            <a:r>
              <a:rPr dirty="0" spc="155"/>
              <a:t>p</a:t>
            </a:r>
            <a:r>
              <a:rPr dirty="0" spc="165"/>
              <a:t>a</a:t>
            </a:r>
            <a:r>
              <a:rPr dirty="0" spc="155"/>
              <a:t>n</a:t>
            </a:r>
            <a:r>
              <a:rPr dirty="0" spc="165"/>
              <a:t>a</a:t>
            </a:r>
            <a:r>
              <a:rPr dirty="0" spc="-15"/>
              <a:t>s</a:t>
            </a:r>
            <a:r>
              <a:rPr dirty="0" spc="-15"/>
              <a:t>	</a:t>
            </a:r>
            <a:r>
              <a:rPr dirty="0" spc="135"/>
              <a:t>m</a:t>
            </a:r>
            <a:r>
              <a:rPr dirty="0" spc="165"/>
              <a:t>at</a:t>
            </a:r>
            <a:r>
              <a:rPr dirty="0" spc="160"/>
              <a:t>ah</a:t>
            </a:r>
            <a:r>
              <a:rPr dirty="0" spc="160"/>
              <a:t>ar</a:t>
            </a:r>
            <a:r>
              <a:rPr dirty="0" spc="-25"/>
              <a:t>i</a:t>
            </a:r>
            <a:r>
              <a:rPr dirty="0" spc="-25"/>
              <a:t>	</a:t>
            </a:r>
            <a:r>
              <a:rPr dirty="0" spc="105"/>
              <a:t>yan</a:t>
            </a:r>
            <a:r>
              <a:rPr dirty="0" spc="105"/>
              <a:t>g	</a:t>
            </a:r>
            <a:r>
              <a:rPr dirty="0" spc="155"/>
              <a:t>d</a:t>
            </a:r>
            <a:r>
              <a:rPr dirty="0" spc="-25"/>
              <a:t>i</a:t>
            </a:r>
            <a:r>
              <a:rPr dirty="0" spc="155"/>
              <a:t>p</a:t>
            </a:r>
            <a:r>
              <a:rPr dirty="0" spc="160"/>
              <a:t>an</a:t>
            </a:r>
            <a:r>
              <a:rPr dirty="0" spc="-20"/>
              <a:t>c</a:t>
            </a:r>
            <a:r>
              <a:rPr dirty="0" spc="160"/>
              <a:t>ar</a:t>
            </a:r>
            <a:r>
              <a:rPr dirty="0" spc="155"/>
              <a:t>k</a:t>
            </a:r>
            <a:r>
              <a:rPr dirty="0" spc="160"/>
              <a:t>an</a:t>
            </a:r>
            <a:r>
              <a:rPr dirty="0" spc="160"/>
              <a:t>	</a:t>
            </a:r>
            <a:r>
              <a:rPr dirty="0" spc="155"/>
              <a:t>d</a:t>
            </a:r>
            <a:r>
              <a:rPr dirty="0" spc="-25"/>
              <a:t>i</a:t>
            </a:r>
            <a:r>
              <a:rPr dirty="0" spc="-25"/>
              <a:t>	</a:t>
            </a:r>
            <a:r>
              <a:rPr dirty="0" spc="165"/>
              <a:t>t</a:t>
            </a:r>
            <a:r>
              <a:rPr dirty="0" spc="-20"/>
              <a:t>e</a:t>
            </a:r>
            <a:r>
              <a:rPr dirty="0" spc="135"/>
              <a:t>m</a:t>
            </a:r>
            <a:r>
              <a:rPr dirty="0" spc="155"/>
              <a:t>p</a:t>
            </a:r>
            <a:r>
              <a:rPr dirty="0" spc="165"/>
              <a:t>at</a:t>
            </a:r>
            <a:r>
              <a:rPr dirty="0" spc="165"/>
              <a:t>	</a:t>
            </a:r>
            <a:r>
              <a:rPr dirty="0" spc="155"/>
              <a:t>p</a:t>
            </a:r>
            <a:r>
              <a:rPr dirty="0" spc="-20"/>
              <a:t>e</a:t>
            </a:r>
            <a:r>
              <a:rPr dirty="0" spc="155"/>
              <a:t>r</a:t>
            </a:r>
            <a:r>
              <a:rPr dirty="0" spc="-20"/>
              <a:t>c</a:t>
            </a:r>
            <a:r>
              <a:rPr dirty="0" spc="155"/>
              <a:t>ob</a:t>
            </a:r>
            <a:r>
              <a:rPr dirty="0" spc="160"/>
              <a:t>aan</a:t>
            </a:r>
            <a:r>
              <a:rPr dirty="0" spc="160"/>
              <a:t>	</a:t>
            </a:r>
            <a:r>
              <a:rPr dirty="0" spc="165"/>
              <a:t>t</a:t>
            </a:r>
            <a:r>
              <a:rPr dirty="0" spc="-25"/>
              <a:t>i</a:t>
            </a:r>
            <a:r>
              <a:rPr dirty="0" spc="160"/>
              <a:t>ap</a:t>
            </a:r>
            <a:r>
              <a:rPr dirty="0" spc="160"/>
              <a:t>	</a:t>
            </a:r>
            <a:r>
              <a:rPr dirty="0" spc="-15"/>
              <a:t>s</a:t>
            </a:r>
            <a:r>
              <a:rPr dirty="0" spc="165"/>
              <a:t>at</a:t>
            </a:r>
            <a:r>
              <a:rPr dirty="0" spc="155"/>
              <a:t>u</a:t>
            </a:r>
            <a:r>
              <a:rPr dirty="0" spc="120"/>
              <a:t>an  </a:t>
            </a:r>
            <a:r>
              <a:rPr dirty="0" spc="85"/>
              <a:t>luasnya</a:t>
            </a:r>
            <a:r>
              <a:rPr dirty="0"/>
              <a:t> </a:t>
            </a:r>
            <a:r>
              <a:rPr dirty="0" spc="160"/>
              <a:t>dan</a:t>
            </a:r>
            <a:r>
              <a:rPr dirty="0" spc="-5"/>
              <a:t> </a:t>
            </a:r>
            <a:r>
              <a:rPr dirty="0" spc="70"/>
              <a:t>setiap</a:t>
            </a:r>
            <a:r>
              <a:rPr dirty="0"/>
              <a:t> </a:t>
            </a:r>
            <a:r>
              <a:rPr dirty="0" spc="130"/>
              <a:t>satuan</a:t>
            </a:r>
            <a:r>
              <a:rPr dirty="0"/>
              <a:t> </a:t>
            </a:r>
            <a:r>
              <a:rPr dirty="0" spc="110"/>
              <a:t>waktunya.</a:t>
            </a:r>
          </a:p>
          <a:p>
            <a:pPr marL="577215" indent="-565150">
              <a:lnSpc>
                <a:spcPct val="100000"/>
              </a:lnSpc>
              <a:spcBef>
                <a:spcPts val="360"/>
              </a:spcBef>
              <a:buAutoNum type="arabicPeriod" startAt="8"/>
              <a:tabLst>
                <a:tab pos="577850" algn="l"/>
              </a:tabLst>
            </a:pPr>
            <a:r>
              <a:rPr dirty="0" spc="155"/>
              <a:t>Apa</a:t>
            </a:r>
            <a:r>
              <a:rPr dirty="0" spc="-5"/>
              <a:t> </a:t>
            </a:r>
            <a:r>
              <a:rPr dirty="0" spc="80"/>
              <a:t>yang</a:t>
            </a:r>
            <a:r>
              <a:rPr dirty="0" spc="-5"/>
              <a:t> </a:t>
            </a:r>
            <a:r>
              <a:rPr dirty="0" spc="160"/>
              <a:t>dapat</a:t>
            </a:r>
            <a:r>
              <a:rPr dirty="0" spc="-5"/>
              <a:t> </a:t>
            </a:r>
            <a:r>
              <a:rPr dirty="0" spc="90"/>
              <a:t>disimpulkan</a:t>
            </a:r>
            <a:r>
              <a:rPr dirty="0" spc="-5"/>
              <a:t> </a:t>
            </a:r>
            <a:r>
              <a:rPr dirty="0" spc="114"/>
              <a:t>dari</a:t>
            </a:r>
            <a:r>
              <a:rPr dirty="0" spc="-5"/>
              <a:t> </a:t>
            </a:r>
            <a:r>
              <a:rPr dirty="0" spc="120"/>
              <a:t>percobaan</a:t>
            </a:r>
            <a:r>
              <a:rPr dirty="0" spc="-5"/>
              <a:t> </a:t>
            </a:r>
            <a:r>
              <a:rPr dirty="0" spc="-20"/>
              <a:t>ini?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1748917" y="515726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96"/>
                </a:lnTo>
                <a:lnTo>
                  <a:pt x="2915221" y="10287000"/>
                </a:lnTo>
                <a:lnTo>
                  <a:pt x="7156996" y="10287000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12"/>
                </a:moveTo>
                <a:lnTo>
                  <a:pt x="11520297" y="12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12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0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89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331326" y="2356543"/>
            <a:ext cx="15500985" cy="6216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E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 kemampuan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sesuatu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untuk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melakukan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usaha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W.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Bilamana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terdapat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E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dimungkinkan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benda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terkena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40">
                <a:solidFill>
                  <a:srgbClr val="695840"/>
                </a:solidFill>
                <a:latin typeface="Times New Roman"/>
                <a:cs typeface="Times New Roman"/>
              </a:rPr>
              <a:t>ini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bergerak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atau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menempuh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jarak </a:t>
            </a:r>
            <a:r>
              <a:rPr dirty="0" sz="3500" spc="25">
                <a:solidFill>
                  <a:srgbClr val="695840"/>
                </a:solidFill>
                <a:latin typeface="Times New Roman"/>
                <a:cs typeface="Times New Roman"/>
              </a:rPr>
              <a:t>S.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Bilamana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benda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berubah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gerak </a:t>
            </a:r>
            <a:r>
              <a:rPr dirty="0" sz="3500" spc="-45">
                <a:solidFill>
                  <a:srgbClr val="695840"/>
                </a:solidFill>
                <a:latin typeface="Times New Roman"/>
                <a:cs typeface="Times New Roman"/>
              </a:rPr>
              <a:t>∆V,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benda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itu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selalu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bekerja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225">
                <a:solidFill>
                  <a:srgbClr val="695840"/>
                </a:solidFill>
                <a:latin typeface="Times New Roman"/>
                <a:cs typeface="Times New Roman"/>
              </a:rPr>
              <a:t>F.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Usaha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dirumuskan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65">
                <a:solidFill>
                  <a:srgbClr val="695840"/>
                </a:solidFill>
                <a:latin typeface="Times New Roman"/>
                <a:cs typeface="Times New Roman"/>
              </a:rPr>
              <a:t>sebagai</a:t>
            </a:r>
            <a:r>
              <a:rPr dirty="0" sz="35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60">
                <a:solidFill>
                  <a:srgbClr val="695840"/>
                </a:solidFill>
                <a:latin typeface="Times New Roman"/>
                <a:cs typeface="Times New Roman"/>
              </a:rPr>
              <a:t>W</a:t>
            </a:r>
            <a:endParaRPr sz="3500">
              <a:latin typeface="Times New Roman"/>
              <a:cs typeface="Times New Roman"/>
            </a:endParaRPr>
          </a:p>
          <a:p>
            <a:pPr algn="just" marL="12700" marR="5080">
              <a:lnSpc>
                <a:spcPts val="4880"/>
              </a:lnSpc>
              <a:spcBef>
                <a:spcPts val="75"/>
              </a:spcBef>
            </a:pPr>
            <a:r>
              <a:rPr dirty="0" sz="3500" spc="360">
                <a:solidFill>
                  <a:srgbClr val="695840"/>
                </a:solidFill>
                <a:latin typeface="Times New Roman"/>
                <a:cs typeface="Times New Roman"/>
              </a:rPr>
              <a:t>=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F.S.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Berbagai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macam dari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antara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lain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mekanik,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panas,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cahaya,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listrik,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energi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kimia,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sebagainya.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benda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dipanasi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benda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itu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500" spc="160">
                <a:solidFill>
                  <a:srgbClr val="695840"/>
                </a:solidFill>
                <a:latin typeface="Times New Roman"/>
                <a:cs typeface="Times New Roman"/>
              </a:rPr>
              <a:t>mendapatkan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sejumlah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banyaknya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sesuai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500" spc="170">
                <a:solidFill>
                  <a:srgbClr val="695840"/>
                </a:solidFill>
                <a:latin typeface="Times New Roman"/>
                <a:cs typeface="Times New Roman"/>
              </a:rPr>
              <a:t>Q </a:t>
            </a:r>
            <a:r>
              <a:rPr dirty="0" sz="3500" spc="360">
                <a:solidFill>
                  <a:srgbClr val="695840"/>
                </a:solidFill>
                <a:latin typeface="Times New Roman"/>
                <a:cs typeface="Times New Roman"/>
              </a:rPr>
              <a:t>=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mC∆T,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m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benda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dipanasi,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 jenis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benda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dipanasi,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">
                <a:solidFill>
                  <a:srgbClr val="695840"/>
                </a:solidFill>
                <a:latin typeface="Times New Roman"/>
                <a:cs typeface="Times New Roman"/>
              </a:rPr>
              <a:t>∆T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perubahan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suhu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selama </a:t>
            </a:r>
            <a:r>
              <a:rPr dirty="0" sz="3500" spc="-8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pemanasan.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498755" y="499283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331475" y="1569435"/>
            <a:ext cx="308356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KONSEP</a:t>
            </a:r>
            <a:r>
              <a:rPr dirty="0" spc="-65"/>
              <a:t> </a:t>
            </a:r>
            <a:r>
              <a:rPr dirty="0" spc="50"/>
              <a:t>FISIS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2897568" y="178814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A6948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" name="object 4"/>
          <p:cNvGrpSpPr/>
          <p:nvPr/>
        </p:nvGrpSpPr>
        <p:grpSpPr>
          <a:xfrm>
            <a:off x="8455772" y="1410041"/>
            <a:ext cx="3277235" cy="114935"/>
            <a:chOff x="8455772" y="1410041"/>
            <a:chExt cx="3277235" cy="114935"/>
          </a:xfrm>
        </p:grpSpPr>
        <p:sp>
          <p:nvSpPr>
            <p:cNvPr id="5" name="object 5"/>
            <p:cNvSpPr/>
            <p:nvPr/>
          </p:nvSpPr>
          <p:spPr>
            <a:xfrm>
              <a:off x="8455772" y="1467198"/>
              <a:ext cx="3169920" cy="0"/>
            </a:xfrm>
            <a:custGeom>
              <a:avLst/>
              <a:gdLst/>
              <a:ahLst/>
              <a:cxnLst/>
              <a:rect l="l" t="t" r="r" b="b"/>
              <a:pathLst>
                <a:path w="3169920" h="0">
                  <a:moveTo>
                    <a:pt x="0" y="0"/>
                  </a:moveTo>
                  <a:lnTo>
                    <a:pt x="3169390" y="0"/>
                  </a:lnTo>
                </a:path>
              </a:pathLst>
            </a:custGeom>
            <a:ln w="28574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18017" y="1410041"/>
              <a:ext cx="114400" cy="114314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8331947" y="1638643"/>
            <a:ext cx="2581910" cy="114935"/>
            <a:chOff x="8331947" y="1638643"/>
            <a:chExt cx="2581910" cy="114935"/>
          </a:xfrm>
        </p:grpSpPr>
        <p:sp>
          <p:nvSpPr>
            <p:cNvPr id="8" name="object 8"/>
            <p:cNvSpPr/>
            <p:nvPr/>
          </p:nvSpPr>
          <p:spPr>
            <a:xfrm>
              <a:off x="8331947" y="1695798"/>
              <a:ext cx="2474595" cy="0"/>
            </a:xfrm>
            <a:custGeom>
              <a:avLst/>
              <a:gdLst/>
              <a:ahLst/>
              <a:cxnLst/>
              <a:rect l="l" t="t" r="r" b="b"/>
              <a:pathLst>
                <a:path w="2474595" h="0">
                  <a:moveTo>
                    <a:pt x="0" y="0"/>
                  </a:moveTo>
                  <a:lnTo>
                    <a:pt x="2474086" y="0"/>
                  </a:lnTo>
                </a:path>
              </a:pathLst>
            </a:custGeom>
            <a:ln w="28574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798889" y="1638643"/>
              <a:ext cx="114363" cy="114309"/>
            </a:xfrm>
            <a:prstGeom prst="rect">
              <a:avLst/>
            </a:prstGeom>
          </p:spPr>
        </p:pic>
      </p:grpSp>
      <p:grpSp>
        <p:nvGrpSpPr>
          <p:cNvPr id="10" name="object 10"/>
          <p:cNvGrpSpPr/>
          <p:nvPr/>
        </p:nvGrpSpPr>
        <p:grpSpPr>
          <a:xfrm>
            <a:off x="8353406" y="7243522"/>
            <a:ext cx="749300" cy="2022475"/>
            <a:chOff x="8353406" y="7243522"/>
            <a:chExt cx="749300" cy="2022475"/>
          </a:xfrm>
        </p:grpSpPr>
        <p:sp>
          <p:nvSpPr>
            <p:cNvPr id="11" name="object 11"/>
            <p:cNvSpPr/>
            <p:nvPr/>
          </p:nvSpPr>
          <p:spPr>
            <a:xfrm>
              <a:off x="8426583" y="7348251"/>
              <a:ext cx="603250" cy="1812925"/>
            </a:xfrm>
            <a:custGeom>
              <a:avLst/>
              <a:gdLst/>
              <a:ahLst/>
              <a:cxnLst/>
              <a:rect l="l" t="t" r="r" b="b"/>
              <a:pathLst>
                <a:path w="603250" h="1812925">
                  <a:moveTo>
                    <a:pt x="0" y="1812675"/>
                  </a:moveTo>
                  <a:lnTo>
                    <a:pt x="602777" y="0"/>
                  </a:lnTo>
                </a:path>
              </a:pathLst>
            </a:custGeom>
            <a:ln w="28528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53406" y="9150928"/>
              <a:ext cx="114855" cy="114723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87684" y="7243522"/>
              <a:ext cx="114855" cy="114723"/>
            </a:xfrm>
            <a:prstGeom prst="rect">
              <a:avLst/>
            </a:prstGeom>
          </p:spPr>
        </p:pic>
      </p:grpSp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0359" y="613659"/>
            <a:ext cx="1617836" cy="1617420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1890092" y="2175126"/>
            <a:ext cx="14099540" cy="4331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1475"/>
              </a:lnSpc>
              <a:spcBef>
                <a:spcPts val="100"/>
              </a:spcBef>
            </a:pPr>
            <a:r>
              <a:rPr dirty="0" sz="10000" spc="-405" b="1" i="1">
                <a:solidFill>
                  <a:srgbClr val="F1ECE4"/>
                </a:solidFill>
                <a:latin typeface="Trebuchet MS"/>
                <a:cs typeface="Trebuchet MS"/>
              </a:rPr>
              <a:t>PANDUAN</a:t>
            </a:r>
            <a:r>
              <a:rPr dirty="0" sz="10000" spc="-114" b="1" i="1">
                <a:solidFill>
                  <a:srgbClr val="F1ECE4"/>
                </a:solidFill>
                <a:latin typeface="Trebuchet MS"/>
                <a:cs typeface="Trebuchet MS"/>
              </a:rPr>
              <a:t> </a:t>
            </a:r>
            <a:r>
              <a:rPr dirty="0" sz="10000" spc="-840" b="1" i="1">
                <a:solidFill>
                  <a:srgbClr val="F1ECE4"/>
                </a:solidFill>
                <a:latin typeface="Trebuchet MS"/>
                <a:cs typeface="Trebuchet MS"/>
              </a:rPr>
              <a:t>UNTUK</a:t>
            </a:r>
            <a:endParaRPr sz="10000">
              <a:latin typeface="Trebuchet MS"/>
              <a:cs typeface="Trebuchet MS"/>
            </a:endParaRPr>
          </a:p>
          <a:p>
            <a:pPr marL="12700" marR="5080">
              <a:lnSpc>
                <a:spcPts val="10950"/>
              </a:lnSpc>
              <a:spcBef>
                <a:spcPts val="625"/>
              </a:spcBef>
            </a:pPr>
            <a:r>
              <a:rPr dirty="0" sz="10000" spc="-560" b="1" i="1">
                <a:solidFill>
                  <a:srgbClr val="F1ECE4"/>
                </a:solidFill>
                <a:latin typeface="Trebuchet MS"/>
                <a:cs typeface="Trebuchet MS"/>
              </a:rPr>
              <a:t>MERANCANG</a:t>
            </a:r>
            <a:r>
              <a:rPr dirty="0" sz="10000" spc="-165" b="1" i="1">
                <a:solidFill>
                  <a:srgbClr val="F1ECE4"/>
                </a:solidFill>
                <a:latin typeface="Trebuchet MS"/>
                <a:cs typeface="Trebuchet MS"/>
              </a:rPr>
              <a:t> </a:t>
            </a:r>
            <a:r>
              <a:rPr dirty="0" sz="10000" spc="-635" b="1" i="1">
                <a:solidFill>
                  <a:srgbClr val="F1ECE4"/>
                </a:solidFill>
                <a:latin typeface="Trebuchet MS"/>
                <a:cs typeface="Trebuchet MS"/>
              </a:rPr>
              <a:t>EKSPER</a:t>
            </a:r>
            <a:r>
              <a:rPr dirty="0" sz="10000" spc="-635" b="1" i="1">
                <a:solidFill>
                  <a:srgbClr val="F1ECE4"/>
                </a:solidFill>
                <a:latin typeface="Trebuchet MS"/>
                <a:cs typeface="Trebuchet MS"/>
              </a:rPr>
              <a:t>I</a:t>
            </a:r>
            <a:r>
              <a:rPr dirty="0" baseline="-4166" sz="15000" spc="-952" b="1" i="1">
                <a:solidFill>
                  <a:srgbClr val="52442E"/>
                </a:solidFill>
                <a:latin typeface="Trebuchet MS"/>
                <a:cs typeface="Trebuchet MS"/>
              </a:rPr>
              <a:t>I</a:t>
            </a:r>
            <a:r>
              <a:rPr dirty="0" sz="10000" spc="-635" b="1" i="1">
                <a:solidFill>
                  <a:srgbClr val="F1ECE4"/>
                </a:solidFill>
                <a:latin typeface="Trebuchet MS"/>
                <a:cs typeface="Trebuchet MS"/>
              </a:rPr>
              <a:t>MEN </a:t>
            </a:r>
            <a:r>
              <a:rPr dirty="0" sz="10000" spc="-2995" b="1" i="1">
                <a:solidFill>
                  <a:srgbClr val="F1ECE4"/>
                </a:solidFill>
                <a:latin typeface="Trebuchet MS"/>
                <a:cs typeface="Trebuchet MS"/>
              </a:rPr>
              <a:t> </a:t>
            </a:r>
            <a:r>
              <a:rPr dirty="0" sz="10000" spc="-610" b="1" i="1">
                <a:solidFill>
                  <a:srgbClr val="F1ECE4"/>
                </a:solidFill>
                <a:latin typeface="Trebuchet MS"/>
                <a:cs typeface="Trebuchet MS"/>
              </a:rPr>
              <a:t>F</a:t>
            </a:r>
            <a:r>
              <a:rPr dirty="0" sz="10000" spc="-2035" b="1" i="1">
                <a:solidFill>
                  <a:srgbClr val="F1ECE4"/>
                </a:solidFill>
                <a:latin typeface="Trebuchet MS"/>
                <a:cs typeface="Trebuchet MS"/>
              </a:rPr>
              <a:t>I</a:t>
            </a:r>
            <a:r>
              <a:rPr dirty="0" baseline="-4166" sz="15000" spc="-975" b="1" i="1">
                <a:solidFill>
                  <a:srgbClr val="52442E"/>
                </a:solidFill>
                <a:latin typeface="Trebuchet MS"/>
                <a:cs typeface="Trebuchet MS"/>
              </a:rPr>
              <a:t>I</a:t>
            </a:r>
            <a:r>
              <a:rPr dirty="0" sz="10000" spc="520" b="1" i="1">
                <a:solidFill>
                  <a:srgbClr val="F1ECE4"/>
                </a:solidFill>
                <a:latin typeface="Trebuchet MS"/>
                <a:cs typeface="Trebuchet MS"/>
              </a:rPr>
              <a:t>S</a:t>
            </a:r>
            <a:r>
              <a:rPr dirty="0" sz="10000" spc="-2035" b="1" i="1">
                <a:solidFill>
                  <a:srgbClr val="F1ECE4"/>
                </a:solidFill>
                <a:latin typeface="Trebuchet MS"/>
                <a:cs typeface="Trebuchet MS"/>
              </a:rPr>
              <a:t>I</a:t>
            </a:r>
            <a:r>
              <a:rPr dirty="0" baseline="-4166" sz="15000" spc="-975" b="1" i="1">
                <a:solidFill>
                  <a:srgbClr val="52442E"/>
                </a:solidFill>
                <a:latin typeface="Trebuchet MS"/>
                <a:cs typeface="Trebuchet MS"/>
              </a:rPr>
              <a:t>I</a:t>
            </a:r>
            <a:r>
              <a:rPr dirty="0" sz="10000" spc="-585" b="1" i="1">
                <a:solidFill>
                  <a:srgbClr val="F1ECE4"/>
                </a:solidFill>
                <a:latin typeface="Trebuchet MS"/>
                <a:cs typeface="Trebuchet MS"/>
              </a:rPr>
              <a:t>K</a:t>
            </a:r>
            <a:r>
              <a:rPr dirty="0" sz="10000" spc="-550" b="1" i="1">
                <a:solidFill>
                  <a:srgbClr val="F1ECE4"/>
                </a:solidFill>
                <a:latin typeface="Trebuchet MS"/>
                <a:cs typeface="Trebuchet MS"/>
              </a:rPr>
              <a:t>A</a:t>
            </a:r>
            <a:r>
              <a:rPr dirty="0" sz="10000" spc="-75" b="1" i="1">
                <a:solidFill>
                  <a:srgbClr val="F1ECE4"/>
                </a:solidFill>
                <a:latin typeface="Trebuchet MS"/>
                <a:cs typeface="Trebuchet MS"/>
              </a:rPr>
              <a:t> </a:t>
            </a:r>
            <a:r>
              <a:rPr dirty="0" sz="10000" spc="520" b="1" i="1">
                <a:solidFill>
                  <a:srgbClr val="F1ECE4"/>
                </a:solidFill>
                <a:latin typeface="Trebuchet MS"/>
                <a:cs typeface="Trebuchet MS"/>
              </a:rPr>
              <a:t>S</a:t>
            </a:r>
            <a:r>
              <a:rPr dirty="0" sz="10000" spc="-480" b="1" i="1">
                <a:solidFill>
                  <a:srgbClr val="F1ECE4"/>
                </a:solidFill>
                <a:latin typeface="Trebuchet MS"/>
                <a:cs typeface="Trebuchet MS"/>
              </a:rPr>
              <a:t>E</a:t>
            </a:r>
            <a:r>
              <a:rPr dirty="0" sz="10000" spc="-520" b="1" i="1">
                <a:solidFill>
                  <a:srgbClr val="F1ECE4"/>
                </a:solidFill>
                <a:latin typeface="Trebuchet MS"/>
                <a:cs typeface="Trebuchet MS"/>
              </a:rPr>
              <a:t>D</a:t>
            </a:r>
            <a:r>
              <a:rPr dirty="0" sz="10000" spc="-480" b="1" i="1">
                <a:solidFill>
                  <a:srgbClr val="F1ECE4"/>
                </a:solidFill>
                <a:latin typeface="Trebuchet MS"/>
                <a:cs typeface="Trebuchet MS"/>
              </a:rPr>
              <a:t>E</a:t>
            </a:r>
            <a:r>
              <a:rPr dirty="0" sz="10000" spc="-484" b="1" i="1">
                <a:solidFill>
                  <a:srgbClr val="F1ECE4"/>
                </a:solidFill>
                <a:latin typeface="Trebuchet MS"/>
                <a:cs typeface="Trebuchet MS"/>
              </a:rPr>
              <a:t>R</a:t>
            </a:r>
            <a:r>
              <a:rPr dirty="0" sz="10000" spc="-910" b="1" i="1">
                <a:solidFill>
                  <a:srgbClr val="F1ECE4"/>
                </a:solidFill>
                <a:latin typeface="Trebuchet MS"/>
                <a:cs typeface="Trebuchet MS"/>
              </a:rPr>
              <a:t>H</a:t>
            </a:r>
            <a:r>
              <a:rPr dirty="0" sz="10000" spc="-55" b="1" i="1">
                <a:solidFill>
                  <a:srgbClr val="F1ECE4"/>
                </a:solidFill>
                <a:latin typeface="Trebuchet MS"/>
                <a:cs typeface="Trebuchet MS"/>
              </a:rPr>
              <a:t>A</a:t>
            </a:r>
            <a:r>
              <a:rPr dirty="0" sz="10000" spc="-390" b="1" i="1">
                <a:solidFill>
                  <a:srgbClr val="F1ECE4"/>
                </a:solidFill>
                <a:latin typeface="Trebuchet MS"/>
                <a:cs typeface="Trebuchet MS"/>
              </a:rPr>
              <a:t>N</a:t>
            </a:r>
            <a:r>
              <a:rPr dirty="0" sz="10000" spc="-550" b="1" i="1">
                <a:solidFill>
                  <a:srgbClr val="F1ECE4"/>
                </a:solidFill>
                <a:latin typeface="Trebuchet MS"/>
                <a:cs typeface="Trebuchet MS"/>
              </a:rPr>
              <a:t>A</a:t>
            </a:r>
            <a:endParaRPr sz="10000">
              <a:latin typeface="Trebuchet MS"/>
              <a:cs typeface="Trebuchet MS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4990542" y="5260992"/>
            <a:ext cx="2814320" cy="1946275"/>
          </a:xfrm>
          <a:custGeom>
            <a:avLst/>
            <a:gdLst/>
            <a:ahLst/>
            <a:cxnLst/>
            <a:rect l="l" t="t" r="r" b="b"/>
            <a:pathLst>
              <a:path w="2814319" h="1946275">
                <a:moveTo>
                  <a:pt x="2813295" y="978476"/>
                </a:moveTo>
                <a:lnTo>
                  <a:pt x="1846472" y="1945298"/>
                </a:lnTo>
                <a:lnTo>
                  <a:pt x="1842779" y="1946024"/>
                </a:lnTo>
                <a:lnTo>
                  <a:pt x="1833866" y="1942325"/>
                </a:lnTo>
                <a:lnTo>
                  <a:pt x="1831631" y="1938988"/>
                </a:lnTo>
                <a:lnTo>
                  <a:pt x="1831386" y="1350048"/>
                </a:lnTo>
                <a:lnTo>
                  <a:pt x="1236271" y="1945134"/>
                </a:lnTo>
                <a:lnTo>
                  <a:pt x="1232330" y="1945908"/>
                </a:lnTo>
                <a:lnTo>
                  <a:pt x="1223417" y="1942210"/>
                </a:lnTo>
                <a:lnTo>
                  <a:pt x="1221181" y="1938873"/>
                </a:lnTo>
                <a:lnTo>
                  <a:pt x="1220937" y="1349933"/>
                </a:lnTo>
                <a:lnTo>
                  <a:pt x="625929" y="1944940"/>
                </a:lnTo>
                <a:lnTo>
                  <a:pt x="622000" y="1945731"/>
                </a:lnTo>
                <a:lnTo>
                  <a:pt x="613047" y="1942024"/>
                </a:lnTo>
                <a:lnTo>
                  <a:pt x="610817" y="1938666"/>
                </a:lnTo>
                <a:lnTo>
                  <a:pt x="610830" y="1929284"/>
                </a:lnTo>
                <a:lnTo>
                  <a:pt x="610449" y="1349856"/>
                </a:lnTo>
                <a:lnTo>
                  <a:pt x="18794" y="1941510"/>
                </a:lnTo>
                <a:lnTo>
                  <a:pt x="15390" y="1944790"/>
                </a:lnTo>
                <a:lnTo>
                  <a:pt x="11496" y="1945532"/>
                </a:lnTo>
                <a:lnTo>
                  <a:pt x="2741" y="1941931"/>
                </a:lnTo>
                <a:lnTo>
                  <a:pt x="496" y="1938665"/>
                </a:lnTo>
                <a:lnTo>
                  <a:pt x="384" y="1933933"/>
                </a:lnTo>
                <a:lnTo>
                  <a:pt x="0" y="11896"/>
                </a:lnTo>
                <a:lnTo>
                  <a:pt x="112" y="7164"/>
                </a:lnTo>
                <a:lnTo>
                  <a:pt x="1613" y="4979"/>
                </a:lnTo>
                <a:lnTo>
                  <a:pt x="2931" y="3661"/>
                </a:lnTo>
                <a:lnTo>
                  <a:pt x="11112" y="297"/>
                </a:lnTo>
                <a:lnTo>
                  <a:pt x="15005" y="1038"/>
                </a:lnTo>
                <a:lnTo>
                  <a:pt x="36982" y="22891"/>
                </a:lnTo>
                <a:lnTo>
                  <a:pt x="21759" y="38115"/>
                </a:lnTo>
                <a:lnTo>
                  <a:pt x="21989" y="1907560"/>
                </a:lnTo>
                <a:lnTo>
                  <a:pt x="971974" y="957575"/>
                </a:lnTo>
                <a:lnTo>
                  <a:pt x="981786" y="967387"/>
                </a:lnTo>
                <a:lnTo>
                  <a:pt x="982848" y="969950"/>
                </a:lnTo>
                <a:lnTo>
                  <a:pt x="982848" y="975955"/>
                </a:lnTo>
                <a:lnTo>
                  <a:pt x="981786" y="978518"/>
                </a:lnTo>
                <a:lnTo>
                  <a:pt x="632208" y="1328097"/>
                </a:lnTo>
                <a:lnTo>
                  <a:pt x="632477" y="1907714"/>
                </a:lnTo>
                <a:lnTo>
                  <a:pt x="1582462" y="957729"/>
                </a:lnTo>
                <a:lnTo>
                  <a:pt x="1592274" y="967541"/>
                </a:lnTo>
                <a:lnTo>
                  <a:pt x="1593335" y="970104"/>
                </a:lnTo>
                <a:lnTo>
                  <a:pt x="1593335" y="976109"/>
                </a:lnTo>
                <a:lnTo>
                  <a:pt x="1592328" y="978541"/>
                </a:lnTo>
                <a:lnTo>
                  <a:pt x="629363" y="1941506"/>
                </a:lnTo>
                <a:lnTo>
                  <a:pt x="1592318" y="978566"/>
                </a:lnTo>
                <a:lnTo>
                  <a:pt x="1242696" y="1328250"/>
                </a:lnTo>
                <a:lnTo>
                  <a:pt x="1242811" y="1907714"/>
                </a:lnTo>
                <a:lnTo>
                  <a:pt x="2192796" y="957729"/>
                </a:lnTo>
                <a:lnTo>
                  <a:pt x="2202608" y="967541"/>
                </a:lnTo>
                <a:lnTo>
                  <a:pt x="2203669" y="970104"/>
                </a:lnTo>
                <a:lnTo>
                  <a:pt x="2203669" y="976109"/>
                </a:lnTo>
                <a:lnTo>
                  <a:pt x="2202608" y="978672"/>
                </a:lnTo>
                <a:lnTo>
                  <a:pt x="1853145" y="1328135"/>
                </a:lnTo>
                <a:lnTo>
                  <a:pt x="1853260" y="1907599"/>
                </a:lnTo>
                <a:lnTo>
                  <a:pt x="2803130" y="957729"/>
                </a:lnTo>
                <a:lnTo>
                  <a:pt x="2813134" y="967733"/>
                </a:lnTo>
                <a:lnTo>
                  <a:pt x="2814196" y="970296"/>
                </a:lnTo>
                <a:lnTo>
                  <a:pt x="2814196" y="976302"/>
                </a:lnTo>
                <a:lnTo>
                  <a:pt x="2813295" y="978476"/>
                </a:lnTo>
                <a:close/>
              </a:path>
              <a:path w="2814319" h="1946275">
                <a:moveTo>
                  <a:pt x="632208" y="1297342"/>
                </a:moveTo>
                <a:lnTo>
                  <a:pt x="610449" y="1319101"/>
                </a:lnTo>
                <a:lnTo>
                  <a:pt x="610603" y="626958"/>
                </a:lnTo>
                <a:lnTo>
                  <a:pt x="21759" y="38115"/>
                </a:lnTo>
                <a:lnTo>
                  <a:pt x="36982" y="22891"/>
                </a:lnTo>
                <a:lnTo>
                  <a:pt x="610449" y="596357"/>
                </a:lnTo>
                <a:lnTo>
                  <a:pt x="632199" y="574607"/>
                </a:lnTo>
                <a:lnTo>
                  <a:pt x="632208" y="617809"/>
                </a:lnTo>
                <a:lnTo>
                  <a:pt x="647432" y="633033"/>
                </a:lnTo>
                <a:lnTo>
                  <a:pt x="632054" y="648410"/>
                </a:lnTo>
                <a:lnTo>
                  <a:pt x="632208" y="1297342"/>
                </a:lnTo>
                <a:close/>
              </a:path>
              <a:path w="2814319" h="1946275">
                <a:moveTo>
                  <a:pt x="632199" y="574607"/>
                </a:moveTo>
                <a:lnTo>
                  <a:pt x="610449" y="596357"/>
                </a:lnTo>
                <a:lnTo>
                  <a:pt x="610449" y="12011"/>
                </a:lnTo>
                <a:lnTo>
                  <a:pt x="610633" y="7469"/>
                </a:lnTo>
                <a:lnTo>
                  <a:pt x="612810" y="4292"/>
                </a:lnTo>
                <a:lnTo>
                  <a:pt x="621147" y="668"/>
                </a:lnTo>
                <a:lnTo>
                  <a:pt x="624955" y="1243"/>
                </a:lnTo>
                <a:lnTo>
                  <a:pt x="628402" y="4207"/>
                </a:lnTo>
                <a:lnTo>
                  <a:pt x="647201" y="23006"/>
                </a:lnTo>
                <a:lnTo>
                  <a:pt x="632093" y="38115"/>
                </a:lnTo>
                <a:lnTo>
                  <a:pt x="632199" y="574607"/>
                </a:lnTo>
                <a:close/>
              </a:path>
              <a:path w="2814319" h="1946275">
                <a:moveTo>
                  <a:pt x="1582462" y="957729"/>
                </a:moveTo>
                <a:lnTo>
                  <a:pt x="1221090" y="1319101"/>
                </a:lnTo>
                <a:lnTo>
                  <a:pt x="1220821" y="626843"/>
                </a:lnTo>
                <a:lnTo>
                  <a:pt x="632093" y="38115"/>
                </a:lnTo>
                <a:lnTo>
                  <a:pt x="647201" y="23006"/>
                </a:lnTo>
                <a:lnTo>
                  <a:pt x="1220437" y="596242"/>
                </a:lnTo>
                <a:lnTo>
                  <a:pt x="1242530" y="574148"/>
                </a:lnTo>
                <a:lnTo>
                  <a:pt x="1242542" y="617809"/>
                </a:lnTo>
                <a:lnTo>
                  <a:pt x="1257920" y="633186"/>
                </a:lnTo>
                <a:lnTo>
                  <a:pt x="1242542" y="648564"/>
                </a:lnTo>
                <a:lnTo>
                  <a:pt x="1242657" y="1297457"/>
                </a:lnTo>
                <a:lnTo>
                  <a:pt x="1582424" y="957691"/>
                </a:lnTo>
                <a:close/>
              </a:path>
              <a:path w="2814319" h="1946275">
                <a:moveTo>
                  <a:pt x="1242530" y="574148"/>
                </a:moveTo>
                <a:lnTo>
                  <a:pt x="1220437" y="596242"/>
                </a:lnTo>
                <a:lnTo>
                  <a:pt x="1220445" y="7053"/>
                </a:lnTo>
                <a:lnTo>
                  <a:pt x="1222688" y="3708"/>
                </a:lnTo>
                <a:lnTo>
                  <a:pt x="1231624" y="0"/>
                </a:lnTo>
                <a:lnTo>
                  <a:pt x="1235571" y="768"/>
                </a:lnTo>
                <a:lnTo>
                  <a:pt x="1257650" y="22814"/>
                </a:lnTo>
                <a:lnTo>
                  <a:pt x="1242388" y="38076"/>
                </a:lnTo>
                <a:lnTo>
                  <a:pt x="1242530" y="574148"/>
                </a:lnTo>
                <a:close/>
              </a:path>
              <a:path w="2814319" h="1946275">
                <a:moveTo>
                  <a:pt x="971974" y="957575"/>
                </a:moveTo>
                <a:lnTo>
                  <a:pt x="956597" y="972953"/>
                </a:lnTo>
                <a:lnTo>
                  <a:pt x="632054" y="648410"/>
                </a:lnTo>
                <a:lnTo>
                  <a:pt x="647432" y="633033"/>
                </a:lnTo>
                <a:lnTo>
                  <a:pt x="971974" y="957575"/>
                </a:lnTo>
                <a:close/>
              </a:path>
              <a:path w="2814319" h="1946275">
                <a:moveTo>
                  <a:pt x="2192796" y="957729"/>
                </a:moveTo>
                <a:lnTo>
                  <a:pt x="1831424" y="1319101"/>
                </a:lnTo>
                <a:lnTo>
                  <a:pt x="1831155" y="626843"/>
                </a:lnTo>
                <a:lnTo>
                  <a:pt x="1242388" y="38076"/>
                </a:lnTo>
                <a:lnTo>
                  <a:pt x="1257650" y="22814"/>
                </a:lnTo>
                <a:lnTo>
                  <a:pt x="1831040" y="596203"/>
                </a:lnTo>
                <a:lnTo>
                  <a:pt x="1852912" y="574332"/>
                </a:lnTo>
                <a:lnTo>
                  <a:pt x="1852914" y="617847"/>
                </a:lnTo>
                <a:lnTo>
                  <a:pt x="1868292" y="633225"/>
                </a:lnTo>
                <a:lnTo>
                  <a:pt x="1852914" y="648602"/>
                </a:lnTo>
                <a:lnTo>
                  <a:pt x="1853030" y="1297495"/>
                </a:lnTo>
                <a:lnTo>
                  <a:pt x="2192796" y="957729"/>
                </a:lnTo>
                <a:close/>
              </a:path>
              <a:path w="2814319" h="1946275">
                <a:moveTo>
                  <a:pt x="1852912" y="574332"/>
                </a:moveTo>
                <a:lnTo>
                  <a:pt x="1831040" y="596203"/>
                </a:lnTo>
                <a:lnTo>
                  <a:pt x="1831048" y="7015"/>
                </a:lnTo>
                <a:lnTo>
                  <a:pt x="1833291" y="3670"/>
                </a:lnTo>
                <a:lnTo>
                  <a:pt x="1839874" y="955"/>
                </a:lnTo>
                <a:lnTo>
                  <a:pt x="1842040" y="767"/>
                </a:lnTo>
                <a:lnTo>
                  <a:pt x="1846489" y="1753"/>
                </a:lnTo>
                <a:lnTo>
                  <a:pt x="1848373" y="2838"/>
                </a:lnTo>
                <a:lnTo>
                  <a:pt x="1868253" y="22852"/>
                </a:lnTo>
                <a:lnTo>
                  <a:pt x="1852876" y="38230"/>
                </a:lnTo>
                <a:lnTo>
                  <a:pt x="1852912" y="574332"/>
                </a:lnTo>
                <a:close/>
              </a:path>
              <a:path w="2814319" h="1946275">
                <a:moveTo>
                  <a:pt x="1582424" y="957691"/>
                </a:moveTo>
                <a:lnTo>
                  <a:pt x="1567046" y="973068"/>
                </a:lnTo>
                <a:lnTo>
                  <a:pt x="1242542" y="648564"/>
                </a:lnTo>
                <a:lnTo>
                  <a:pt x="1257920" y="633186"/>
                </a:lnTo>
                <a:lnTo>
                  <a:pt x="1582424" y="957691"/>
                </a:lnTo>
                <a:close/>
              </a:path>
              <a:path w="2814319" h="1946275">
                <a:moveTo>
                  <a:pt x="2803130" y="957729"/>
                </a:moveTo>
                <a:lnTo>
                  <a:pt x="2787753" y="973106"/>
                </a:lnTo>
                <a:lnTo>
                  <a:pt x="1852876" y="38230"/>
                </a:lnTo>
                <a:lnTo>
                  <a:pt x="1868253" y="22852"/>
                </a:lnTo>
                <a:lnTo>
                  <a:pt x="2803130" y="957729"/>
                </a:lnTo>
                <a:close/>
              </a:path>
              <a:path w="2814319" h="1946275">
                <a:moveTo>
                  <a:pt x="2192796" y="957729"/>
                </a:moveTo>
                <a:lnTo>
                  <a:pt x="2177419" y="973106"/>
                </a:lnTo>
                <a:lnTo>
                  <a:pt x="1852914" y="648602"/>
                </a:lnTo>
                <a:lnTo>
                  <a:pt x="1868292" y="633225"/>
                </a:lnTo>
                <a:lnTo>
                  <a:pt x="2192796" y="957729"/>
                </a:lnTo>
                <a:close/>
              </a:path>
            </a:pathLst>
          </a:custGeom>
          <a:solidFill>
            <a:srgbClr val="F1ECE4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077094" y="106981"/>
            <a:ext cx="1009649" cy="1000124"/>
          </a:xfrm>
          <a:prstGeom prst="rect">
            <a:avLst/>
          </a:prstGeom>
        </p:spPr>
      </p:pic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14166978" y="359004"/>
            <a:ext cx="3937635" cy="412750"/>
          </a:xfrm>
          <a:prstGeom prst="rect"/>
        </p:spPr>
        <p:txBody>
          <a:bodyPr wrap="square" lIns="0" tIns="177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dirty="0" sz="2500" spc="270" b="0">
                <a:solidFill>
                  <a:srgbClr val="F1ECE4"/>
                </a:solidFill>
                <a:latin typeface="Trebuchet MS"/>
                <a:cs typeface="Trebuchet MS"/>
              </a:rPr>
              <a:t>UNIVERSITAS</a:t>
            </a:r>
            <a:r>
              <a:rPr dirty="0" sz="2500" spc="340" b="0">
                <a:solidFill>
                  <a:srgbClr val="F1ECE4"/>
                </a:solidFill>
                <a:latin typeface="Trebuchet MS"/>
                <a:cs typeface="Trebuchet MS"/>
              </a:rPr>
              <a:t> </a:t>
            </a:r>
            <a:r>
              <a:rPr dirty="0" sz="2500" spc="225" b="0">
                <a:solidFill>
                  <a:srgbClr val="F1ECE4"/>
                </a:solidFill>
                <a:latin typeface="Trebuchet MS"/>
                <a:cs typeface="Trebuchet MS"/>
              </a:rPr>
              <a:t>LAMPUNG</a:t>
            </a:r>
            <a:endParaRPr sz="2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8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11441544" y="230987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6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500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2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275315" y="1125018"/>
            <a:ext cx="1941195" cy="1941195"/>
          </a:xfrm>
          <a:custGeom>
            <a:avLst/>
            <a:gdLst/>
            <a:ahLst/>
            <a:cxnLst/>
            <a:rect l="l" t="t" r="r" b="b"/>
            <a:pathLst>
              <a:path w="1941195" h="1941195">
                <a:moveTo>
                  <a:pt x="970470" y="1940941"/>
                </a:moveTo>
                <a:lnTo>
                  <a:pt x="922034" y="1939753"/>
                </a:lnTo>
                <a:lnTo>
                  <a:pt x="874212" y="1936227"/>
                </a:lnTo>
                <a:lnTo>
                  <a:pt x="827061" y="1930418"/>
                </a:lnTo>
                <a:lnTo>
                  <a:pt x="780636" y="1922382"/>
                </a:lnTo>
                <a:lnTo>
                  <a:pt x="734992" y="1912175"/>
                </a:lnTo>
                <a:lnTo>
                  <a:pt x="690185" y="1899852"/>
                </a:lnTo>
                <a:lnTo>
                  <a:pt x="646271" y="1885468"/>
                </a:lnTo>
                <a:lnTo>
                  <a:pt x="603306" y="1869080"/>
                </a:lnTo>
                <a:lnTo>
                  <a:pt x="561344" y="1850743"/>
                </a:lnTo>
                <a:lnTo>
                  <a:pt x="520442" y="1830512"/>
                </a:lnTo>
                <a:lnTo>
                  <a:pt x="480655" y="1808443"/>
                </a:lnTo>
                <a:lnTo>
                  <a:pt x="442039" y="1784592"/>
                </a:lnTo>
                <a:lnTo>
                  <a:pt x="404649" y="1759014"/>
                </a:lnTo>
                <a:lnTo>
                  <a:pt x="368541" y="1731765"/>
                </a:lnTo>
                <a:lnTo>
                  <a:pt x="333770" y="1702901"/>
                </a:lnTo>
                <a:lnTo>
                  <a:pt x="300393" y="1672476"/>
                </a:lnTo>
                <a:lnTo>
                  <a:pt x="268464" y="1640547"/>
                </a:lnTo>
                <a:lnTo>
                  <a:pt x="238040" y="1607170"/>
                </a:lnTo>
                <a:lnTo>
                  <a:pt x="209175" y="1572400"/>
                </a:lnTo>
                <a:lnTo>
                  <a:pt x="181926" y="1536291"/>
                </a:lnTo>
                <a:lnTo>
                  <a:pt x="156348" y="1498901"/>
                </a:lnTo>
                <a:lnTo>
                  <a:pt x="132497" y="1460285"/>
                </a:lnTo>
                <a:lnTo>
                  <a:pt x="110428" y="1420498"/>
                </a:lnTo>
                <a:lnTo>
                  <a:pt x="90197" y="1379596"/>
                </a:lnTo>
                <a:lnTo>
                  <a:pt x="71860" y="1337634"/>
                </a:lnTo>
                <a:lnTo>
                  <a:pt x="55472" y="1294669"/>
                </a:lnTo>
                <a:lnTo>
                  <a:pt x="41088" y="1250755"/>
                </a:lnTo>
                <a:lnTo>
                  <a:pt x="28765" y="1205948"/>
                </a:lnTo>
                <a:lnTo>
                  <a:pt x="18558" y="1160304"/>
                </a:lnTo>
                <a:lnTo>
                  <a:pt x="10522" y="1113879"/>
                </a:lnTo>
                <a:lnTo>
                  <a:pt x="4713" y="1066728"/>
                </a:lnTo>
                <a:lnTo>
                  <a:pt x="1187" y="1018906"/>
                </a:lnTo>
                <a:lnTo>
                  <a:pt x="0" y="970470"/>
                </a:lnTo>
                <a:lnTo>
                  <a:pt x="1187" y="922034"/>
                </a:lnTo>
                <a:lnTo>
                  <a:pt x="4713" y="874212"/>
                </a:lnTo>
                <a:lnTo>
                  <a:pt x="10522" y="827061"/>
                </a:lnTo>
                <a:lnTo>
                  <a:pt x="18558" y="780636"/>
                </a:lnTo>
                <a:lnTo>
                  <a:pt x="28765" y="734992"/>
                </a:lnTo>
                <a:lnTo>
                  <a:pt x="41088" y="690185"/>
                </a:lnTo>
                <a:lnTo>
                  <a:pt x="55472" y="646271"/>
                </a:lnTo>
                <a:lnTo>
                  <a:pt x="71860" y="603306"/>
                </a:lnTo>
                <a:lnTo>
                  <a:pt x="90197" y="561344"/>
                </a:lnTo>
                <a:lnTo>
                  <a:pt x="110428" y="520442"/>
                </a:lnTo>
                <a:lnTo>
                  <a:pt x="132497" y="480655"/>
                </a:lnTo>
                <a:lnTo>
                  <a:pt x="156348" y="442039"/>
                </a:lnTo>
                <a:lnTo>
                  <a:pt x="181926" y="404649"/>
                </a:lnTo>
                <a:lnTo>
                  <a:pt x="209175" y="368541"/>
                </a:lnTo>
                <a:lnTo>
                  <a:pt x="238040" y="333770"/>
                </a:lnTo>
                <a:lnTo>
                  <a:pt x="268464" y="300393"/>
                </a:lnTo>
                <a:lnTo>
                  <a:pt x="300393" y="268464"/>
                </a:lnTo>
                <a:lnTo>
                  <a:pt x="333770" y="238040"/>
                </a:lnTo>
                <a:lnTo>
                  <a:pt x="368541" y="209175"/>
                </a:lnTo>
                <a:lnTo>
                  <a:pt x="404649" y="181926"/>
                </a:lnTo>
                <a:lnTo>
                  <a:pt x="442039" y="156348"/>
                </a:lnTo>
                <a:lnTo>
                  <a:pt x="480655" y="132497"/>
                </a:lnTo>
                <a:lnTo>
                  <a:pt x="520442" y="110428"/>
                </a:lnTo>
                <a:lnTo>
                  <a:pt x="561344" y="90197"/>
                </a:lnTo>
                <a:lnTo>
                  <a:pt x="603306" y="71860"/>
                </a:lnTo>
                <a:lnTo>
                  <a:pt x="646271" y="55472"/>
                </a:lnTo>
                <a:lnTo>
                  <a:pt x="690185" y="41088"/>
                </a:lnTo>
                <a:lnTo>
                  <a:pt x="734992" y="28765"/>
                </a:lnTo>
                <a:lnTo>
                  <a:pt x="780636" y="18558"/>
                </a:lnTo>
                <a:lnTo>
                  <a:pt x="827061" y="10522"/>
                </a:lnTo>
                <a:lnTo>
                  <a:pt x="874212" y="4713"/>
                </a:lnTo>
                <a:lnTo>
                  <a:pt x="922034" y="1187"/>
                </a:lnTo>
                <a:lnTo>
                  <a:pt x="970472" y="0"/>
                </a:lnTo>
                <a:lnTo>
                  <a:pt x="1018906" y="1187"/>
                </a:lnTo>
                <a:lnTo>
                  <a:pt x="1066728" y="4713"/>
                </a:lnTo>
                <a:lnTo>
                  <a:pt x="1113879" y="10522"/>
                </a:lnTo>
                <a:lnTo>
                  <a:pt x="1160304" y="18558"/>
                </a:lnTo>
                <a:lnTo>
                  <a:pt x="1205948" y="28765"/>
                </a:lnTo>
                <a:lnTo>
                  <a:pt x="1250755" y="41088"/>
                </a:lnTo>
                <a:lnTo>
                  <a:pt x="1294669" y="55472"/>
                </a:lnTo>
                <a:lnTo>
                  <a:pt x="1337634" y="71860"/>
                </a:lnTo>
                <a:lnTo>
                  <a:pt x="1379596" y="90197"/>
                </a:lnTo>
                <a:lnTo>
                  <a:pt x="1420498" y="110428"/>
                </a:lnTo>
                <a:lnTo>
                  <a:pt x="1460285" y="132497"/>
                </a:lnTo>
                <a:lnTo>
                  <a:pt x="1498902" y="156348"/>
                </a:lnTo>
                <a:lnTo>
                  <a:pt x="1536291" y="181926"/>
                </a:lnTo>
                <a:lnTo>
                  <a:pt x="1572400" y="209175"/>
                </a:lnTo>
                <a:lnTo>
                  <a:pt x="1607170" y="238040"/>
                </a:lnTo>
                <a:lnTo>
                  <a:pt x="1640548" y="268464"/>
                </a:lnTo>
                <a:lnTo>
                  <a:pt x="1672476" y="300393"/>
                </a:lnTo>
                <a:lnTo>
                  <a:pt x="1702901" y="333770"/>
                </a:lnTo>
                <a:lnTo>
                  <a:pt x="1731765" y="368541"/>
                </a:lnTo>
                <a:lnTo>
                  <a:pt x="1759014" y="404649"/>
                </a:lnTo>
                <a:lnTo>
                  <a:pt x="1784592" y="442039"/>
                </a:lnTo>
                <a:lnTo>
                  <a:pt x="1808443" y="480655"/>
                </a:lnTo>
                <a:lnTo>
                  <a:pt x="1830512" y="520442"/>
                </a:lnTo>
                <a:lnTo>
                  <a:pt x="1850743" y="561344"/>
                </a:lnTo>
                <a:lnTo>
                  <a:pt x="1869080" y="603306"/>
                </a:lnTo>
                <a:lnTo>
                  <a:pt x="1885468" y="646271"/>
                </a:lnTo>
                <a:lnTo>
                  <a:pt x="1899852" y="690185"/>
                </a:lnTo>
                <a:lnTo>
                  <a:pt x="1912175" y="734992"/>
                </a:lnTo>
                <a:lnTo>
                  <a:pt x="1922382" y="780636"/>
                </a:lnTo>
                <a:lnTo>
                  <a:pt x="1930418" y="827061"/>
                </a:lnTo>
                <a:lnTo>
                  <a:pt x="1936227" y="874212"/>
                </a:lnTo>
                <a:lnTo>
                  <a:pt x="1939753" y="922034"/>
                </a:lnTo>
                <a:lnTo>
                  <a:pt x="1940941" y="970470"/>
                </a:lnTo>
                <a:lnTo>
                  <a:pt x="1939753" y="1018906"/>
                </a:lnTo>
                <a:lnTo>
                  <a:pt x="1936227" y="1066728"/>
                </a:lnTo>
                <a:lnTo>
                  <a:pt x="1930418" y="1113879"/>
                </a:lnTo>
                <a:lnTo>
                  <a:pt x="1922382" y="1160304"/>
                </a:lnTo>
                <a:lnTo>
                  <a:pt x="1912175" y="1205948"/>
                </a:lnTo>
                <a:lnTo>
                  <a:pt x="1899852" y="1250755"/>
                </a:lnTo>
                <a:lnTo>
                  <a:pt x="1885468" y="1294669"/>
                </a:lnTo>
                <a:lnTo>
                  <a:pt x="1869080" y="1337634"/>
                </a:lnTo>
                <a:lnTo>
                  <a:pt x="1850743" y="1379596"/>
                </a:lnTo>
                <a:lnTo>
                  <a:pt x="1830512" y="1420498"/>
                </a:lnTo>
                <a:lnTo>
                  <a:pt x="1808443" y="1460285"/>
                </a:lnTo>
                <a:lnTo>
                  <a:pt x="1784592" y="1498901"/>
                </a:lnTo>
                <a:lnTo>
                  <a:pt x="1759014" y="1536291"/>
                </a:lnTo>
                <a:lnTo>
                  <a:pt x="1731765" y="1572400"/>
                </a:lnTo>
                <a:lnTo>
                  <a:pt x="1702901" y="1607170"/>
                </a:lnTo>
                <a:lnTo>
                  <a:pt x="1672476" y="1640547"/>
                </a:lnTo>
                <a:lnTo>
                  <a:pt x="1640548" y="1672476"/>
                </a:lnTo>
                <a:lnTo>
                  <a:pt x="1607170" y="1702901"/>
                </a:lnTo>
                <a:lnTo>
                  <a:pt x="1572400" y="1731765"/>
                </a:lnTo>
                <a:lnTo>
                  <a:pt x="1536291" y="1759014"/>
                </a:lnTo>
                <a:lnTo>
                  <a:pt x="1498902" y="1784592"/>
                </a:lnTo>
                <a:lnTo>
                  <a:pt x="1460285" y="1808443"/>
                </a:lnTo>
                <a:lnTo>
                  <a:pt x="1420498" y="1830512"/>
                </a:lnTo>
                <a:lnTo>
                  <a:pt x="1379596" y="1850743"/>
                </a:lnTo>
                <a:lnTo>
                  <a:pt x="1337634" y="1869080"/>
                </a:lnTo>
                <a:lnTo>
                  <a:pt x="1294669" y="1885468"/>
                </a:lnTo>
                <a:lnTo>
                  <a:pt x="1250755" y="1899852"/>
                </a:lnTo>
                <a:lnTo>
                  <a:pt x="1205948" y="1912175"/>
                </a:lnTo>
                <a:lnTo>
                  <a:pt x="1160304" y="1922382"/>
                </a:lnTo>
                <a:lnTo>
                  <a:pt x="1113879" y="1930418"/>
                </a:lnTo>
                <a:lnTo>
                  <a:pt x="1066728" y="1936227"/>
                </a:lnTo>
                <a:lnTo>
                  <a:pt x="1018906" y="1939753"/>
                </a:lnTo>
                <a:lnTo>
                  <a:pt x="970470" y="1940941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45786" y="3483357"/>
            <a:ext cx="6905624" cy="460057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31239" y="830872"/>
            <a:ext cx="979169" cy="23133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0" spc="5" b="1">
                <a:solidFill>
                  <a:srgbClr val="695840"/>
                </a:solidFill>
                <a:latin typeface="Times New Roman"/>
                <a:cs typeface="Times New Roman"/>
              </a:rPr>
              <a:t>6</a:t>
            </a:r>
            <a:endParaRPr sz="15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46596" y="1560532"/>
            <a:ext cx="10929620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80" b="1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30" b="1">
                <a:solidFill>
                  <a:srgbClr val="695840"/>
                </a:solidFill>
                <a:latin typeface="Times New Roman"/>
                <a:cs typeface="Times New Roman"/>
              </a:rPr>
              <a:t>Aksi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200" b="1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5" b="1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30" b="1">
                <a:solidFill>
                  <a:srgbClr val="695840"/>
                </a:solidFill>
                <a:latin typeface="Times New Roman"/>
                <a:cs typeface="Times New Roman"/>
              </a:rPr>
              <a:t>Reaksi</a:t>
            </a:r>
            <a:endParaRPr sz="5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14241" y="3832251"/>
            <a:ext cx="9540875" cy="5511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5399"/>
              </a:lnSpc>
              <a:spcBef>
                <a:spcPts val="100"/>
              </a:spcBef>
            </a:pPr>
            <a:r>
              <a:rPr dirty="0" sz="2600" spc="90">
                <a:solidFill>
                  <a:srgbClr val="695840"/>
                </a:solidFill>
                <a:latin typeface="Times New Roman"/>
                <a:cs typeface="Times New Roman"/>
              </a:rPr>
              <a:t>benda.</a:t>
            </a:r>
            <a:r>
              <a:rPr dirty="0" sz="26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30">
                <a:solidFill>
                  <a:srgbClr val="695840"/>
                </a:solidFill>
                <a:latin typeface="Times New Roman"/>
                <a:cs typeface="Times New Roman"/>
              </a:rPr>
              <a:t>Arah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resultan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2600" spc="7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biasanya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merupakan</a:t>
            </a:r>
            <a:r>
              <a:rPr dirty="0" sz="26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arah</a:t>
            </a:r>
            <a:r>
              <a:rPr dirty="0" sz="26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90">
                <a:solidFill>
                  <a:srgbClr val="695840"/>
                </a:solidFill>
                <a:latin typeface="Times New Roman"/>
                <a:cs typeface="Times New Roman"/>
              </a:rPr>
              <a:t>gerakan </a:t>
            </a:r>
            <a:r>
              <a:rPr dirty="0" sz="26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90">
                <a:solidFill>
                  <a:srgbClr val="695840"/>
                </a:solidFill>
                <a:latin typeface="Times New Roman"/>
                <a:cs typeface="Times New Roman"/>
              </a:rPr>
              <a:t>benda.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Bilamana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benda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diberikan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aksi, </a:t>
            </a:r>
            <a:r>
              <a:rPr dirty="0" sz="2600" spc="130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2600" spc="60">
                <a:solidFill>
                  <a:srgbClr val="695840"/>
                </a:solidFill>
                <a:latin typeface="Times New Roman"/>
                <a:cs typeface="Times New Roman"/>
              </a:rPr>
              <a:t>secara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70">
                <a:solidFill>
                  <a:srgbClr val="695840"/>
                </a:solidFill>
                <a:latin typeface="Times New Roman"/>
                <a:cs typeface="Times New Roman"/>
              </a:rPr>
              <a:t>alami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benda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itu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terjadi </a:t>
            </a:r>
            <a:r>
              <a:rPr dirty="0" sz="2600" spc="95">
                <a:solidFill>
                  <a:srgbClr val="695840"/>
                </a:solidFill>
                <a:latin typeface="Times New Roman"/>
                <a:cs typeface="Times New Roman"/>
              </a:rPr>
              <a:t>penolakan </a:t>
            </a:r>
            <a:r>
              <a:rPr dirty="0" sz="2600" spc="114">
                <a:solidFill>
                  <a:srgbClr val="695840"/>
                </a:solidFill>
                <a:latin typeface="Times New Roman"/>
                <a:cs typeface="Times New Roman"/>
              </a:rPr>
              <a:t>terhadap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aksi </a:t>
            </a:r>
            <a:r>
              <a:rPr dirty="0" sz="26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tersebut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70">
                <a:solidFill>
                  <a:srgbClr val="695840"/>
                </a:solidFill>
                <a:latin typeface="Times New Roman"/>
                <a:cs typeface="Times New Roman"/>
              </a:rPr>
              <a:t>wujud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2600" spc="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lain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biasanya</a:t>
            </a:r>
            <a:r>
              <a:rPr dirty="0" sz="2600" spc="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disebut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2600" spc="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reaksi. </a:t>
            </a:r>
            <a:r>
              <a:rPr dirty="0" sz="2600" spc="-6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roket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600" spc="90">
                <a:solidFill>
                  <a:srgbClr val="695840"/>
                </a:solidFill>
                <a:latin typeface="Times New Roman"/>
                <a:cs typeface="Times New Roman"/>
              </a:rPr>
              <a:t>didorong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oleh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tekanan </a:t>
            </a:r>
            <a:r>
              <a:rPr dirty="0" sz="2600" spc="40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arah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merupakan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aksi,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menjadikan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roket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itu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bergerak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berlawanan dengan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arah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tekanan </a:t>
            </a:r>
            <a:r>
              <a:rPr dirty="0" sz="2600" spc="40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2600" spc="70">
                <a:solidFill>
                  <a:srgbClr val="695840"/>
                </a:solidFill>
                <a:latin typeface="Times New Roman"/>
                <a:cs typeface="Times New Roman"/>
              </a:rPr>
              <a:t>tersebut.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Kondisi </a:t>
            </a:r>
            <a:r>
              <a:rPr dirty="0" sz="2600" spc="-20">
                <a:solidFill>
                  <a:srgbClr val="695840"/>
                </a:solidFill>
                <a:latin typeface="Times New Roman"/>
                <a:cs typeface="Times New Roman"/>
              </a:rPr>
              <a:t>fisis </a:t>
            </a:r>
            <a:r>
              <a:rPr dirty="0" sz="2600" spc="-1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roket </a:t>
            </a:r>
            <a:r>
              <a:rPr dirty="0" sz="2600" spc="95">
                <a:solidFill>
                  <a:srgbClr val="695840"/>
                </a:solidFill>
                <a:latin typeface="Times New Roman"/>
                <a:cs typeface="Times New Roman"/>
              </a:rPr>
              <a:t>sama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halnya dengan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kereta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berada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atas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papan </a:t>
            </a:r>
            <a:r>
              <a:rPr dirty="0" sz="26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dapat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bergerak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karena </a:t>
            </a:r>
            <a:r>
              <a:rPr dirty="0" sz="2600" spc="130">
                <a:solidFill>
                  <a:srgbClr val="695840"/>
                </a:solidFill>
                <a:latin typeface="Times New Roman"/>
                <a:cs typeface="Times New Roman"/>
              </a:rPr>
              <a:t>roda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pralon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2600" spc="90">
                <a:solidFill>
                  <a:srgbClr val="695840"/>
                </a:solidFill>
                <a:latin typeface="Times New Roman"/>
                <a:cs typeface="Times New Roman"/>
              </a:rPr>
              <a:t>bawahnya.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menggerakkan kereta itu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2600" spc="114">
                <a:solidFill>
                  <a:srgbClr val="695840"/>
                </a:solidFill>
                <a:latin typeface="Times New Roman"/>
                <a:cs typeface="Times New Roman"/>
              </a:rPr>
              <a:t>lantaran </a:t>
            </a:r>
            <a:r>
              <a:rPr dirty="0" sz="2600" spc="100">
                <a:solidFill>
                  <a:srgbClr val="695840"/>
                </a:solidFill>
                <a:latin typeface="Times New Roman"/>
                <a:cs typeface="Times New Roman"/>
              </a:rPr>
              <a:t>karet </a:t>
            </a:r>
            <a:r>
              <a:rPr dirty="0" sz="2600" spc="45">
                <a:solidFill>
                  <a:srgbClr val="695840"/>
                </a:solidFill>
                <a:latin typeface="Times New Roman"/>
                <a:cs typeface="Times New Roman"/>
              </a:rPr>
              <a:t>pegas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tetap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kereta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bergerak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ke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2600" spc="114">
                <a:solidFill>
                  <a:srgbClr val="695840"/>
                </a:solidFill>
                <a:latin typeface="Times New Roman"/>
                <a:cs typeface="Times New Roman"/>
              </a:rPr>
              <a:t>arah, </a:t>
            </a:r>
            <a:r>
              <a:rPr dirty="0" sz="2600" spc="130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papan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beroda </a:t>
            </a:r>
            <a:r>
              <a:rPr dirty="0" sz="2600" spc="114">
                <a:solidFill>
                  <a:srgbClr val="695840"/>
                </a:solidFill>
                <a:latin typeface="Times New Roman"/>
                <a:cs typeface="Times New Roman"/>
              </a:rPr>
              <a:t>potongan </a:t>
            </a:r>
            <a:r>
              <a:rPr dirty="0" sz="26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pralon</a:t>
            </a:r>
            <a:r>
              <a:rPr dirty="0" sz="26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26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75">
                <a:solidFill>
                  <a:srgbClr val="695840"/>
                </a:solidFill>
                <a:latin typeface="Times New Roman"/>
                <a:cs typeface="Times New Roman"/>
              </a:rPr>
              <a:t>bergerak</a:t>
            </a:r>
            <a:r>
              <a:rPr dirty="0" sz="26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55">
                <a:solidFill>
                  <a:srgbClr val="695840"/>
                </a:solidFill>
                <a:latin typeface="Times New Roman"/>
                <a:cs typeface="Times New Roman"/>
              </a:rPr>
              <a:t>ke</a:t>
            </a:r>
            <a:r>
              <a:rPr dirty="0" sz="26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35">
                <a:solidFill>
                  <a:srgbClr val="695840"/>
                </a:solidFill>
                <a:latin typeface="Times New Roman"/>
                <a:cs typeface="Times New Roman"/>
              </a:rPr>
              <a:t>arah</a:t>
            </a:r>
            <a:r>
              <a:rPr dirty="0" sz="26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26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5">
                <a:solidFill>
                  <a:srgbClr val="695840"/>
                </a:solidFill>
                <a:latin typeface="Times New Roman"/>
                <a:cs typeface="Times New Roman"/>
              </a:rPr>
              <a:t>berlawanan.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14241" y="2813092"/>
            <a:ext cx="9535160" cy="104457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3400" spc="50" b="1">
                <a:solidFill>
                  <a:srgbClr val="695840"/>
                </a:solidFill>
                <a:latin typeface="Times New Roman"/>
                <a:cs typeface="Times New Roman"/>
              </a:rPr>
              <a:t>RASIONAL</a:t>
            </a:r>
            <a:endParaRPr sz="3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2600" spc="13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70">
                <a:solidFill>
                  <a:srgbClr val="695840"/>
                </a:solidFill>
                <a:latin typeface="Times New Roman"/>
                <a:cs typeface="Times New Roman"/>
              </a:rPr>
              <a:t>sesuatu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65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90">
                <a:solidFill>
                  <a:srgbClr val="695840"/>
                </a:solidFill>
                <a:latin typeface="Times New Roman"/>
                <a:cs typeface="Times New Roman"/>
              </a:rPr>
              <a:t>menyebabkan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10">
                <a:solidFill>
                  <a:srgbClr val="695840"/>
                </a:solidFill>
                <a:latin typeface="Times New Roman"/>
                <a:cs typeface="Times New Roman"/>
              </a:rPr>
              <a:t>berubah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80">
                <a:solidFill>
                  <a:srgbClr val="695840"/>
                </a:solidFill>
                <a:latin typeface="Times New Roman"/>
                <a:cs typeface="Times New Roman"/>
              </a:rPr>
              <a:t>geraknya</a:t>
            </a:r>
            <a:r>
              <a:rPr dirty="0" sz="2600" spc="3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600" spc="105">
                <a:solidFill>
                  <a:srgbClr val="695840"/>
                </a:solidFill>
                <a:latin typeface="Times New Roman"/>
                <a:cs typeface="Times New Roman"/>
              </a:rPr>
              <a:t>suatu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635"/>
          </a:xfrm>
          <a:custGeom>
            <a:avLst/>
            <a:gdLst/>
            <a:ahLst/>
            <a:cxnLst/>
            <a:rect l="l" t="t" r="r" b="b"/>
            <a:pathLst>
              <a:path w="12376785" h="10287635">
                <a:moveTo>
                  <a:pt x="5536323" y="0"/>
                </a:moveTo>
                <a:lnTo>
                  <a:pt x="3507219" y="0"/>
                </a:lnTo>
                <a:lnTo>
                  <a:pt x="1615554" y="554842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635">
                <a:moveTo>
                  <a:pt x="10664203" y="12"/>
                </a:moveTo>
                <a:lnTo>
                  <a:pt x="6422441" y="12"/>
                </a:lnTo>
                <a:lnTo>
                  <a:pt x="2915221" y="10287013"/>
                </a:lnTo>
                <a:lnTo>
                  <a:pt x="7156996" y="10287013"/>
                </a:lnTo>
                <a:lnTo>
                  <a:pt x="10664203" y="12"/>
                </a:lnTo>
                <a:close/>
              </a:path>
              <a:path w="12376785" h="10287635">
                <a:moveTo>
                  <a:pt x="12376290" y="0"/>
                </a:moveTo>
                <a:lnTo>
                  <a:pt x="11520297" y="0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1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4"/>
            <a:ext cx="13058140" cy="794385"/>
            <a:chOff x="0" y="313764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4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7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03912" y="7388830"/>
            <a:ext cx="11077574" cy="213359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593442" y="1103197"/>
            <a:ext cx="416941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531298" y="1660689"/>
            <a:ext cx="15413355" cy="547370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algn="just" marL="472440" indent="-460375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473075" algn="l"/>
              </a:tabLst>
            </a:pPr>
            <a:r>
              <a:rPr dirty="0" sz="2800" spc="95">
                <a:solidFill>
                  <a:srgbClr val="695840"/>
                </a:solidFill>
                <a:latin typeface="Times New Roman"/>
                <a:cs typeface="Times New Roman"/>
              </a:rPr>
              <a:t>Siapkan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kereta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5">
                <a:solidFill>
                  <a:srgbClr val="695840"/>
                </a:solidFill>
                <a:latin typeface="Times New Roman"/>
                <a:cs typeface="Times New Roman"/>
              </a:rPr>
              <a:t>kecil,</a:t>
            </a:r>
            <a:r>
              <a:rPr dirty="0" sz="28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25">
                <a:solidFill>
                  <a:srgbClr val="695840"/>
                </a:solidFill>
                <a:latin typeface="Times New Roman"/>
                <a:cs typeface="Times New Roman"/>
              </a:rPr>
              <a:t>paku,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karet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lentur</a:t>
            </a:r>
            <a:r>
              <a:rPr dirty="0" sz="28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50">
                <a:solidFill>
                  <a:srgbClr val="695840"/>
                </a:solidFill>
                <a:latin typeface="Times New Roman"/>
                <a:cs typeface="Times New Roman"/>
              </a:rPr>
              <a:t>atau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karet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30">
                <a:solidFill>
                  <a:srgbClr val="695840"/>
                </a:solidFill>
                <a:latin typeface="Times New Roman"/>
                <a:cs typeface="Times New Roman"/>
              </a:rPr>
              <a:t>elastis,</a:t>
            </a:r>
            <a:r>
              <a:rPr dirty="0" sz="28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30">
                <a:solidFill>
                  <a:srgbClr val="695840"/>
                </a:solidFill>
                <a:latin typeface="Times New Roman"/>
                <a:cs typeface="Times New Roman"/>
              </a:rPr>
              <a:t>papan,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25">
                <a:solidFill>
                  <a:srgbClr val="695840"/>
                </a:solidFill>
                <a:latin typeface="Times New Roman"/>
                <a:cs typeface="Times New Roman"/>
              </a:rPr>
              <a:t>potongan</a:t>
            </a:r>
            <a:r>
              <a:rPr dirty="0" sz="28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5">
                <a:solidFill>
                  <a:srgbClr val="695840"/>
                </a:solidFill>
                <a:latin typeface="Times New Roman"/>
                <a:cs typeface="Times New Roman"/>
              </a:rPr>
              <a:t>pralon.</a:t>
            </a:r>
            <a:endParaRPr sz="2800">
              <a:latin typeface="Times New Roman"/>
              <a:cs typeface="Times New Roman"/>
            </a:endParaRPr>
          </a:p>
          <a:p>
            <a:pPr algn="just" marL="472440" marR="5080" indent="-460375">
              <a:lnSpc>
                <a:spcPct val="116100"/>
              </a:lnSpc>
              <a:buAutoNum type="arabicPeriod"/>
              <a:tabLst>
                <a:tab pos="473075" algn="l"/>
              </a:tabLst>
            </a:pPr>
            <a:r>
              <a:rPr dirty="0" sz="2800" spc="75">
                <a:solidFill>
                  <a:srgbClr val="695840"/>
                </a:solidFill>
                <a:latin typeface="Times New Roman"/>
                <a:cs typeface="Times New Roman"/>
              </a:rPr>
              <a:t>Susun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papan</a:t>
            </a:r>
            <a:r>
              <a:rPr dirty="0" sz="2800" spc="1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2800" spc="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atas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 pralon</a:t>
            </a:r>
            <a:r>
              <a:rPr dirty="0" sz="28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sedemikian</a:t>
            </a:r>
            <a:r>
              <a:rPr dirty="0" sz="2800" spc="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rupa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45">
                <a:solidFill>
                  <a:srgbClr val="695840"/>
                </a:solidFill>
                <a:latin typeface="Times New Roman"/>
                <a:cs typeface="Times New Roman"/>
              </a:rPr>
              <a:t>sehingga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pralon</a:t>
            </a:r>
            <a:r>
              <a:rPr dirty="0" sz="28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tersebut</a:t>
            </a:r>
            <a:r>
              <a:rPr dirty="0" sz="28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55">
                <a:solidFill>
                  <a:srgbClr val="695840"/>
                </a:solidFill>
                <a:latin typeface="Times New Roman"/>
                <a:cs typeface="Times New Roman"/>
              </a:rPr>
              <a:t>berfungsi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sebagai </a:t>
            </a:r>
            <a:r>
              <a:rPr dirty="0" sz="28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kendaraan.</a:t>
            </a:r>
            <a:endParaRPr sz="2800">
              <a:latin typeface="Times New Roman"/>
              <a:cs typeface="Times New Roman"/>
            </a:endParaRPr>
          </a:p>
          <a:p>
            <a:pPr algn="just" marL="472440" marR="5715" indent="-460375">
              <a:lnSpc>
                <a:spcPct val="116100"/>
              </a:lnSpc>
              <a:buAutoNum type="arabicPeriod"/>
              <a:tabLst>
                <a:tab pos="473075" algn="l"/>
              </a:tabLst>
            </a:pPr>
            <a:r>
              <a:rPr dirty="0" sz="2800" spc="125">
                <a:solidFill>
                  <a:srgbClr val="695840"/>
                </a:solidFill>
                <a:latin typeface="Times New Roman"/>
                <a:cs typeface="Times New Roman"/>
              </a:rPr>
              <a:t>Letakkan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kereta </a:t>
            </a:r>
            <a:r>
              <a:rPr dirty="0" sz="2800" spc="10">
                <a:solidFill>
                  <a:srgbClr val="695840"/>
                </a:solidFill>
                <a:latin typeface="Times New Roman"/>
                <a:cs typeface="Times New Roman"/>
              </a:rPr>
              <a:t>kecil 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atas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papan </a:t>
            </a:r>
            <a:r>
              <a:rPr dirty="0" sz="2800" spc="7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800" spc="55">
                <a:solidFill>
                  <a:srgbClr val="695840"/>
                </a:solidFill>
                <a:latin typeface="Times New Roman"/>
                <a:cs typeface="Times New Roman"/>
              </a:rPr>
              <a:t>berfungsi 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sebagai 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kendaraan. </a:t>
            </a:r>
            <a:r>
              <a:rPr dirty="0" sz="2800" spc="100">
                <a:solidFill>
                  <a:srgbClr val="695840"/>
                </a:solidFill>
                <a:latin typeface="Times New Roman"/>
                <a:cs typeface="Times New Roman"/>
              </a:rPr>
              <a:t>Talikan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karet 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pegas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2800" spc="1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kereta </a:t>
            </a:r>
            <a:r>
              <a:rPr dirty="0" sz="2800" spc="10">
                <a:solidFill>
                  <a:srgbClr val="695840"/>
                </a:solidFill>
                <a:latin typeface="Times New Roman"/>
                <a:cs typeface="Times New Roman"/>
              </a:rPr>
              <a:t>kecil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2800" spc="125">
                <a:solidFill>
                  <a:srgbClr val="695840"/>
                </a:solidFill>
                <a:latin typeface="Times New Roman"/>
                <a:cs typeface="Times New Roman"/>
              </a:rPr>
              <a:t>ditautkan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 papan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paku </a:t>
            </a:r>
            <a:r>
              <a:rPr dirty="0" sz="2800" spc="7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tersedia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 dua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bagian kereta itu </a:t>
            </a:r>
            <a:r>
              <a:rPr dirty="0" sz="28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65">
                <a:solidFill>
                  <a:srgbClr val="695840"/>
                </a:solidFill>
                <a:latin typeface="Times New Roman"/>
                <a:cs typeface="Times New Roman"/>
              </a:rPr>
              <a:t>(lihat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gambar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desain).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Paku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2800" spc="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papan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dua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di 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muka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5">
                <a:solidFill>
                  <a:srgbClr val="695840"/>
                </a:solidFill>
                <a:latin typeface="Times New Roman"/>
                <a:cs typeface="Times New Roman"/>
              </a:rPr>
              <a:t>satu</a:t>
            </a:r>
            <a:r>
              <a:rPr dirty="0" sz="2800" spc="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belakang.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Kondisi</a:t>
            </a:r>
            <a:r>
              <a:rPr dirty="0" sz="28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kereta </a:t>
            </a:r>
            <a:r>
              <a:rPr dirty="0" sz="2800" spc="-6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">
                <a:solidFill>
                  <a:srgbClr val="695840"/>
                </a:solidFill>
                <a:latin typeface="Times New Roman"/>
                <a:cs typeface="Times New Roman"/>
              </a:rPr>
              <a:t>kecil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70">
                <a:solidFill>
                  <a:srgbClr val="695840"/>
                </a:solidFill>
                <a:latin typeface="Times New Roman"/>
                <a:cs typeface="Times New Roman"/>
              </a:rPr>
              <a:t>tegang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karena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20">
                <a:solidFill>
                  <a:srgbClr val="695840"/>
                </a:solidFill>
                <a:latin typeface="Times New Roman"/>
                <a:cs typeface="Times New Roman"/>
              </a:rPr>
              <a:t>tarikan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karet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30">
                <a:solidFill>
                  <a:srgbClr val="695840"/>
                </a:solidFill>
                <a:latin typeface="Times New Roman"/>
                <a:cs typeface="Times New Roman"/>
              </a:rPr>
              <a:t>elastis.</a:t>
            </a:r>
            <a:endParaRPr sz="2800">
              <a:latin typeface="Times New Roman"/>
              <a:cs typeface="Times New Roman"/>
            </a:endParaRPr>
          </a:p>
          <a:p>
            <a:pPr algn="just" marL="472440" marR="8255" indent="-460375">
              <a:lnSpc>
                <a:spcPct val="116100"/>
              </a:lnSpc>
              <a:buAutoNum type="arabicPeriod"/>
              <a:tabLst>
                <a:tab pos="473075" algn="l"/>
              </a:tabLst>
            </a:pPr>
            <a:r>
              <a:rPr dirty="0" sz="2800" spc="120">
                <a:solidFill>
                  <a:srgbClr val="695840"/>
                </a:solidFill>
                <a:latin typeface="Times New Roman"/>
                <a:cs typeface="Times New Roman"/>
              </a:rPr>
              <a:t>Putuskan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karet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30">
                <a:solidFill>
                  <a:srgbClr val="695840"/>
                </a:solidFill>
                <a:latin typeface="Times New Roman"/>
                <a:cs typeface="Times New Roman"/>
              </a:rPr>
              <a:t>elastis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satu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paku</a:t>
            </a:r>
            <a:r>
              <a:rPr dirty="0" sz="28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75">
                <a:solidFill>
                  <a:srgbClr val="695840"/>
                </a:solidFill>
                <a:latin typeface="Times New Roman"/>
                <a:cs typeface="Times New Roman"/>
              </a:rPr>
              <a:t>gunting,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amati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55">
                <a:solidFill>
                  <a:srgbClr val="695840"/>
                </a:solidFill>
                <a:latin typeface="Times New Roman"/>
                <a:cs typeface="Times New Roman"/>
              </a:rPr>
              <a:t>peristiwa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-15">
                <a:solidFill>
                  <a:srgbClr val="695840"/>
                </a:solidFill>
                <a:latin typeface="Times New Roman"/>
                <a:cs typeface="Times New Roman"/>
              </a:rPr>
              <a:t>fisis</a:t>
            </a:r>
            <a:r>
              <a:rPr dirty="0" sz="28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28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90">
                <a:solidFill>
                  <a:srgbClr val="695840"/>
                </a:solidFill>
                <a:latin typeface="Times New Roman"/>
                <a:cs typeface="Times New Roman"/>
              </a:rPr>
              <a:t>kereta </a:t>
            </a:r>
            <a:r>
              <a:rPr dirty="0" sz="2800" spc="-6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">
                <a:solidFill>
                  <a:srgbClr val="695840"/>
                </a:solidFill>
                <a:latin typeface="Times New Roman"/>
                <a:cs typeface="Times New Roman"/>
              </a:rPr>
              <a:t>kecil</a:t>
            </a:r>
            <a:r>
              <a:rPr dirty="0" sz="28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papan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25">
                <a:solidFill>
                  <a:srgbClr val="695840"/>
                </a:solidFill>
                <a:latin typeface="Times New Roman"/>
                <a:cs typeface="Times New Roman"/>
              </a:rPr>
              <a:t>kendaraan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4">
                <a:solidFill>
                  <a:srgbClr val="695840"/>
                </a:solidFill>
                <a:latin typeface="Times New Roman"/>
                <a:cs typeface="Times New Roman"/>
              </a:rPr>
              <a:t>beroda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5">
                <a:solidFill>
                  <a:srgbClr val="695840"/>
                </a:solidFill>
                <a:latin typeface="Times New Roman"/>
                <a:cs typeface="Times New Roman"/>
              </a:rPr>
              <a:t>pralon.</a:t>
            </a:r>
            <a:endParaRPr sz="2800">
              <a:latin typeface="Times New Roman"/>
              <a:cs typeface="Times New Roman"/>
            </a:endParaRPr>
          </a:p>
          <a:p>
            <a:pPr algn="just" marL="472440" indent="-460375">
              <a:lnSpc>
                <a:spcPct val="100000"/>
              </a:lnSpc>
              <a:spcBef>
                <a:spcPts val="535"/>
              </a:spcBef>
              <a:buAutoNum type="arabicPeriod"/>
              <a:tabLst>
                <a:tab pos="473075" algn="l"/>
              </a:tabLst>
            </a:pPr>
            <a:r>
              <a:rPr dirty="0" sz="2800" spc="85">
                <a:solidFill>
                  <a:srgbClr val="695840"/>
                </a:solidFill>
                <a:latin typeface="Times New Roman"/>
                <a:cs typeface="Times New Roman"/>
              </a:rPr>
              <a:t>Ulangi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0">
                <a:solidFill>
                  <a:srgbClr val="695840"/>
                </a:solidFill>
                <a:latin typeface="Times New Roman"/>
                <a:cs typeface="Times New Roman"/>
              </a:rPr>
              <a:t>langkah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3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4 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5">
                <a:solidFill>
                  <a:srgbClr val="695840"/>
                </a:solidFill>
                <a:latin typeface="Times New Roman"/>
                <a:cs typeface="Times New Roman"/>
              </a:rPr>
              <a:t>berbagai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5">
                <a:solidFill>
                  <a:srgbClr val="695840"/>
                </a:solidFill>
                <a:latin typeface="Times New Roman"/>
                <a:cs typeface="Times New Roman"/>
              </a:rPr>
              <a:t>macam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ketegangan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10">
                <a:solidFill>
                  <a:srgbClr val="695840"/>
                </a:solidFill>
                <a:latin typeface="Times New Roman"/>
                <a:cs typeface="Times New Roman"/>
              </a:rPr>
              <a:t>karet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30">
                <a:solidFill>
                  <a:srgbClr val="695840"/>
                </a:solidFill>
                <a:latin typeface="Times New Roman"/>
                <a:cs typeface="Times New Roman"/>
              </a:rPr>
              <a:t>elastis.</a:t>
            </a:r>
            <a:endParaRPr sz="2800">
              <a:latin typeface="Times New Roman"/>
              <a:cs typeface="Times New Roman"/>
            </a:endParaRPr>
          </a:p>
          <a:p>
            <a:pPr algn="just" marL="472440" indent="-460375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473075" algn="l"/>
              </a:tabLst>
            </a:pP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Masukkan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70">
                <a:solidFill>
                  <a:srgbClr val="695840"/>
                </a:solidFill>
                <a:latin typeface="Times New Roman"/>
                <a:cs typeface="Times New Roman"/>
              </a:rPr>
              <a:t>kondisi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-15">
                <a:solidFill>
                  <a:srgbClr val="695840"/>
                </a:solidFill>
                <a:latin typeface="Times New Roman"/>
                <a:cs typeface="Times New Roman"/>
              </a:rPr>
              <a:t>fisis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5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tabel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45">
                <a:solidFill>
                  <a:srgbClr val="695840"/>
                </a:solidFill>
                <a:latin typeface="Times New Roman"/>
                <a:cs typeface="Times New Roman"/>
              </a:rPr>
              <a:t>isian</a:t>
            </a:r>
            <a:r>
              <a:rPr dirty="0" sz="28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berikut: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31298" y="9654107"/>
            <a:ext cx="738505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2440" algn="l"/>
              </a:tabLst>
            </a:pPr>
            <a:r>
              <a:rPr dirty="0" sz="2800" spc="25">
                <a:solidFill>
                  <a:srgbClr val="695840"/>
                </a:solidFill>
                <a:latin typeface="Times New Roman"/>
                <a:cs typeface="Times New Roman"/>
              </a:rPr>
              <a:t>7.	</a:t>
            </a:r>
            <a:r>
              <a:rPr dirty="0" sz="2800" spc="140">
                <a:solidFill>
                  <a:srgbClr val="695840"/>
                </a:solidFill>
                <a:latin typeface="Times New Roman"/>
                <a:cs typeface="Times New Roman"/>
              </a:rPr>
              <a:t>Apa</a:t>
            </a:r>
            <a:r>
              <a:rPr dirty="0" sz="28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7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28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45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28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disimpulkan</a:t>
            </a:r>
            <a:r>
              <a:rPr dirty="0" sz="28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10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28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2800" spc="80">
                <a:solidFill>
                  <a:srgbClr val="695840"/>
                </a:solidFill>
                <a:latin typeface="Times New Roman"/>
                <a:cs typeface="Times New Roman"/>
              </a:rPr>
              <a:t>percobaan?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2897568" y="178814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1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036908" y="2356545"/>
            <a:ext cx="15794355" cy="37401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penyebab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berubahnya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gerak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benda,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bilamana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terjadi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perubahan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gerak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boleh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dipastikan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karena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adanya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gaya. </a:t>
            </a:r>
            <a:r>
              <a:rPr dirty="0" sz="3500" spc="30">
                <a:solidFill>
                  <a:srgbClr val="695840"/>
                </a:solidFill>
                <a:latin typeface="Times New Roman"/>
                <a:cs typeface="Times New Roman"/>
              </a:rPr>
              <a:t>Bila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terjadi gaya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aksi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500" spc="-8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selalu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terjadi gaya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reaksi.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Besarnya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aksi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selalu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sama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besarnya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reaksi.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dorong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roket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merupakan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aksi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gerak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roket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merupakan</a:t>
            </a:r>
            <a:r>
              <a:rPr dirty="0" sz="3500" spc="1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reaksi.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70">
                <a:solidFill>
                  <a:srgbClr val="695840"/>
                </a:solidFill>
                <a:latin typeface="Times New Roman"/>
                <a:cs typeface="Times New Roman"/>
              </a:rPr>
              <a:t>Rumusan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0">
                <a:solidFill>
                  <a:srgbClr val="695840"/>
                </a:solidFill>
                <a:latin typeface="Times New Roman"/>
                <a:cs typeface="Times New Roman"/>
              </a:rPr>
              <a:t>aksi-reaksi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Faksi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360">
                <a:solidFill>
                  <a:srgbClr val="695840"/>
                </a:solidFill>
                <a:latin typeface="Times New Roman"/>
                <a:cs typeface="Times New Roman"/>
              </a:rPr>
              <a:t>=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-Freaksi.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Satuan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adalah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Newton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dalam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mks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dyne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dalam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">
                <a:solidFill>
                  <a:srgbClr val="695840"/>
                </a:solidFill>
                <a:latin typeface="Times New Roman"/>
                <a:cs typeface="Times New Roman"/>
              </a:rPr>
              <a:t>cgs.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037057" y="1569435"/>
            <a:ext cx="308356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KONSEP</a:t>
            </a:r>
            <a:r>
              <a:rPr dirty="0" spc="-65"/>
              <a:t> </a:t>
            </a:r>
            <a:r>
              <a:rPr dirty="0" spc="50"/>
              <a:t>FISIS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3662324" y="809565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A694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664125" y="4154444"/>
            <a:ext cx="9659620" cy="1930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0" spc="-1290" i="1">
                <a:solidFill>
                  <a:srgbClr val="F1ECE4"/>
                </a:solidFill>
                <a:latin typeface="Cambria"/>
                <a:cs typeface="Cambria"/>
              </a:rPr>
              <a:t>TER</a:t>
            </a:r>
            <a:r>
              <a:rPr dirty="0" sz="12500" spc="-1290" i="1">
                <a:solidFill>
                  <a:srgbClr val="F1ECE4"/>
                </a:solidFill>
                <a:latin typeface="Cambria"/>
                <a:cs typeface="Cambria"/>
              </a:rPr>
              <a:t>I</a:t>
            </a:r>
            <a:r>
              <a:rPr dirty="0" baseline="-4222" sz="18750" spc="-1935" i="1">
                <a:solidFill>
                  <a:srgbClr val="52442E"/>
                </a:solidFill>
                <a:latin typeface="Cambria"/>
                <a:cs typeface="Cambria"/>
              </a:rPr>
              <a:t>I</a:t>
            </a:r>
            <a:r>
              <a:rPr dirty="0" sz="12500" spc="-1290" i="1">
                <a:solidFill>
                  <a:srgbClr val="F1ECE4"/>
                </a:solidFill>
                <a:latin typeface="Cambria"/>
                <a:cs typeface="Cambria"/>
              </a:rPr>
              <a:t>MA</a:t>
            </a:r>
            <a:r>
              <a:rPr dirty="0" sz="12500" spc="865" i="1">
                <a:solidFill>
                  <a:srgbClr val="F1ECE4"/>
                </a:solidFill>
                <a:latin typeface="Cambria"/>
                <a:cs typeface="Cambria"/>
              </a:rPr>
              <a:t> </a:t>
            </a:r>
            <a:r>
              <a:rPr dirty="0" sz="12500" spc="-1175" i="1">
                <a:solidFill>
                  <a:srgbClr val="F1ECE4"/>
                </a:solidFill>
                <a:latin typeface="Cambria"/>
                <a:cs typeface="Cambria"/>
              </a:rPr>
              <a:t>KAS</a:t>
            </a:r>
            <a:r>
              <a:rPr dirty="0" sz="12500" spc="-1175" i="1">
                <a:solidFill>
                  <a:srgbClr val="F1ECE4"/>
                </a:solidFill>
                <a:latin typeface="Cambria"/>
                <a:cs typeface="Cambria"/>
              </a:rPr>
              <a:t>I</a:t>
            </a:r>
            <a:r>
              <a:rPr dirty="0" baseline="-4222" sz="18750" spc="-1762" i="1">
                <a:solidFill>
                  <a:srgbClr val="52442E"/>
                </a:solidFill>
                <a:latin typeface="Cambria"/>
                <a:cs typeface="Cambria"/>
              </a:rPr>
              <a:t>I</a:t>
            </a:r>
            <a:r>
              <a:rPr dirty="0" sz="12500" spc="-1175" i="1">
                <a:solidFill>
                  <a:srgbClr val="F1ECE4"/>
                </a:solidFill>
                <a:latin typeface="Cambria"/>
                <a:cs typeface="Cambria"/>
              </a:rPr>
              <a:t>H</a:t>
            </a:r>
            <a:endParaRPr sz="12500">
              <a:latin typeface="Cambria"/>
              <a:cs typeface="Cambri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678458" y="2119197"/>
            <a:ext cx="1750060" cy="1343025"/>
          </a:xfrm>
          <a:custGeom>
            <a:avLst/>
            <a:gdLst/>
            <a:ahLst/>
            <a:cxnLst/>
            <a:rect l="l" t="t" r="r" b="b"/>
            <a:pathLst>
              <a:path w="1750060" h="1343025">
                <a:moveTo>
                  <a:pt x="1749620" y="669650"/>
                </a:moveTo>
                <a:lnTo>
                  <a:pt x="1749620" y="673823"/>
                </a:lnTo>
                <a:lnTo>
                  <a:pt x="1749202" y="674923"/>
                </a:lnTo>
                <a:lnTo>
                  <a:pt x="1748782" y="675731"/>
                </a:lnTo>
                <a:lnTo>
                  <a:pt x="1748592" y="676021"/>
                </a:lnTo>
                <a:lnTo>
                  <a:pt x="1747987" y="676782"/>
                </a:lnTo>
                <a:lnTo>
                  <a:pt x="1747227" y="677503"/>
                </a:lnTo>
                <a:lnTo>
                  <a:pt x="1747059" y="677690"/>
                </a:lnTo>
                <a:lnTo>
                  <a:pt x="878784" y="1342121"/>
                </a:lnTo>
                <a:lnTo>
                  <a:pt x="878151" y="1342450"/>
                </a:lnTo>
                <a:lnTo>
                  <a:pt x="877618" y="1342629"/>
                </a:lnTo>
                <a:lnTo>
                  <a:pt x="877049" y="1342680"/>
                </a:lnTo>
                <a:lnTo>
                  <a:pt x="876342" y="1342893"/>
                </a:lnTo>
                <a:lnTo>
                  <a:pt x="875773" y="1342983"/>
                </a:lnTo>
                <a:lnTo>
                  <a:pt x="874883" y="1343021"/>
                </a:lnTo>
                <a:lnTo>
                  <a:pt x="874883" y="1342794"/>
                </a:lnTo>
                <a:lnTo>
                  <a:pt x="874298" y="1342782"/>
                </a:lnTo>
                <a:lnTo>
                  <a:pt x="873424" y="1342665"/>
                </a:lnTo>
                <a:lnTo>
                  <a:pt x="872870" y="1342498"/>
                </a:lnTo>
                <a:lnTo>
                  <a:pt x="872300" y="1342452"/>
                </a:lnTo>
                <a:lnTo>
                  <a:pt x="2806" y="677238"/>
                </a:lnTo>
                <a:lnTo>
                  <a:pt x="2578" y="676972"/>
                </a:lnTo>
                <a:lnTo>
                  <a:pt x="2236" y="676707"/>
                </a:lnTo>
                <a:lnTo>
                  <a:pt x="1932" y="676403"/>
                </a:lnTo>
                <a:lnTo>
                  <a:pt x="555" y="674676"/>
                </a:lnTo>
                <a:lnTo>
                  <a:pt x="0" y="673095"/>
                </a:lnTo>
                <a:lnTo>
                  <a:pt x="0" y="669544"/>
                </a:lnTo>
                <a:lnTo>
                  <a:pt x="555" y="667963"/>
                </a:lnTo>
                <a:lnTo>
                  <a:pt x="1932" y="666235"/>
                </a:lnTo>
                <a:lnTo>
                  <a:pt x="2236" y="665932"/>
                </a:lnTo>
                <a:lnTo>
                  <a:pt x="2578" y="665666"/>
                </a:lnTo>
                <a:lnTo>
                  <a:pt x="2806" y="665401"/>
                </a:lnTo>
                <a:lnTo>
                  <a:pt x="29852" y="644703"/>
                </a:lnTo>
                <a:lnTo>
                  <a:pt x="29852" y="679097"/>
                </a:lnTo>
                <a:lnTo>
                  <a:pt x="867438" y="1320069"/>
                </a:lnTo>
                <a:lnTo>
                  <a:pt x="867438" y="3708"/>
                </a:lnTo>
                <a:lnTo>
                  <a:pt x="871135" y="897"/>
                </a:lnTo>
                <a:lnTo>
                  <a:pt x="871768" y="568"/>
                </a:lnTo>
                <a:lnTo>
                  <a:pt x="872300" y="389"/>
                </a:lnTo>
                <a:lnTo>
                  <a:pt x="872870" y="338"/>
                </a:lnTo>
                <a:lnTo>
                  <a:pt x="873576" y="125"/>
                </a:lnTo>
                <a:lnTo>
                  <a:pt x="874883" y="0"/>
                </a:lnTo>
                <a:lnTo>
                  <a:pt x="876494" y="125"/>
                </a:lnTo>
                <a:lnTo>
                  <a:pt x="877049" y="292"/>
                </a:lnTo>
                <a:lnTo>
                  <a:pt x="877618" y="338"/>
                </a:lnTo>
                <a:lnTo>
                  <a:pt x="878280" y="722"/>
                </a:lnTo>
                <a:lnTo>
                  <a:pt x="878863" y="1203"/>
                </a:lnTo>
                <a:lnTo>
                  <a:pt x="879366" y="1779"/>
                </a:lnTo>
                <a:lnTo>
                  <a:pt x="882632" y="4279"/>
                </a:lnTo>
                <a:lnTo>
                  <a:pt x="882632" y="663921"/>
                </a:lnTo>
                <a:lnTo>
                  <a:pt x="1720219" y="663921"/>
                </a:lnTo>
                <a:lnTo>
                  <a:pt x="1720219" y="645244"/>
                </a:lnTo>
                <a:lnTo>
                  <a:pt x="1747059" y="665783"/>
                </a:lnTo>
                <a:lnTo>
                  <a:pt x="1747227" y="665970"/>
                </a:lnTo>
                <a:lnTo>
                  <a:pt x="1747987" y="666691"/>
                </a:lnTo>
                <a:lnTo>
                  <a:pt x="1748592" y="667452"/>
                </a:lnTo>
                <a:lnTo>
                  <a:pt x="1748782" y="667743"/>
                </a:lnTo>
                <a:lnTo>
                  <a:pt x="1749202" y="668550"/>
                </a:lnTo>
                <a:lnTo>
                  <a:pt x="1749620" y="669650"/>
                </a:lnTo>
                <a:close/>
              </a:path>
              <a:path w="1750060" h="1343025">
                <a:moveTo>
                  <a:pt x="867438" y="663921"/>
                </a:moveTo>
                <a:lnTo>
                  <a:pt x="867438" y="679097"/>
                </a:lnTo>
                <a:lnTo>
                  <a:pt x="29852" y="679097"/>
                </a:lnTo>
                <a:lnTo>
                  <a:pt x="29852" y="663921"/>
                </a:lnTo>
                <a:lnTo>
                  <a:pt x="123980" y="663921"/>
                </a:lnTo>
                <a:lnTo>
                  <a:pt x="124018" y="572638"/>
                </a:lnTo>
                <a:lnTo>
                  <a:pt x="139213" y="561010"/>
                </a:lnTo>
                <a:lnTo>
                  <a:pt x="139213" y="663921"/>
                </a:lnTo>
                <a:lnTo>
                  <a:pt x="234557" y="663921"/>
                </a:lnTo>
                <a:lnTo>
                  <a:pt x="234595" y="488015"/>
                </a:lnTo>
                <a:lnTo>
                  <a:pt x="249789" y="476387"/>
                </a:lnTo>
                <a:lnTo>
                  <a:pt x="249789" y="663921"/>
                </a:lnTo>
                <a:lnTo>
                  <a:pt x="345134" y="663921"/>
                </a:lnTo>
                <a:lnTo>
                  <a:pt x="345172" y="403392"/>
                </a:lnTo>
                <a:lnTo>
                  <a:pt x="360366" y="391764"/>
                </a:lnTo>
                <a:lnTo>
                  <a:pt x="360366" y="663921"/>
                </a:lnTo>
                <a:lnTo>
                  <a:pt x="455672" y="663921"/>
                </a:lnTo>
                <a:lnTo>
                  <a:pt x="455672" y="318828"/>
                </a:lnTo>
                <a:lnTo>
                  <a:pt x="470867" y="307199"/>
                </a:lnTo>
                <a:lnTo>
                  <a:pt x="470867" y="663921"/>
                </a:lnTo>
                <a:lnTo>
                  <a:pt x="566287" y="663921"/>
                </a:lnTo>
                <a:lnTo>
                  <a:pt x="566287" y="234176"/>
                </a:lnTo>
                <a:lnTo>
                  <a:pt x="581481" y="222547"/>
                </a:lnTo>
                <a:lnTo>
                  <a:pt x="581481" y="663921"/>
                </a:lnTo>
                <a:lnTo>
                  <a:pt x="676863" y="663921"/>
                </a:lnTo>
                <a:lnTo>
                  <a:pt x="676863" y="149553"/>
                </a:lnTo>
                <a:lnTo>
                  <a:pt x="692058" y="137925"/>
                </a:lnTo>
                <a:lnTo>
                  <a:pt x="692058" y="663921"/>
                </a:lnTo>
                <a:lnTo>
                  <a:pt x="787402" y="663921"/>
                </a:lnTo>
                <a:lnTo>
                  <a:pt x="787402" y="64959"/>
                </a:lnTo>
                <a:lnTo>
                  <a:pt x="802596" y="53331"/>
                </a:lnTo>
                <a:lnTo>
                  <a:pt x="802596" y="663921"/>
                </a:lnTo>
                <a:lnTo>
                  <a:pt x="867438" y="663921"/>
                </a:lnTo>
                <a:close/>
              </a:path>
              <a:path w="1750060" h="1343025">
                <a:moveTo>
                  <a:pt x="124018" y="572638"/>
                </a:moveTo>
                <a:lnTo>
                  <a:pt x="124018" y="591838"/>
                </a:lnTo>
                <a:lnTo>
                  <a:pt x="29852" y="663921"/>
                </a:lnTo>
                <a:lnTo>
                  <a:pt x="29852" y="644703"/>
                </a:lnTo>
                <a:lnTo>
                  <a:pt x="124018" y="572638"/>
                </a:lnTo>
                <a:close/>
              </a:path>
              <a:path w="1750060" h="1343025">
                <a:moveTo>
                  <a:pt x="234595" y="488015"/>
                </a:moveTo>
                <a:lnTo>
                  <a:pt x="234595" y="507159"/>
                </a:lnTo>
                <a:lnTo>
                  <a:pt x="139213" y="580229"/>
                </a:lnTo>
                <a:lnTo>
                  <a:pt x="139213" y="561010"/>
                </a:lnTo>
                <a:lnTo>
                  <a:pt x="234595" y="488015"/>
                </a:lnTo>
                <a:close/>
              </a:path>
              <a:path w="1750060" h="1343025">
                <a:moveTo>
                  <a:pt x="345172" y="403392"/>
                </a:moveTo>
                <a:lnTo>
                  <a:pt x="345172" y="422594"/>
                </a:lnTo>
                <a:lnTo>
                  <a:pt x="249789" y="495588"/>
                </a:lnTo>
                <a:lnTo>
                  <a:pt x="249789" y="476387"/>
                </a:lnTo>
                <a:lnTo>
                  <a:pt x="345172" y="403392"/>
                </a:lnTo>
                <a:close/>
              </a:path>
              <a:path w="1750060" h="1343025">
                <a:moveTo>
                  <a:pt x="455672" y="318828"/>
                </a:moveTo>
                <a:lnTo>
                  <a:pt x="455672" y="337915"/>
                </a:lnTo>
                <a:lnTo>
                  <a:pt x="360366" y="410985"/>
                </a:lnTo>
                <a:lnTo>
                  <a:pt x="360366" y="391764"/>
                </a:lnTo>
                <a:lnTo>
                  <a:pt x="455672" y="318828"/>
                </a:lnTo>
                <a:close/>
              </a:path>
              <a:path w="1750060" h="1343025">
                <a:moveTo>
                  <a:pt x="566287" y="234176"/>
                </a:moveTo>
                <a:lnTo>
                  <a:pt x="566287" y="663921"/>
                </a:lnTo>
                <a:lnTo>
                  <a:pt x="566249" y="253274"/>
                </a:lnTo>
                <a:lnTo>
                  <a:pt x="470867" y="326268"/>
                </a:lnTo>
                <a:lnTo>
                  <a:pt x="470867" y="307199"/>
                </a:lnTo>
                <a:lnTo>
                  <a:pt x="566287" y="234176"/>
                </a:lnTo>
                <a:close/>
              </a:path>
              <a:path w="1750060" h="1343025">
                <a:moveTo>
                  <a:pt x="676863" y="149553"/>
                </a:moveTo>
                <a:lnTo>
                  <a:pt x="676863" y="168671"/>
                </a:lnTo>
                <a:lnTo>
                  <a:pt x="581481" y="241665"/>
                </a:lnTo>
                <a:lnTo>
                  <a:pt x="581481" y="222547"/>
                </a:lnTo>
                <a:lnTo>
                  <a:pt x="676863" y="149553"/>
                </a:lnTo>
                <a:close/>
              </a:path>
              <a:path w="1750060" h="1343025">
                <a:moveTo>
                  <a:pt x="787402" y="64959"/>
                </a:moveTo>
                <a:lnTo>
                  <a:pt x="787402" y="84030"/>
                </a:lnTo>
                <a:lnTo>
                  <a:pt x="692058" y="157024"/>
                </a:lnTo>
                <a:lnTo>
                  <a:pt x="692058" y="137925"/>
                </a:lnTo>
                <a:lnTo>
                  <a:pt x="787402" y="64959"/>
                </a:lnTo>
                <a:close/>
              </a:path>
              <a:path w="1750060" h="1343025">
                <a:moveTo>
                  <a:pt x="867438" y="3708"/>
                </a:moveTo>
                <a:lnTo>
                  <a:pt x="867438" y="22760"/>
                </a:lnTo>
                <a:lnTo>
                  <a:pt x="802596" y="72421"/>
                </a:lnTo>
                <a:lnTo>
                  <a:pt x="802596" y="53331"/>
                </a:lnTo>
                <a:lnTo>
                  <a:pt x="867438" y="3708"/>
                </a:lnTo>
                <a:close/>
              </a:path>
              <a:path w="1750060" h="1343025">
                <a:moveTo>
                  <a:pt x="1720219" y="645244"/>
                </a:moveTo>
                <a:lnTo>
                  <a:pt x="1720219" y="663921"/>
                </a:lnTo>
                <a:lnTo>
                  <a:pt x="882632" y="22760"/>
                </a:lnTo>
                <a:lnTo>
                  <a:pt x="882632" y="4279"/>
                </a:lnTo>
                <a:lnTo>
                  <a:pt x="1720219" y="645244"/>
                </a:lnTo>
                <a:close/>
              </a:path>
              <a:path w="1750060" h="1343025">
                <a:moveTo>
                  <a:pt x="1749877" y="671193"/>
                </a:moveTo>
                <a:lnTo>
                  <a:pt x="1749877" y="672280"/>
                </a:lnTo>
                <a:lnTo>
                  <a:pt x="1749620" y="673368"/>
                </a:lnTo>
                <a:lnTo>
                  <a:pt x="1749620" y="670105"/>
                </a:lnTo>
                <a:lnTo>
                  <a:pt x="1749877" y="671193"/>
                </a:lnTo>
                <a:close/>
              </a:path>
            </a:pathLst>
          </a:custGeom>
          <a:solidFill>
            <a:srgbClr val="E6DA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41353" y="2119197"/>
            <a:ext cx="1750060" cy="1343025"/>
          </a:xfrm>
          <a:custGeom>
            <a:avLst/>
            <a:gdLst/>
            <a:ahLst/>
            <a:cxnLst/>
            <a:rect l="l" t="t" r="r" b="b"/>
            <a:pathLst>
              <a:path w="1750060" h="1343025">
                <a:moveTo>
                  <a:pt x="1749620" y="669650"/>
                </a:moveTo>
                <a:lnTo>
                  <a:pt x="1749620" y="673823"/>
                </a:lnTo>
                <a:lnTo>
                  <a:pt x="1749202" y="674923"/>
                </a:lnTo>
                <a:lnTo>
                  <a:pt x="1748782" y="675731"/>
                </a:lnTo>
                <a:lnTo>
                  <a:pt x="1748592" y="676021"/>
                </a:lnTo>
                <a:lnTo>
                  <a:pt x="1747987" y="676782"/>
                </a:lnTo>
                <a:lnTo>
                  <a:pt x="1747227" y="677503"/>
                </a:lnTo>
                <a:lnTo>
                  <a:pt x="1747059" y="677690"/>
                </a:lnTo>
                <a:lnTo>
                  <a:pt x="878784" y="1342121"/>
                </a:lnTo>
                <a:lnTo>
                  <a:pt x="878151" y="1342450"/>
                </a:lnTo>
                <a:lnTo>
                  <a:pt x="877618" y="1342629"/>
                </a:lnTo>
                <a:lnTo>
                  <a:pt x="877049" y="1342680"/>
                </a:lnTo>
                <a:lnTo>
                  <a:pt x="876342" y="1342893"/>
                </a:lnTo>
                <a:lnTo>
                  <a:pt x="875773" y="1342983"/>
                </a:lnTo>
                <a:lnTo>
                  <a:pt x="874883" y="1343021"/>
                </a:lnTo>
                <a:lnTo>
                  <a:pt x="874883" y="1342794"/>
                </a:lnTo>
                <a:lnTo>
                  <a:pt x="874298" y="1342782"/>
                </a:lnTo>
                <a:lnTo>
                  <a:pt x="873424" y="1342665"/>
                </a:lnTo>
                <a:lnTo>
                  <a:pt x="872870" y="1342498"/>
                </a:lnTo>
                <a:lnTo>
                  <a:pt x="872300" y="1342452"/>
                </a:lnTo>
                <a:lnTo>
                  <a:pt x="2806" y="677238"/>
                </a:lnTo>
                <a:lnTo>
                  <a:pt x="2578" y="676972"/>
                </a:lnTo>
                <a:lnTo>
                  <a:pt x="2236" y="676707"/>
                </a:lnTo>
                <a:lnTo>
                  <a:pt x="1932" y="676403"/>
                </a:lnTo>
                <a:lnTo>
                  <a:pt x="555" y="674676"/>
                </a:lnTo>
                <a:lnTo>
                  <a:pt x="0" y="673095"/>
                </a:lnTo>
                <a:lnTo>
                  <a:pt x="0" y="669544"/>
                </a:lnTo>
                <a:lnTo>
                  <a:pt x="555" y="667963"/>
                </a:lnTo>
                <a:lnTo>
                  <a:pt x="1932" y="666235"/>
                </a:lnTo>
                <a:lnTo>
                  <a:pt x="2236" y="665932"/>
                </a:lnTo>
                <a:lnTo>
                  <a:pt x="2578" y="665666"/>
                </a:lnTo>
                <a:lnTo>
                  <a:pt x="2806" y="665401"/>
                </a:lnTo>
                <a:lnTo>
                  <a:pt x="29852" y="644703"/>
                </a:lnTo>
                <a:lnTo>
                  <a:pt x="29852" y="679097"/>
                </a:lnTo>
                <a:lnTo>
                  <a:pt x="867438" y="1320069"/>
                </a:lnTo>
                <a:lnTo>
                  <a:pt x="867438" y="3708"/>
                </a:lnTo>
                <a:lnTo>
                  <a:pt x="871135" y="897"/>
                </a:lnTo>
                <a:lnTo>
                  <a:pt x="871768" y="568"/>
                </a:lnTo>
                <a:lnTo>
                  <a:pt x="872300" y="389"/>
                </a:lnTo>
                <a:lnTo>
                  <a:pt x="872870" y="338"/>
                </a:lnTo>
                <a:lnTo>
                  <a:pt x="873576" y="125"/>
                </a:lnTo>
                <a:lnTo>
                  <a:pt x="874883" y="0"/>
                </a:lnTo>
                <a:lnTo>
                  <a:pt x="876494" y="125"/>
                </a:lnTo>
                <a:lnTo>
                  <a:pt x="877049" y="292"/>
                </a:lnTo>
                <a:lnTo>
                  <a:pt x="877618" y="338"/>
                </a:lnTo>
                <a:lnTo>
                  <a:pt x="878280" y="722"/>
                </a:lnTo>
                <a:lnTo>
                  <a:pt x="878863" y="1203"/>
                </a:lnTo>
                <a:lnTo>
                  <a:pt x="879366" y="1779"/>
                </a:lnTo>
                <a:lnTo>
                  <a:pt x="882632" y="4279"/>
                </a:lnTo>
                <a:lnTo>
                  <a:pt x="882632" y="663921"/>
                </a:lnTo>
                <a:lnTo>
                  <a:pt x="1720219" y="663921"/>
                </a:lnTo>
                <a:lnTo>
                  <a:pt x="1720219" y="645244"/>
                </a:lnTo>
                <a:lnTo>
                  <a:pt x="1747059" y="665783"/>
                </a:lnTo>
                <a:lnTo>
                  <a:pt x="1747227" y="665970"/>
                </a:lnTo>
                <a:lnTo>
                  <a:pt x="1747987" y="666691"/>
                </a:lnTo>
                <a:lnTo>
                  <a:pt x="1748592" y="667452"/>
                </a:lnTo>
                <a:lnTo>
                  <a:pt x="1748782" y="667743"/>
                </a:lnTo>
                <a:lnTo>
                  <a:pt x="1749202" y="668550"/>
                </a:lnTo>
                <a:lnTo>
                  <a:pt x="1749620" y="669650"/>
                </a:lnTo>
                <a:close/>
              </a:path>
              <a:path w="1750060" h="1343025">
                <a:moveTo>
                  <a:pt x="867438" y="663921"/>
                </a:moveTo>
                <a:lnTo>
                  <a:pt x="867438" y="679097"/>
                </a:lnTo>
                <a:lnTo>
                  <a:pt x="29852" y="679097"/>
                </a:lnTo>
                <a:lnTo>
                  <a:pt x="29852" y="663921"/>
                </a:lnTo>
                <a:lnTo>
                  <a:pt x="123980" y="663921"/>
                </a:lnTo>
                <a:lnTo>
                  <a:pt x="124018" y="572638"/>
                </a:lnTo>
                <a:lnTo>
                  <a:pt x="139213" y="561010"/>
                </a:lnTo>
                <a:lnTo>
                  <a:pt x="139213" y="663921"/>
                </a:lnTo>
                <a:lnTo>
                  <a:pt x="234557" y="663921"/>
                </a:lnTo>
                <a:lnTo>
                  <a:pt x="234595" y="488015"/>
                </a:lnTo>
                <a:lnTo>
                  <a:pt x="249789" y="476387"/>
                </a:lnTo>
                <a:lnTo>
                  <a:pt x="249789" y="663921"/>
                </a:lnTo>
                <a:lnTo>
                  <a:pt x="345134" y="663921"/>
                </a:lnTo>
                <a:lnTo>
                  <a:pt x="345172" y="403392"/>
                </a:lnTo>
                <a:lnTo>
                  <a:pt x="360366" y="391764"/>
                </a:lnTo>
                <a:lnTo>
                  <a:pt x="360366" y="663921"/>
                </a:lnTo>
                <a:lnTo>
                  <a:pt x="455672" y="663921"/>
                </a:lnTo>
                <a:lnTo>
                  <a:pt x="455672" y="318828"/>
                </a:lnTo>
                <a:lnTo>
                  <a:pt x="470867" y="307199"/>
                </a:lnTo>
                <a:lnTo>
                  <a:pt x="470867" y="663921"/>
                </a:lnTo>
                <a:lnTo>
                  <a:pt x="566287" y="663921"/>
                </a:lnTo>
                <a:lnTo>
                  <a:pt x="566287" y="234176"/>
                </a:lnTo>
                <a:lnTo>
                  <a:pt x="581481" y="222547"/>
                </a:lnTo>
                <a:lnTo>
                  <a:pt x="581481" y="663921"/>
                </a:lnTo>
                <a:lnTo>
                  <a:pt x="676863" y="663921"/>
                </a:lnTo>
                <a:lnTo>
                  <a:pt x="676863" y="149553"/>
                </a:lnTo>
                <a:lnTo>
                  <a:pt x="692058" y="137925"/>
                </a:lnTo>
                <a:lnTo>
                  <a:pt x="692058" y="663921"/>
                </a:lnTo>
                <a:lnTo>
                  <a:pt x="787402" y="663921"/>
                </a:lnTo>
                <a:lnTo>
                  <a:pt x="787402" y="64959"/>
                </a:lnTo>
                <a:lnTo>
                  <a:pt x="802596" y="53331"/>
                </a:lnTo>
                <a:lnTo>
                  <a:pt x="802596" y="663921"/>
                </a:lnTo>
                <a:lnTo>
                  <a:pt x="867438" y="663921"/>
                </a:lnTo>
                <a:close/>
              </a:path>
              <a:path w="1750060" h="1343025">
                <a:moveTo>
                  <a:pt x="124018" y="572638"/>
                </a:moveTo>
                <a:lnTo>
                  <a:pt x="124018" y="591838"/>
                </a:lnTo>
                <a:lnTo>
                  <a:pt x="29852" y="663921"/>
                </a:lnTo>
                <a:lnTo>
                  <a:pt x="29852" y="644703"/>
                </a:lnTo>
                <a:lnTo>
                  <a:pt x="124018" y="572638"/>
                </a:lnTo>
                <a:close/>
              </a:path>
              <a:path w="1750060" h="1343025">
                <a:moveTo>
                  <a:pt x="234595" y="488015"/>
                </a:moveTo>
                <a:lnTo>
                  <a:pt x="234595" y="507159"/>
                </a:lnTo>
                <a:lnTo>
                  <a:pt x="139213" y="580229"/>
                </a:lnTo>
                <a:lnTo>
                  <a:pt x="139213" y="561010"/>
                </a:lnTo>
                <a:lnTo>
                  <a:pt x="234595" y="488015"/>
                </a:lnTo>
                <a:close/>
              </a:path>
              <a:path w="1750060" h="1343025">
                <a:moveTo>
                  <a:pt x="345172" y="403392"/>
                </a:moveTo>
                <a:lnTo>
                  <a:pt x="345172" y="422594"/>
                </a:lnTo>
                <a:lnTo>
                  <a:pt x="249789" y="495588"/>
                </a:lnTo>
                <a:lnTo>
                  <a:pt x="249789" y="476387"/>
                </a:lnTo>
                <a:lnTo>
                  <a:pt x="345172" y="403392"/>
                </a:lnTo>
                <a:close/>
              </a:path>
              <a:path w="1750060" h="1343025">
                <a:moveTo>
                  <a:pt x="455672" y="318828"/>
                </a:moveTo>
                <a:lnTo>
                  <a:pt x="455672" y="337915"/>
                </a:lnTo>
                <a:lnTo>
                  <a:pt x="360366" y="410985"/>
                </a:lnTo>
                <a:lnTo>
                  <a:pt x="360366" y="391764"/>
                </a:lnTo>
                <a:lnTo>
                  <a:pt x="455672" y="318828"/>
                </a:lnTo>
                <a:close/>
              </a:path>
              <a:path w="1750060" h="1343025">
                <a:moveTo>
                  <a:pt x="566287" y="234176"/>
                </a:moveTo>
                <a:lnTo>
                  <a:pt x="566287" y="663921"/>
                </a:lnTo>
                <a:lnTo>
                  <a:pt x="566249" y="253274"/>
                </a:lnTo>
                <a:lnTo>
                  <a:pt x="470867" y="326268"/>
                </a:lnTo>
                <a:lnTo>
                  <a:pt x="470867" y="307199"/>
                </a:lnTo>
                <a:lnTo>
                  <a:pt x="566287" y="234176"/>
                </a:lnTo>
                <a:close/>
              </a:path>
              <a:path w="1750060" h="1343025">
                <a:moveTo>
                  <a:pt x="676863" y="149553"/>
                </a:moveTo>
                <a:lnTo>
                  <a:pt x="676863" y="168671"/>
                </a:lnTo>
                <a:lnTo>
                  <a:pt x="581481" y="241665"/>
                </a:lnTo>
                <a:lnTo>
                  <a:pt x="581481" y="222547"/>
                </a:lnTo>
                <a:lnTo>
                  <a:pt x="676863" y="149553"/>
                </a:lnTo>
                <a:close/>
              </a:path>
              <a:path w="1750060" h="1343025">
                <a:moveTo>
                  <a:pt x="787402" y="64959"/>
                </a:moveTo>
                <a:lnTo>
                  <a:pt x="787402" y="84030"/>
                </a:lnTo>
                <a:lnTo>
                  <a:pt x="692058" y="157024"/>
                </a:lnTo>
                <a:lnTo>
                  <a:pt x="692058" y="137925"/>
                </a:lnTo>
                <a:lnTo>
                  <a:pt x="787402" y="64959"/>
                </a:lnTo>
                <a:close/>
              </a:path>
              <a:path w="1750060" h="1343025">
                <a:moveTo>
                  <a:pt x="867438" y="3708"/>
                </a:moveTo>
                <a:lnTo>
                  <a:pt x="867438" y="22760"/>
                </a:lnTo>
                <a:lnTo>
                  <a:pt x="802596" y="72421"/>
                </a:lnTo>
                <a:lnTo>
                  <a:pt x="802596" y="53331"/>
                </a:lnTo>
                <a:lnTo>
                  <a:pt x="867438" y="3708"/>
                </a:lnTo>
                <a:close/>
              </a:path>
              <a:path w="1750060" h="1343025">
                <a:moveTo>
                  <a:pt x="1720219" y="645244"/>
                </a:moveTo>
                <a:lnTo>
                  <a:pt x="1720219" y="663921"/>
                </a:lnTo>
                <a:lnTo>
                  <a:pt x="882632" y="22760"/>
                </a:lnTo>
                <a:lnTo>
                  <a:pt x="882632" y="4279"/>
                </a:lnTo>
                <a:lnTo>
                  <a:pt x="1720219" y="645244"/>
                </a:lnTo>
                <a:close/>
              </a:path>
              <a:path w="1750060" h="1343025">
                <a:moveTo>
                  <a:pt x="1749877" y="671193"/>
                </a:moveTo>
                <a:lnTo>
                  <a:pt x="1749877" y="672280"/>
                </a:lnTo>
                <a:lnTo>
                  <a:pt x="1749620" y="673368"/>
                </a:lnTo>
                <a:lnTo>
                  <a:pt x="1749620" y="670105"/>
                </a:lnTo>
                <a:lnTo>
                  <a:pt x="1749877" y="671193"/>
                </a:lnTo>
                <a:close/>
              </a:path>
            </a:pathLst>
          </a:custGeom>
          <a:solidFill>
            <a:srgbClr val="E6DAC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690485" y="7756800"/>
            <a:ext cx="1902172" cy="19017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3662324" y="809565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1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4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70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2"/>
            <a:ext cx="5613400" cy="1398905"/>
            <a:chOff x="12675034" y="280852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2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275315" y="1125014"/>
            <a:ext cx="1941195" cy="1941195"/>
          </a:xfrm>
          <a:custGeom>
            <a:avLst/>
            <a:gdLst/>
            <a:ahLst/>
            <a:cxnLst/>
            <a:rect l="l" t="t" r="r" b="b"/>
            <a:pathLst>
              <a:path w="1941195" h="1941195">
                <a:moveTo>
                  <a:pt x="970470" y="1940941"/>
                </a:moveTo>
                <a:lnTo>
                  <a:pt x="922034" y="1939753"/>
                </a:lnTo>
                <a:lnTo>
                  <a:pt x="874212" y="1936227"/>
                </a:lnTo>
                <a:lnTo>
                  <a:pt x="827061" y="1930418"/>
                </a:lnTo>
                <a:lnTo>
                  <a:pt x="780636" y="1922383"/>
                </a:lnTo>
                <a:lnTo>
                  <a:pt x="734992" y="1912175"/>
                </a:lnTo>
                <a:lnTo>
                  <a:pt x="690185" y="1899852"/>
                </a:lnTo>
                <a:lnTo>
                  <a:pt x="646271" y="1885468"/>
                </a:lnTo>
                <a:lnTo>
                  <a:pt x="603306" y="1869080"/>
                </a:lnTo>
                <a:lnTo>
                  <a:pt x="561344" y="1850743"/>
                </a:lnTo>
                <a:lnTo>
                  <a:pt x="520442" y="1830512"/>
                </a:lnTo>
                <a:lnTo>
                  <a:pt x="480655" y="1808443"/>
                </a:lnTo>
                <a:lnTo>
                  <a:pt x="442039" y="1784592"/>
                </a:lnTo>
                <a:lnTo>
                  <a:pt x="404649" y="1759014"/>
                </a:lnTo>
                <a:lnTo>
                  <a:pt x="368541" y="1731765"/>
                </a:lnTo>
                <a:lnTo>
                  <a:pt x="333770" y="1702901"/>
                </a:lnTo>
                <a:lnTo>
                  <a:pt x="300393" y="1672476"/>
                </a:lnTo>
                <a:lnTo>
                  <a:pt x="268464" y="1640548"/>
                </a:lnTo>
                <a:lnTo>
                  <a:pt x="238040" y="1607170"/>
                </a:lnTo>
                <a:lnTo>
                  <a:pt x="209175" y="1572400"/>
                </a:lnTo>
                <a:lnTo>
                  <a:pt x="181926" y="1536292"/>
                </a:lnTo>
                <a:lnTo>
                  <a:pt x="156348" y="1498902"/>
                </a:lnTo>
                <a:lnTo>
                  <a:pt x="132497" y="1460285"/>
                </a:lnTo>
                <a:lnTo>
                  <a:pt x="110428" y="1420498"/>
                </a:lnTo>
                <a:lnTo>
                  <a:pt x="90197" y="1379596"/>
                </a:lnTo>
                <a:lnTo>
                  <a:pt x="71860" y="1337634"/>
                </a:lnTo>
                <a:lnTo>
                  <a:pt x="55472" y="1294669"/>
                </a:lnTo>
                <a:lnTo>
                  <a:pt x="41088" y="1250755"/>
                </a:lnTo>
                <a:lnTo>
                  <a:pt x="28765" y="1205948"/>
                </a:lnTo>
                <a:lnTo>
                  <a:pt x="18558" y="1160304"/>
                </a:lnTo>
                <a:lnTo>
                  <a:pt x="10522" y="1113879"/>
                </a:lnTo>
                <a:lnTo>
                  <a:pt x="4713" y="1066728"/>
                </a:lnTo>
                <a:lnTo>
                  <a:pt x="1187" y="1018906"/>
                </a:lnTo>
                <a:lnTo>
                  <a:pt x="0" y="970470"/>
                </a:lnTo>
                <a:lnTo>
                  <a:pt x="1187" y="922034"/>
                </a:lnTo>
                <a:lnTo>
                  <a:pt x="4713" y="874212"/>
                </a:lnTo>
                <a:lnTo>
                  <a:pt x="10522" y="827061"/>
                </a:lnTo>
                <a:lnTo>
                  <a:pt x="18558" y="780636"/>
                </a:lnTo>
                <a:lnTo>
                  <a:pt x="28765" y="734992"/>
                </a:lnTo>
                <a:lnTo>
                  <a:pt x="41088" y="690185"/>
                </a:lnTo>
                <a:lnTo>
                  <a:pt x="55472" y="646271"/>
                </a:lnTo>
                <a:lnTo>
                  <a:pt x="71860" y="603306"/>
                </a:lnTo>
                <a:lnTo>
                  <a:pt x="90197" y="561344"/>
                </a:lnTo>
                <a:lnTo>
                  <a:pt x="110428" y="520442"/>
                </a:lnTo>
                <a:lnTo>
                  <a:pt x="132497" y="480655"/>
                </a:lnTo>
                <a:lnTo>
                  <a:pt x="156348" y="442039"/>
                </a:lnTo>
                <a:lnTo>
                  <a:pt x="181926" y="404649"/>
                </a:lnTo>
                <a:lnTo>
                  <a:pt x="209175" y="368541"/>
                </a:lnTo>
                <a:lnTo>
                  <a:pt x="238040" y="333770"/>
                </a:lnTo>
                <a:lnTo>
                  <a:pt x="268464" y="300393"/>
                </a:lnTo>
                <a:lnTo>
                  <a:pt x="300393" y="268464"/>
                </a:lnTo>
                <a:lnTo>
                  <a:pt x="333770" y="238040"/>
                </a:lnTo>
                <a:lnTo>
                  <a:pt x="368541" y="209175"/>
                </a:lnTo>
                <a:lnTo>
                  <a:pt x="404649" y="181926"/>
                </a:lnTo>
                <a:lnTo>
                  <a:pt x="442039" y="156348"/>
                </a:lnTo>
                <a:lnTo>
                  <a:pt x="480655" y="132497"/>
                </a:lnTo>
                <a:lnTo>
                  <a:pt x="520442" y="110428"/>
                </a:lnTo>
                <a:lnTo>
                  <a:pt x="561344" y="90197"/>
                </a:lnTo>
                <a:lnTo>
                  <a:pt x="603306" y="71860"/>
                </a:lnTo>
                <a:lnTo>
                  <a:pt x="646271" y="55472"/>
                </a:lnTo>
                <a:lnTo>
                  <a:pt x="690185" y="41088"/>
                </a:lnTo>
                <a:lnTo>
                  <a:pt x="734992" y="28765"/>
                </a:lnTo>
                <a:lnTo>
                  <a:pt x="780636" y="18558"/>
                </a:lnTo>
                <a:lnTo>
                  <a:pt x="827061" y="10522"/>
                </a:lnTo>
                <a:lnTo>
                  <a:pt x="874212" y="4713"/>
                </a:lnTo>
                <a:lnTo>
                  <a:pt x="922034" y="1187"/>
                </a:lnTo>
                <a:lnTo>
                  <a:pt x="970470" y="0"/>
                </a:lnTo>
                <a:lnTo>
                  <a:pt x="1018906" y="1187"/>
                </a:lnTo>
                <a:lnTo>
                  <a:pt x="1066728" y="4713"/>
                </a:lnTo>
                <a:lnTo>
                  <a:pt x="1113879" y="10522"/>
                </a:lnTo>
                <a:lnTo>
                  <a:pt x="1160304" y="18558"/>
                </a:lnTo>
                <a:lnTo>
                  <a:pt x="1205948" y="28765"/>
                </a:lnTo>
                <a:lnTo>
                  <a:pt x="1250755" y="41088"/>
                </a:lnTo>
                <a:lnTo>
                  <a:pt x="1294669" y="55472"/>
                </a:lnTo>
                <a:lnTo>
                  <a:pt x="1337634" y="71860"/>
                </a:lnTo>
                <a:lnTo>
                  <a:pt x="1379596" y="90197"/>
                </a:lnTo>
                <a:lnTo>
                  <a:pt x="1420498" y="110428"/>
                </a:lnTo>
                <a:lnTo>
                  <a:pt x="1460285" y="132497"/>
                </a:lnTo>
                <a:lnTo>
                  <a:pt x="1498902" y="156348"/>
                </a:lnTo>
                <a:lnTo>
                  <a:pt x="1536291" y="181926"/>
                </a:lnTo>
                <a:lnTo>
                  <a:pt x="1572400" y="209175"/>
                </a:lnTo>
                <a:lnTo>
                  <a:pt x="1607170" y="238040"/>
                </a:lnTo>
                <a:lnTo>
                  <a:pt x="1640548" y="268464"/>
                </a:lnTo>
                <a:lnTo>
                  <a:pt x="1672476" y="300393"/>
                </a:lnTo>
                <a:lnTo>
                  <a:pt x="1702901" y="333770"/>
                </a:lnTo>
                <a:lnTo>
                  <a:pt x="1731765" y="368541"/>
                </a:lnTo>
                <a:lnTo>
                  <a:pt x="1759014" y="404649"/>
                </a:lnTo>
                <a:lnTo>
                  <a:pt x="1784592" y="442039"/>
                </a:lnTo>
                <a:lnTo>
                  <a:pt x="1808443" y="480655"/>
                </a:lnTo>
                <a:lnTo>
                  <a:pt x="1830512" y="520442"/>
                </a:lnTo>
                <a:lnTo>
                  <a:pt x="1850743" y="561344"/>
                </a:lnTo>
                <a:lnTo>
                  <a:pt x="1869080" y="603306"/>
                </a:lnTo>
                <a:lnTo>
                  <a:pt x="1885468" y="646271"/>
                </a:lnTo>
                <a:lnTo>
                  <a:pt x="1899852" y="690185"/>
                </a:lnTo>
                <a:lnTo>
                  <a:pt x="1912175" y="734992"/>
                </a:lnTo>
                <a:lnTo>
                  <a:pt x="1922382" y="780636"/>
                </a:lnTo>
                <a:lnTo>
                  <a:pt x="1930418" y="827061"/>
                </a:lnTo>
                <a:lnTo>
                  <a:pt x="1936227" y="874212"/>
                </a:lnTo>
                <a:lnTo>
                  <a:pt x="1939753" y="922034"/>
                </a:lnTo>
                <a:lnTo>
                  <a:pt x="1940941" y="970470"/>
                </a:lnTo>
                <a:lnTo>
                  <a:pt x="1939753" y="1018906"/>
                </a:lnTo>
                <a:lnTo>
                  <a:pt x="1936227" y="1066728"/>
                </a:lnTo>
                <a:lnTo>
                  <a:pt x="1930418" y="1113879"/>
                </a:lnTo>
                <a:lnTo>
                  <a:pt x="1922382" y="1160304"/>
                </a:lnTo>
                <a:lnTo>
                  <a:pt x="1912175" y="1205948"/>
                </a:lnTo>
                <a:lnTo>
                  <a:pt x="1899852" y="1250755"/>
                </a:lnTo>
                <a:lnTo>
                  <a:pt x="1885468" y="1294669"/>
                </a:lnTo>
                <a:lnTo>
                  <a:pt x="1869080" y="1337634"/>
                </a:lnTo>
                <a:lnTo>
                  <a:pt x="1850743" y="1379596"/>
                </a:lnTo>
                <a:lnTo>
                  <a:pt x="1830512" y="1420498"/>
                </a:lnTo>
                <a:lnTo>
                  <a:pt x="1808443" y="1460285"/>
                </a:lnTo>
                <a:lnTo>
                  <a:pt x="1784592" y="1498902"/>
                </a:lnTo>
                <a:lnTo>
                  <a:pt x="1759014" y="1536292"/>
                </a:lnTo>
                <a:lnTo>
                  <a:pt x="1731765" y="1572400"/>
                </a:lnTo>
                <a:lnTo>
                  <a:pt x="1702901" y="1607170"/>
                </a:lnTo>
                <a:lnTo>
                  <a:pt x="1672476" y="1640548"/>
                </a:lnTo>
                <a:lnTo>
                  <a:pt x="1640548" y="1672476"/>
                </a:lnTo>
                <a:lnTo>
                  <a:pt x="1607170" y="1702901"/>
                </a:lnTo>
                <a:lnTo>
                  <a:pt x="1572400" y="1731765"/>
                </a:lnTo>
                <a:lnTo>
                  <a:pt x="1536291" y="1759014"/>
                </a:lnTo>
                <a:lnTo>
                  <a:pt x="1498902" y="1784592"/>
                </a:lnTo>
                <a:lnTo>
                  <a:pt x="1460285" y="1808443"/>
                </a:lnTo>
                <a:lnTo>
                  <a:pt x="1420498" y="1830512"/>
                </a:lnTo>
                <a:lnTo>
                  <a:pt x="1379596" y="1850743"/>
                </a:lnTo>
                <a:lnTo>
                  <a:pt x="1337634" y="1869080"/>
                </a:lnTo>
                <a:lnTo>
                  <a:pt x="1294669" y="1885468"/>
                </a:lnTo>
                <a:lnTo>
                  <a:pt x="1250755" y="1899852"/>
                </a:lnTo>
                <a:lnTo>
                  <a:pt x="1205948" y="1912175"/>
                </a:lnTo>
                <a:lnTo>
                  <a:pt x="1160304" y="1922383"/>
                </a:lnTo>
                <a:lnTo>
                  <a:pt x="1113879" y="1930418"/>
                </a:lnTo>
                <a:lnTo>
                  <a:pt x="1066728" y="1936227"/>
                </a:lnTo>
                <a:lnTo>
                  <a:pt x="1018906" y="1939753"/>
                </a:lnTo>
                <a:lnTo>
                  <a:pt x="970470" y="1940941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60375" y="2788482"/>
            <a:ext cx="5534024" cy="673417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9860" y="758207"/>
            <a:ext cx="979169" cy="23133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0" spc="5" b="1">
                <a:solidFill>
                  <a:srgbClr val="695840"/>
                </a:solidFill>
                <a:latin typeface="Times New Roman"/>
                <a:cs typeface="Times New Roman"/>
              </a:rPr>
              <a:t>1</a:t>
            </a:r>
            <a:endParaRPr sz="15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46445" y="1653306"/>
            <a:ext cx="7476490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80" b="1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5200" spc="-3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5200" spc="-3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35" b="1">
                <a:solidFill>
                  <a:srgbClr val="695840"/>
                </a:solidFill>
                <a:latin typeface="Times New Roman"/>
                <a:cs typeface="Times New Roman"/>
              </a:rPr>
              <a:t>Konveksi</a:t>
            </a:r>
            <a:endParaRPr sz="5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131300" y="2919288"/>
            <a:ext cx="8913495" cy="5743575"/>
          </a:xfrm>
          <a:prstGeom prst="rect">
            <a:avLst/>
          </a:prstGeom>
        </p:spPr>
        <p:txBody>
          <a:bodyPr wrap="square" lIns="0" tIns="264795" rIns="0" bIns="0" rtlCol="0" vert="horz">
            <a:spAutoFit/>
          </a:bodyPr>
          <a:lstStyle/>
          <a:p>
            <a:pPr marL="34925">
              <a:lnSpc>
                <a:spcPct val="100000"/>
              </a:lnSpc>
              <a:spcBef>
                <a:spcPts val="2085"/>
              </a:spcBef>
            </a:pPr>
            <a:r>
              <a:rPr dirty="0" sz="3400" spc="50" b="1">
                <a:solidFill>
                  <a:srgbClr val="695840"/>
                </a:solidFill>
                <a:latin typeface="Times New Roman"/>
                <a:cs typeface="Times New Roman"/>
              </a:rPr>
              <a:t>RASIONAL</a:t>
            </a:r>
            <a:endParaRPr sz="3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6700"/>
              </a:lnSpc>
              <a:spcBef>
                <a:spcPts val="1155"/>
              </a:spcBef>
            </a:pP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seperti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halnya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adalah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mudah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mengalir.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8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sama,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letak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-7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selalu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berada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sebelah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atas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dingin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oleh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karena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000" spc="15">
                <a:solidFill>
                  <a:srgbClr val="695840"/>
                </a:solidFill>
                <a:latin typeface="Times New Roman"/>
                <a:cs typeface="Times New Roman"/>
              </a:rPr>
              <a:t>jenis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000" spc="15">
                <a:solidFill>
                  <a:srgbClr val="695840"/>
                </a:solidFill>
                <a:latin typeface="Times New Roman"/>
                <a:cs typeface="Times New Roman"/>
              </a:rPr>
              <a:t>kecil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dingin.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Bilamana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terdapat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-7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sama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temperatur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tinggi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temperatur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atas,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terjadi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aliran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ke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atas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sampai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keseluruhan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alir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itu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bertemperatur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1748917" y="515726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96"/>
                </a:lnTo>
                <a:lnTo>
                  <a:pt x="2915221" y="10287000"/>
                </a:lnTo>
                <a:lnTo>
                  <a:pt x="7156996" y="10287000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12"/>
                </a:moveTo>
                <a:lnTo>
                  <a:pt x="11520297" y="12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12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0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89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12382" y="7679573"/>
            <a:ext cx="11496673" cy="144779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4498755" y="499283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41319" y="1365862"/>
            <a:ext cx="416941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441170" y="2166873"/>
            <a:ext cx="13797915" cy="5359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570865" marR="5080" indent="-558800">
              <a:lnSpc>
                <a:spcPct val="116700"/>
              </a:lnSpc>
              <a:spcBef>
                <a:spcPts val="95"/>
              </a:spcBef>
              <a:buAutoNum type="arabicPeriod"/>
              <a:tabLst>
                <a:tab pos="571500" algn="l"/>
              </a:tabLst>
            </a:pP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Sediakan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dua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buah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mulut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40">
                <a:solidFill>
                  <a:srgbClr val="695840"/>
                </a:solidFill>
                <a:latin typeface="Times New Roman"/>
                <a:cs typeface="Times New Roman"/>
              </a:rPr>
              <a:t>persis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sama, air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berwarna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suhu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warna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berbeda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</a:t>
            </a:r>
            <a:r>
              <a:rPr dirty="0" sz="3000" spc="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tersebut.</a:t>
            </a:r>
            <a:endParaRPr sz="3000">
              <a:latin typeface="Times New Roman"/>
              <a:cs typeface="Times New Roman"/>
            </a:endParaRPr>
          </a:p>
          <a:p>
            <a:pPr algn="just" marL="570865" marR="5715" indent="-5588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571500" algn="l"/>
              </a:tabLst>
            </a:pP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Ambil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mempunyai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suhu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dingin,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angkat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letakkan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atas botol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mempunyai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suhu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tinggi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mulut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45">
                <a:solidFill>
                  <a:srgbClr val="695840"/>
                </a:solidFill>
                <a:latin typeface="Times New Roman"/>
                <a:cs typeface="Times New Roman"/>
              </a:rPr>
              <a:t>saling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bertaut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usahakan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tidak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40">
                <a:solidFill>
                  <a:srgbClr val="695840"/>
                </a:solidFill>
                <a:latin typeface="Times New Roman"/>
                <a:cs typeface="Times New Roman"/>
              </a:rPr>
              <a:t>tumpah.</a:t>
            </a:r>
            <a:endParaRPr sz="3000">
              <a:latin typeface="Times New Roman"/>
              <a:cs typeface="Times New Roman"/>
            </a:endParaRPr>
          </a:p>
          <a:p>
            <a:pPr algn="just" marL="570865" indent="-5588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571500" algn="l"/>
              </a:tabLst>
            </a:pP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Amati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pergerakan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air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kedua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botol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bertaut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tersebut.</a:t>
            </a:r>
            <a:endParaRPr sz="3000">
              <a:latin typeface="Times New Roman"/>
              <a:cs typeface="Times New Roman"/>
            </a:endParaRPr>
          </a:p>
          <a:p>
            <a:pPr algn="just" marL="570865" indent="-55880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571500" algn="l"/>
              </a:tabLst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Apa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disimpulkan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0">
                <a:solidFill>
                  <a:srgbClr val="695840"/>
                </a:solidFill>
                <a:latin typeface="Times New Roman"/>
                <a:cs typeface="Times New Roman"/>
              </a:rPr>
              <a:t>peristiwa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fisis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terjadi?</a:t>
            </a:r>
            <a:endParaRPr sz="3000">
              <a:latin typeface="Times New Roman"/>
              <a:cs typeface="Times New Roman"/>
            </a:endParaRPr>
          </a:p>
          <a:p>
            <a:pPr algn="just" marL="570865" marR="5715" indent="-558800">
              <a:lnSpc>
                <a:spcPts val="4200"/>
              </a:lnSpc>
              <a:spcBef>
                <a:spcPts val="240"/>
              </a:spcBef>
              <a:buAutoNum type="arabicPeriod"/>
              <a:tabLst>
                <a:tab pos="571500" algn="l"/>
              </a:tabLst>
            </a:pP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Ulangi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langkah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2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sampai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4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kondisi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temperatur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dingin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dibawa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berada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sebelah</a:t>
            </a:r>
            <a:r>
              <a:rPr dirty="0" sz="30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atas.</a:t>
            </a:r>
            <a:endParaRPr sz="3000">
              <a:latin typeface="Times New Roman"/>
              <a:cs typeface="Times New Roman"/>
            </a:endParaRPr>
          </a:p>
          <a:p>
            <a:pPr algn="just" marL="570865" indent="-558800">
              <a:lnSpc>
                <a:spcPct val="100000"/>
              </a:lnSpc>
              <a:spcBef>
                <a:spcPts val="360"/>
              </a:spcBef>
              <a:buAutoNum type="arabicPeriod"/>
              <a:tabLst>
                <a:tab pos="571500" algn="l"/>
              </a:tabLst>
            </a:pP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Masukkan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data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tabel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berikut: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41170" y="9177272"/>
            <a:ext cx="848931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3000" spc="30">
                <a:solidFill>
                  <a:srgbClr val="695840"/>
                </a:solidFill>
                <a:latin typeface="Times New Roman"/>
                <a:cs typeface="Times New Roman"/>
              </a:rPr>
              <a:t>7.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Apa</a:t>
            </a:r>
            <a:r>
              <a:rPr dirty="0" sz="30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disimpulkan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ini?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8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11441544" y="230987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6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500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2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999682" y="2135114"/>
            <a:ext cx="12002135" cy="1263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95"/>
              </a:spcBef>
              <a:tabLst>
                <a:tab pos="1534160" algn="l"/>
                <a:tab pos="2390140" algn="l"/>
                <a:tab pos="2680970" algn="l"/>
                <a:tab pos="3347085" algn="l"/>
                <a:tab pos="3541395" algn="l"/>
                <a:tab pos="4285615" algn="l"/>
                <a:tab pos="4669790" algn="l"/>
                <a:tab pos="5932805" algn="l"/>
                <a:tab pos="6048375" algn="l"/>
                <a:tab pos="7051675" algn="l"/>
                <a:tab pos="8310245" algn="l"/>
                <a:tab pos="8916035" algn="l"/>
                <a:tab pos="9493885" algn="l"/>
                <a:tab pos="9826625" algn="l"/>
                <a:tab pos="10692130" algn="l"/>
              </a:tabLst>
            </a:pPr>
            <a:r>
              <a:rPr dirty="0" sz="3500" spc="34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ss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j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z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	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upu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g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g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un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g 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	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zat.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Zat	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	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	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	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lebih	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tinggi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029806" y="2135114"/>
            <a:ext cx="1202055" cy="1263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40665">
              <a:lnSpc>
                <a:spcPct val="116100"/>
              </a:lnSpc>
              <a:spcBef>
                <a:spcPts val="95"/>
              </a:spcBef>
            </a:pP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 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99682" y="3373364"/>
            <a:ext cx="13241019" cy="55975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keadaan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bebas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mempunyai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kecil.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Kondisi zat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alir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suatu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ruangan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mempunyai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0">
                <a:solidFill>
                  <a:srgbClr val="695840"/>
                </a:solidFill>
                <a:latin typeface="Times New Roman"/>
                <a:cs typeface="Times New Roman"/>
              </a:rPr>
              <a:t>kecil </a:t>
            </a:r>
            <a:r>
              <a:rPr dirty="0" sz="3500" spc="-8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selalu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cenderung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berada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lapisan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lapisan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mempunyai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besar. 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sama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 suatu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wadah,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bilamana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tinggi,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timbul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 aliran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bertemperatur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tinggi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ke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rendah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 membawa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serta mediumnya.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Perpindahan </a:t>
            </a:r>
            <a:r>
              <a:rPr dirty="0" sz="3500" spc="-8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 temperatur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tinggi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ke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rendah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membawa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serta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mediumnya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disebut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perpindahan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konveksi.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2984095" y="1365870"/>
            <a:ext cx="308356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KONSEP</a:t>
            </a:r>
            <a:r>
              <a:rPr dirty="0" spc="-65"/>
              <a:t> </a:t>
            </a:r>
            <a:r>
              <a:rPr dirty="0" spc="50"/>
              <a:t>FISIS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1ECE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5687416" y="0"/>
            <a:ext cx="12376785" cy="10287635"/>
          </a:xfrm>
          <a:custGeom>
            <a:avLst/>
            <a:gdLst/>
            <a:ahLst/>
            <a:cxnLst/>
            <a:rect l="l" t="t" r="r" b="b"/>
            <a:pathLst>
              <a:path w="12376785" h="10287635">
                <a:moveTo>
                  <a:pt x="5536323" y="0"/>
                </a:moveTo>
                <a:lnTo>
                  <a:pt x="3507219" y="0"/>
                </a:lnTo>
                <a:lnTo>
                  <a:pt x="1615554" y="554842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635">
                <a:moveTo>
                  <a:pt x="10664203" y="12"/>
                </a:moveTo>
                <a:lnTo>
                  <a:pt x="6422441" y="12"/>
                </a:lnTo>
                <a:lnTo>
                  <a:pt x="2915221" y="10287013"/>
                </a:lnTo>
                <a:lnTo>
                  <a:pt x="7156996" y="10287013"/>
                </a:lnTo>
                <a:lnTo>
                  <a:pt x="10664203" y="12"/>
                </a:lnTo>
                <a:close/>
              </a:path>
              <a:path w="12376785" h="10287635">
                <a:moveTo>
                  <a:pt x="12376290" y="0"/>
                </a:moveTo>
                <a:lnTo>
                  <a:pt x="11520297" y="0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1"/>
            <a:ext cx="1837479" cy="1838329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0" y="313764"/>
            <a:ext cx="13058140" cy="794385"/>
            <a:chOff x="0" y="313764"/>
            <a:chExt cx="13058140" cy="794385"/>
          </a:xfrm>
        </p:grpSpPr>
        <p:sp>
          <p:nvSpPr>
            <p:cNvPr id="7" name="object 7"/>
            <p:cNvSpPr/>
            <p:nvPr/>
          </p:nvSpPr>
          <p:spPr>
            <a:xfrm>
              <a:off x="0" y="313764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446935" y="583467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10" name="object 10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sp>
        <p:nvSpPr>
          <p:cNvPr id="13" name="object 13"/>
          <p:cNvSpPr/>
          <p:nvPr/>
        </p:nvSpPr>
        <p:spPr>
          <a:xfrm>
            <a:off x="328637" y="1343196"/>
            <a:ext cx="1941195" cy="1941195"/>
          </a:xfrm>
          <a:custGeom>
            <a:avLst/>
            <a:gdLst/>
            <a:ahLst/>
            <a:cxnLst/>
            <a:rect l="l" t="t" r="r" b="b"/>
            <a:pathLst>
              <a:path w="1941195" h="1941195">
                <a:moveTo>
                  <a:pt x="970475" y="1940941"/>
                </a:moveTo>
                <a:lnTo>
                  <a:pt x="922034" y="1939753"/>
                </a:lnTo>
                <a:lnTo>
                  <a:pt x="874212" y="1936227"/>
                </a:lnTo>
                <a:lnTo>
                  <a:pt x="827061" y="1930418"/>
                </a:lnTo>
                <a:lnTo>
                  <a:pt x="780636" y="1922383"/>
                </a:lnTo>
                <a:lnTo>
                  <a:pt x="734992" y="1912175"/>
                </a:lnTo>
                <a:lnTo>
                  <a:pt x="690185" y="1899852"/>
                </a:lnTo>
                <a:lnTo>
                  <a:pt x="646271" y="1885468"/>
                </a:lnTo>
                <a:lnTo>
                  <a:pt x="603306" y="1869080"/>
                </a:lnTo>
                <a:lnTo>
                  <a:pt x="561344" y="1850743"/>
                </a:lnTo>
                <a:lnTo>
                  <a:pt x="520442" y="1830512"/>
                </a:lnTo>
                <a:lnTo>
                  <a:pt x="480655" y="1808443"/>
                </a:lnTo>
                <a:lnTo>
                  <a:pt x="442039" y="1784592"/>
                </a:lnTo>
                <a:lnTo>
                  <a:pt x="404649" y="1759014"/>
                </a:lnTo>
                <a:lnTo>
                  <a:pt x="368541" y="1731765"/>
                </a:lnTo>
                <a:lnTo>
                  <a:pt x="333770" y="1702901"/>
                </a:lnTo>
                <a:lnTo>
                  <a:pt x="300393" y="1672476"/>
                </a:lnTo>
                <a:lnTo>
                  <a:pt x="268464" y="1640548"/>
                </a:lnTo>
                <a:lnTo>
                  <a:pt x="238040" y="1607170"/>
                </a:lnTo>
                <a:lnTo>
                  <a:pt x="209175" y="1572400"/>
                </a:lnTo>
                <a:lnTo>
                  <a:pt x="181926" y="1536292"/>
                </a:lnTo>
                <a:lnTo>
                  <a:pt x="156348" y="1498902"/>
                </a:lnTo>
                <a:lnTo>
                  <a:pt x="132497" y="1460285"/>
                </a:lnTo>
                <a:lnTo>
                  <a:pt x="110428" y="1420498"/>
                </a:lnTo>
                <a:lnTo>
                  <a:pt x="90197" y="1379596"/>
                </a:lnTo>
                <a:lnTo>
                  <a:pt x="71860" y="1337634"/>
                </a:lnTo>
                <a:lnTo>
                  <a:pt x="55472" y="1294669"/>
                </a:lnTo>
                <a:lnTo>
                  <a:pt x="41088" y="1250755"/>
                </a:lnTo>
                <a:lnTo>
                  <a:pt x="28765" y="1205948"/>
                </a:lnTo>
                <a:lnTo>
                  <a:pt x="18558" y="1160305"/>
                </a:lnTo>
                <a:lnTo>
                  <a:pt x="10522" y="1113879"/>
                </a:lnTo>
                <a:lnTo>
                  <a:pt x="4713" y="1066728"/>
                </a:lnTo>
                <a:lnTo>
                  <a:pt x="1187" y="1018906"/>
                </a:lnTo>
                <a:lnTo>
                  <a:pt x="0" y="970468"/>
                </a:lnTo>
                <a:lnTo>
                  <a:pt x="1187" y="922034"/>
                </a:lnTo>
                <a:lnTo>
                  <a:pt x="4713" y="874212"/>
                </a:lnTo>
                <a:lnTo>
                  <a:pt x="10522" y="827061"/>
                </a:lnTo>
                <a:lnTo>
                  <a:pt x="18558" y="780636"/>
                </a:lnTo>
                <a:lnTo>
                  <a:pt x="28765" y="734992"/>
                </a:lnTo>
                <a:lnTo>
                  <a:pt x="41088" y="690185"/>
                </a:lnTo>
                <a:lnTo>
                  <a:pt x="55472" y="646272"/>
                </a:lnTo>
                <a:lnTo>
                  <a:pt x="71860" y="603306"/>
                </a:lnTo>
                <a:lnTo>
                  <a:pt x="90197" y="561344"/>
                </a:lnTo>
                <a:lnTo>
                  <a:pt x="110428" y="520442"/>
                </a:lnTo>
                <a:lnTo>
                  <a:pt x="132497" y="480655"/>
                </a:lnTo>
                <a:lnTo>
                  <a:pt x="156348" y="442039"/>
                </a:lnTo>
                <a:lnTo>
                  <a:pt x="181926" y="404649"/>
                </a:lnTo>
                <a:lnTo>
                  <a:pt x="209175" y="368541"/>
                </a:lnTo>
                <a:lnTo>
                  <a:pt x="238040" y="333770"/>
                </a:lnTo>
                <a:lnTo>
                  <a:pt x="268464" y="300393"/>
                </a:lnTo>
                <a:lnTo>
                  <a:pt x="300393" y="268464"/>
                </a:lnTo>
                <a:lnTo>
                  <a:pt x="333770" y="238040"/>
                </a:lnTo>
                <a:lnTo>
                  <a:pt x="368541" y="209175"/>
                </a:lnTo>
                <a:lnTo>
                  <a:pt x="404649" y="181926"/>
                </a:lnTo>
                <a:lnTo>
                  <a:pt x="442039" y="156348"/>
                </a:lnTo>
                <a:lnTo>
                  <a:pt x="480655" y="132497"/>
                </a:lnTo>
                <a:lnTo>
                  <a:pt x="520442" y="110428"/>
                </a:lnTo>
                <a:lnTo>
                  <a:pt x="561344" y="90197"/>
                </a:lnTo>
                <a:lnTo>
                  <a:pt x="603306" y="71860"/>
                </a:lnTo>
                <a:lnTo>
                  <a:pt x="646271" y="55472"/>
                </a:lnTo>
                <a:lnTo>
                  <a:pt x="690185" y="41088"/>
                </a:lnTo>
                <a:lnTo>
                  <a:pt x="734992" y="28765"/>
                </a:lnTo>
                <a:lnTo>
                  <a:pt x="780636" y="18558"/>
                </a:lnTo>
                <a:lnTo>
                  <a:pt x="827061" y="10522"/>
                </a:lnTo>
                <a:lnTo>
                  <a:pt x="874212" y="4713"/>
                </a:lnTo>
                <a:lnTo>
                  <a:pt x="922034" y="1187"/>
                </a:lnTo>
                <a:lnTo>
                  <a:pt x="970470" y="0"/>
                </a:lnTo>
                <a:lnTo>
                  <a:pt x="1018906" y="1187"/>
                </a:lnTo>
                <a:lnTo>
                  <a:pt x="1066728" y="4713"/>
                </a:lnTo>
                <a:lnTo>
                  <a:pt x="1113879" y="10522"/>
                </a:lnTo>
                <a:lnTo>
                  <a:pt x="1160304" y="18558"/>
                </a:lnTo>
                <a:lnTo>
                  <a:pt x="1205948" y="28765"/>
                </a:lnTo>
                <a:lnTo>
                  <a:pt x="1250755" y="41088"/>
                </a:lnTo>
                <a:lnTo>
                  <a:pt x="1294669" y="55472"/>
                </a:lnTo>
                <a:lnTo>
                  <a:pt x="1337634" y="71860"/>
                </a:lnTo>
                <a:lnTo>
                  <a:pt x="1379596" y="90197"/>
                </a:lnTo>
                <a:lnTo>
                  <a:pt x="1420498" y="110428"/>
                </a:lnTo>
                <a:lnTo>
                  <a:pt x="1460285" y="132497"/>
                </a:lnTo>
                <a:lnTo>
                  <a:pt x="1498901" y="156348"/>
                </a:lnTo>
                <a:lnTo>
                  <a:pt x="1536291" y="181926"/>
                </a:lnTo>
                <a:lnTo>
                  <a:pt x="1572400" y="209175"/>
                </a:lnTo>
                <a:lnTo>
                  <a:pt x="1607170" y="238040"/>
                </a:lnTo>
                <a:lnTo>
                  <a:pt x="1640547" y="268464"/>
                </a:lnTo>
                <a:lnTo>
                  <a:pt x="1672476" y="300393"/>
                </a:lnTo>
                <a:lnTo>
                  <a:pt x="1702901" y="333770"/>
                </a:lnTo>
                <a:lnTo>
                  <a:pt x="1731765" y="368541"/>
                </a:lnTo>
                <a:lnTo>
                  <a:pt x="1759014" y="404649"/>
                </a:lnTo>
                <a:lnTo>
                  <a:pt x="1784592" y="442039"/>
                </a:lnTo>
                <a:lnTo>
                  <a:pt x="1808443" y="480655"/>
                </a:lnTo>
                <a:lnTo>
                  <a:pt x="1830512" y="520442"/>
                </a:lnTo>
                <a:lnTo>
                  <a:pt x="1850743" y="561344"/>
                </a:lnTo>
                <a:lnTo>
                  <a:pt x="1869080" y="603306"/>
                </a:lnTo>
                <a:lnTo>
                  <a:pt x="1885468" y="646272"/>
                </a:lnTo>
                <a:lnTo>
                  <a:pt x="1899852" y="690185"/>
                </a:lnTo>
                <a:lnTo>
                  <a:pt x="1912175" y="734992"/>
                </a:lnTo>
                <a:lnTo>
                  <a:pt x="1922382" y="780636"/>
                </a:lnTo>
                <a:lnTo>
                  <a:pt x="1930418" y="827061"/>
                </a:lnTo>
                <a:lnTo>
                  <a:pt x="1936227" y="874212"/>
                </a:lnTo>
                <a:lnTo>
                  <a:pt x="1939753" y="922034"/>
                </a:lnTo>
                <a:lnTo>
                  <a:pt x="1940941" y="970470"/>
                </a:lnTo>
                <a:lnTo>
                  <a:pt x="1939753" y="1018906"/>
                </a:lnTo>
                <a:lnTo>
                  <a:pt x="1936227" y="1066728"/>
                </a:lnTo>
                <a:lnTo>
                  <a:pt x="1930418" y="1113879"/>
                </a:lnTo>
                <a:lnTo>
                  <a:pt x="1922382" y="1160305"/>
                </a:lnTo>
                <a:lnTo>
                  <a:pt x="1912175" y="1205948"/>
                </a:lnTo>
                <a:lnTo>
                  <a:pt x="1899852" y="1250755"/>
                </a:lnTo>
                <a:lnTo>
                  <a:pt x="1885468" y="1294669"/>
                </a:lnTo>
                <a:lnTo>
                  <a:pt x="1869080" y="1337634"/>
                </a:lnTo>
                <a:lnTo>
                  <a:pt x="1850743" y="1379596"/>
                </a:lnTo>
                <a:lnTo>
                  <a:pt x="1830512" y="1420498"/>
                </a:lnTo>
                <a:lnTo>
                  <a:pt x="1808443" y="1460285"/>
                </a:lnTo>
                <a:lnTo>
                  <a:pt x="1784592" y="1498902"/>
                </a:lnTo>
                <a:lnTo>
                  <a:pt x="1759014" y="1536292"/>
                </a:lnTo>
                <a:lnTo>
                  <a:pt x="1731765" y="1572400"/>
                </a:lnTo>
                <a:lnTo>
                  <a:pt x="1702901" y="1607170"/>
                </a:lnTo>
                <a:lnTo>
                  <a:pt x="1672476" y="1640548"/>
                </a:lnTo>
                <a:lnTo>
                  <a:pt x="1640547" y="1672476"/>
                </a:lnTo>
                <a:lnTo>
                  <a:pt x="1607170" y="1702901"/>
                </a:lnTo>
                <a:lnTo>
                  <a:pt x="1572400" y="1731765"/>
                </a:lnTo>
                <a:lnTo>
                  <a:pt x="1536291" y="1759014"/>
                </a:lnTo>
                <a:lnTo>
                  <a:pt x="1498901" y="1784592"/>
                </a:lnTo>
                <a:lnTo>
                  <a:pt x="1460285" y="1808443"/>
                </a:lnTo>
                <a:lnTo>
                  <a:pt x="1420498" y="1830512"/>
                </a:lnTo>
                <a:lnTo>
                  <a:pt x="1379596" y="1850743"/>
                </a:lnTo>
                <a:lnTo>
                  <a:pt x="1337634" y="1869080"/>
                </a:lnTo>
                <a:lnTo>
                  <a:pt x="1294669" y="1885468"/>
                </a:lnTo>
                <a:lnTo>
                  <a:pt x="1250755" y="1899852"/>
                </a:lnTo>
                <a:lnTo>
                  <a:pt x="1205948" y="1912175"/>
                </a:lnTo>
                <a:lnTo>
                  <a:pt x="1160304" y="1922383"/>
                </a:lnTo>
                <a:lnTo>
                  <a:pt x="1113879" y="1930418"/>
                </a:lnTo>
                <a:lnTo>
                  <a:pt x="1066728" y="1936227"/>
                </a:lnTo>
                <a:lnTo>
                  <a:pt x="1018906" y="1939753"/>
                </a:lnTo>
                <a:lnTo>
                  <a:pt x="970475" y="1940941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4" name="object 1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90356" y="3779747"/>
            <a:ext cx="6629399" cy="6143624"/>
          </a:xfrm>
          <a:prstGeom prst="rect">
            <a:avLst/>
          </a:prstGeom>
        </p:spPr>
      </p:pic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809860" y="976387"/>
            <a:ext cx="979169" cy="231330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0" spc="5"/>
              <a:t>2</a:t>
            </a:r>
            <a:endParaRPr sz="15000"/>
          </a:p>
        </p:txBody>
      </p:sp>
      <p:sp>
        <p:nvSpPr>
          <p:cNvPr id="16" name="object 16"/>
          <p:cNvSpPr txBox="1"/>
          <p:nvPr/>
        </p:nvSpPr>
        <p:spPr>
          <a:xfrm>
            <a:off x="2573740" y="499285"/>
            <a:ext cx="15263494" cy="2770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55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3600">
              <a:latin typeface="Trebuchet MS"/>
              <a:cs typeface="Trebuchet MS"/>
            </a:endParaRPr>
          </a:p>
          <a:p>
            <a:pPr marL="12700" marR="368300">
              <a:lnSpc>
                <a:spcPct val="116599"/>
              </a:lnSpc>
              <a:tabLst>
                <a:tab pos="3345179" algn="l"/>
                <a:tab pos="7117715" algn="l"/>
                <a:tab pos="9211945" algn="l"/>
                <a:tab pos="12132310" algn="l"/>
                <a:tab pos="13862050" algn="l"/>
              </a:tabLst>
            </a:pPr>
            <a:r>
              <a:rPr dirty="0" sz="5200" spc="285" b="1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5200" spc="-40" b="1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5200" spc="-315" b="1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5200" spc="-40" b="1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o</a:t>
            </a:r>
            <a:r>
              <a:rPr dirty="0" sz="5200" spc="-300" b="1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aa</a:t>
            </a:r>
            <a:r>
              <a:rPr dirty="0" sz="5200" spc="-295" b="1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5200" spc="285" b="1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5200" spc="-40" b="1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5200" spc="-315" b="1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spc="-330" b="1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5200" spc="-300" b="1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spc="-295" b="1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5200" spc="285" b="1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spc="-300" b="1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spc="-25" b="1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5200" spc="-315" b="1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o</a:t>
            </a:r>
            <a:r>
              <a:rPr dirty="0" sz="5200" spc="-300" b="1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5200" spc="-330" b="1">
                <a:solidFill>
                  <a:srgbClr val="695840"/>
                </a:solidFill>
                <a:latin typeface="Times New Roman"/>
                <a:cs typeface="Times New Roman"/>
              </a:rPr>
              <a:t>v</a:t>
            </a:r>
            <a:r>
              <a:rPr dirty="0" sz="5200" spc="-40" b="1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5200" spc="-30" b="1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5200" spc="-30" b="1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5200" spc="-40" b="1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5200" spc="-300" b="1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spc="-300" b="1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a	</a:t>
            </a:r>
            <a:r>
              <a:rPr dirty="0" sz="5200" spc="265" b="1">
                <a:solidFill>
                  <a:srgbClr val="695840"/>
                </a:solidFill>
                <a:latin typeface="Times New Roman"/>
                <a:cs typeface="Times New Roman"/>
              </a:rPr>
              <a:t>Z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5200" b="1">
                <a:solidFill>
                  <a:srgbClr val="695840"/>
                </a:solidFill>
                <a:latin typeface="Times New Roman"/>
                <a:cs typeface="Times New Roman"/>
              </a:rPr>
              <a:t>t  </a:t>
            </a:r>
            <a:r>
              <a:rPr dirty="0" sz="5200" spc="-100" b="1">
                <a:solidFill>
                  <a:srgbClr val="695840"/>
                </a:solidFill>
                <a:latin typeface="Times New Roman"/>
                <a:cs typeface="Times New Roman"/>
              </a:rPr>
              <a:t>Alir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60" b="1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30" b="1">
                <a:solidFill>
                  <a:srgbClr val="695840"/>
                </a:solidFill>
                <a:latin typeface="Times New Roman"/>
                <a:cs typeface="Times New Roman"/>
              </a:rPr>
              <a:t>Media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20" b="1">
                <a:solidFill>
                  <a:srgbClr val="695840"/>
                </a:solidFill>
                <a:latin typeface="Times New Roman"/>
                <a:cs typeface="Times New Roman"/>
              </a:rPr>
              <a:t>Serbuk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10" b="1">
                <a:solidFill>
                  <a:srgbClr val="695840"/>
                </a:solidFill>
                <a:latin typeface="Times New Roman"/>
                <a:cs typeface="Times New Roman"/>
              </a:rPr>
              <a:t>Gergaji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80" b="1">
                <a:solidFill>
                  <a:srgbClr val="695840"/>
                </a:solidFill>
                <a:latin typeface="Times New Roman"/>
                <a:cs typeface="Times New Roman"/>
              </a:rPr>
              <a:t>atau</a:t>
            </a:r>
            <a:r>
              <a:rPr dirty="0" sz="5200" spc="-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20" b="1">
                <a:solidFill>
                  <a:srgbClr val="695840"/>
                </a:solidFill>
                <a:latin typeface="Times New Roman"/>
                <a:cs typeface="Times New Roman"/>
              </a:rPr>
              <a:t>Perca</a:t>
            </a:r>
            <a:r>
              <a:rPr dirty="0" sz="5200" spc="-1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114" b="1">
                <a:solidFill>
                  <a:srgbClr val="695840"/>
                </a:solidFill>
                <a:latin typeface="Times New Roman"/>
                <a:cs typeface="Times New Roman"/>
              </a:rPr>
              <a:t>Kertas</a:t>
            </a:r>
            <a:endParaRPr sz="5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2897568" y="178814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89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49"/>
            <a:ext cx="5613400" cy="1398905"/>
            <a:chOff x="12675034" y="280849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1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49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4498755" y="499285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593442" y="1365865"/>
            <a:ext cx="416941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CARA</a:t>
            </a:r>
            <a:r>
              <a:rPr dirty="0" spc="-70"/>
              <a:t> </a:t>
            </a:r>
            <a:r>
              <a:rPr dirty="0" spc="45"/>
              <a:t>PERCOBAAN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496884" y="2135113"/>
            <a:ext cx="15457169" cy="62166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14984" marR="5080" indent="-502920">
              <a:lnSpc>
                <a:spcPct val="116100"/>
              </a:lnSpc>
              <a:spcBef>
                <a:spcPts val="95"/>
              </a:spcBef>
              <a:buAutoNum type="arabicPeriod"/>
              <a:tabLst>
                <a:tab pos="515620" algn="l"/>
                <a:tab pos="2442845" algn="l"/>
                <a:tab pos="3880485" algn="l"/>
                <a:tab pos="4998720" algn="l"/>
                <a:tab pos="6209030" algn="l"/>
                <a:tab pos="6909434" algn="l"/>
                <a:tab pos="7809865" algn="l"/>
                <a:tab pos="9269730" algn="l"/>
                <a:tab pos="10392410" algn="l"/>
                <a:tab pos="11417300" algn="l"/>
                <a:tab pos="12632690" algn="l"/>
                <a:tab pos="14092555" algn="l"/>
              </a:tabLst>
            </a:pP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j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g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bu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y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70">
                <a:solidFill>
                  <a:srgbClr val="695840"/>
                </a:solidFill>
                <a:latin typeface="Times New Roman"/>
                <a:cs typeface="Times New Roman"/>
              </a:rPr>
              <a:t>,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un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g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u 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pemanas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logam,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pemanas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spiritus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atau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gas.</a:t>
            </a:r>
            <a:endParaRPr sz="3500">
              <a:latin typeface="Times New Roman"/>
              <a:cs typeface="Times New Roman"/>
            </a:endParaRPr>
          </a:p>
          <a:p>
            <a:pPr marL="514984" marR="5080" indent="-502920">
              <a:lnSpc>
                <a:spcPts val="4880"/>
              </a:lnSpc>
              <a:spcBef>
                <a:spcPts val="275"/>
              </a:spcBef>
              <a:buAutoNum type="arabicPeriod"/>
              <a:tabLst>
                <a:tab pos="515620" algn="l"/>
                <a:tab pos="2527935" algn="l"/>
                <a:tab pos="3971925" algn="l"/>
                <a:tab pos="5095875" algn="l"/>
                <a:tab pos="6312535" algn="l"/>
                <a:tab pos="7019925" algn="l"/>
                <a:tab pos="7926705" algn="l"/>
                <a:tab pos="9392920" algn="l"/>
                <a:tab pos="10521950" algn="l"/>
                <a:tab pos="11553190" algn="l"/>
                <a:tab pos="12774295" algn="l"/>
                <a:tab pos="14120494" algn="l"/>
                <a:tab pos="14679930" algn="l"/>
              </a:tabLst>
            </a:pP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kk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j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g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bu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y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 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tungku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pemanas.</a:t>
            </a:r>
            <a:endParaRPr sz="3500">
              <a:latin typeface="Times New Roman"/>
              <a:cs typeface="Times New Roman"/>
            </a:endParaRPr>
          </a:p>
          <a:p>
            <a:pPr marL="514984" indent="-5029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15620" algn="l"/>
              </a:tabLst>
            </a:pP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Nyalakan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tungku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pemanas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spiritus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atau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gas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di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65">
                <a:solidFill>
                  <a:srgbClr val="695840"/>
                </a:solidFill>
                <a:latin typeface="Times New Roman"/>
                <a:cs typeface="Times New Roman"/>
              </a:rPr>
              <a:t>pinggir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bejana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30">
                <a:solidFill>
                  <a:srgbClr val="695840"/>
                </a:solidFill>
                <a:latin typeface="Times New Roman"/>
                <a:cs typeface="Times New Roman"/>
              </a:rPr>
              <a:t>gelas.</a:t>
            </a:r>
            <a:endParaRPr sz="3500">
              <a:latin typeface="Times New Roman"/>
              <a:cs typeface="Times New Roman"/>
            </a:endParaRPr>
          </a:p>
          <a:p>
            <a:pPr marL="514984" marR="10160" indent="-502920">
              <a:lnSpc>
                <a:spcPts val="4880"/>
              </a:lnSpc>
              <a:spcBef>
                <a:spcPts val="275"/>
              </a:spcBef>
              <a:buAutoNum type="arabicPeriod"/>
              <a:tabLst>
                <a:tab pos="515620" algn="l"/>
                <a:tab pos="1929764" algn="l"/>
                <a:tab pos="4279900" algn="l"/>
                <a:tab pos="5254625" algn="l"/>
                <a:tab pos="6498590" algn="l"/>
                <a:tab pos="7867015" algn="l"/>
                <a:tab pos="8920480" algn="l"/>
                <a:tab pos="10408920" algn="l"/>
                <a:tab pos="11559540" algn="l"/>
                <a:tab pos="12141200" algn="l"/>
                <a:tab pos="13533119" algn="l"/>
                <a:tab pos="14262735" algn="l"/>
              </a:tabLst>
            </a:pPr>
            <a:r>
              <a:rPr dirty="0" sz="35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g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c</a:t>
            </a:r>
            <a:r>
              <a:rPr dirty="0" sz="3500" spc="19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-20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bu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y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500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500" spc="-30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k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 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terjadi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pemanasan.</a:t>
            </a:r>
            <a:endParaRPr sz="3500">
              <a:latin typeface="Times New Roman"/>
              <a:cs typeface="Times New Roman"/>
            </a:endParaRPr>
          </a:p>
          <a:p>
            <a:pPr marL="514984" indent="-502920">
              <a:lnSpc>
                <a:spcPct val="100000"/>
              </a:lnSpc>
              <a:spcBef>
                <a:spcPts val="390"/>
              </a:spcBef>
              <a:buAutoNum type="arabicPeriod"/>
              <a:tabLst>
                <a:tab pos="515620" algn="l"/>
                <a:tab pos="2082164" algn="l"/>
                <a:tab pos="4265295" algn="l"/>
                <a:tab pos="5956935" algn="l"/>
                <a:tab pos="8260080" algn="l"/>
                <a:tab pos="8822690" algn="l"/>
                <a:tab pos="10297160" algn="l"/>
                <a:tab pos="11748135" algn="l"/>
                <a:tab pos="12486640" algn="l"/>
                <a:tab pos="13396594" algn="l"/>
                <a:tab pos="13959205" algn="l"/>
                <a:tab pos="14919325" algn="l"/>
              </a:tabLst>
            </a:pP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Selama	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percobaan	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ukurlah	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	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di	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	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	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Tb	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	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di	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	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Ta</a:t>
            </a:r>
            <a:endParaRPr sz="3500">
              <a:latin typeface="Times New Roman"/>
              <a:cs typeface="Times New Roman"/>
            </a:endParaRPr>
          </a:p>
          <a:p>
            <a:pPr marL="514984">
              <a:lnSpc>
                <a:spcPct val="100000"/>
              </a:lnSpc>
              <a:spcBef>
                <a:spcPts val="675"/>
              </a:spcBef>
            </a:pP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termometer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berbeda.</a:t>
            </a:r>
            <a:endParaRPr sz="3500">
              <a:latin typeface="Times New Roman"/>
              <a:cs typeface="Times New Roman"/>
            </a:endParaRPr>
          </a:p>
          <a:p>
            <a:pPr marL="514984" indent="-502920">
              <a:lnSpc>
                <a:spcPct val="100000"/>
              </a:lnSpc>
              <a:spcBef>
                <a:spcPts val="675"/>
              </a:spcBef>
              <a:buAutoNum type="arabicPeriod" startAt="6"/>
              <a:tabLst>
                <a:tab pos="515620" algn="l"/>
              </a:tabLst>
            </a:pP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Apa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disimpulkan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dari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-25">
                <a:solidFill>
                  <a:srgbClr val="695840"/>
                </a:solidFill>
                <a:latin typeface="Times New Roman"/>
                <a:cs typeface="Times New Roman"/>
              </a:rPr>
              <a:t>ini?</a:t>
            </a:r>
            <a:endParaRPr sz="3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11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3444722" y="183286"/>
                </a:lnTo>
                <a:lnTo>
                  <a:pt x="0" y="10286987"/>
                </a:lnTo>
                <a:lnTo>
                  <a:pt x="2029117" y="10286987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3662324" y="8095653"/>
                </a:lnTo>
                <a:lnTo>
                  <a:pt x="2915221" y="10286987"/>
                </a:lnTo>
                <a:lnTo>
                  <a:pt x="7156996" y="10286987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0"/>
                </a:moveTo>
                <a:lnTo>
                  <a:pt x="11520297" y="0"/>
                </a:lnTo>
                <a:lnTo>
                  <a:pt x="8013090" y="10286987"/>
                </a:lnTo>
                <a:lnTo>
                  <a:pt x="8869083" y="10286987"/>
                </a:lnTo>
                <a:lnTo>
                  <a:pt x="12376290" y="0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1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4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70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2"/>
            <a:ext cx="5613400" cy="1398905"/>
            <a:chOff x="12675034" y="280852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5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90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2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454887" y="2135111"/>
            <a:ext cx="15499715" cy="6835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100"/>
              </a:lnSpc>
              <a:spcBef>
                <a:spcPts val="95"/>
              </a:spcBef>
            </a:pP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Perambatan</a:t>
            </a:r>
            <a:r>
              <a:rPr dirty="0" sz="3500" spc="1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dengan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medium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pembawa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65">
                <a:solidFill>
                  <a:srgbClr val="695840"/>
                </a:solidFill>
                <a:latin typeface="Times New Roman"/>
                <a:cs typeface="Times New Roman"/>
              </a:rPr>
              <a:t>sebagai</a:t>
            </a:r>
            <a:r>
              <a:rPr dirty="0" sz="3500" spc="7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penghantar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(bergerak)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disebut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penghantaran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panas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secara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konveksi.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selalu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mempunyai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lebih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besar.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45">
                <a:solidFill>
                  <a:srgbClr val="695840"/>
                </a:solidFill>
                <a:latin typeface="Times New Roman"/>
                <a:cs typeface="Times New Roman"/>
              </a:rPr>
              <a:t>selalu 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mempunyai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temperatur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paling 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besar.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Bilamana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cair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dipanaskan, </a:t>
            </a:r>
            <a:r>
              <a:rPr dirty="0" sz="3500" spc="175">
                <a:solidFill>
                  <a:srgbClr val="695840"/>
                </a:solidFill>
                <a:latin typeface="Times New Roman"/>
                <a:cs typeface="Times New Roman"/>
              </a:rPr>
              <a:t>maka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mengalir ke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atas, </a:t>
            </a:r>
            <a:r>
              <a:rPr dirty="0" sz="3500" spc="180">
                <a:solidFill>
                  <a:srgbClr val="695840"/>
                </a:solidFill>
                <a:latin typeface="Times New Roman"/>
                <a:cs typeface="Times New Roman"/>
              </a:rPr>
              <a:t>dan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mengalir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ke</a:t>
            </a:r>
            <a:r>
              <a:rPr dirty="0" sz="3500" spc="8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sehingga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terjadi</a:t>
            </a:r>
            <a:r>
              <a:rPr dirty="0" sz="35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kesetimbangan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0">
                <a:solidFill>
                  <a:srgbClr val="695840"/>
                </a:solidFill>
                <a:latin typeface="Times New Roman"/>
                <a:cs typeface="Times New Roman"/>
              </a:rPr>
              <a:t>termis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85">
                <a:solidFill>
                  <a:srgbClr val="695840"/>
                </a:solidFill>
                <a:latin typeface="Times New Roman"/>
                <a:cs typeface="Times New Roman"/>
              </a:rPr>
              <a:t>atau </a:t>
            </a:r>
            <a:r>
              <a:rPr dirty="0" sz="3500" spc="1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keseluruhan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zat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cair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bersuhu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sama.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Naiknya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ke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karena</a:t>
            </a:r>
            <a:r>
              <a:rPr dirty="0" sz="3500" spc="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adanya </a:t>
            </a:r>
            <a:r>
              <a:rPr dirty="0" sz="3500" spc="-8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kenaikan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 </a:t>
            </a:r>
            <a:r>
              <a:rPr dirty="0" sz="3500" spc="140">
                <a:solidFill>
                  <a:srgbClr val="695840"/>
                </a:solidFill>
                <a:latin typeface="Times New Roman"/>
                <a:cs typeface="Times New Roman"/>
              </a:rPr>
              <a:t>tekan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disebabkan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oleh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kenaikan </a:t>
            </a:r>
            <a:r>
              <a:rPr dirty="0" sz="3500" spc="125">
                <a:solidFill>
                  <a:srgbClr val="695840"/>
                </a:solidFill>
                <a:latin typeface="Times New Roman"/>
                <a:cs typeface="Times New Roman"/>
              </a:rPr>
              <a:t>suhu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cairan.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Turunnya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oleh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karena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gaya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0">
                <a:solidFill>
                  <a:srgbClr val="695840"/>
                </a:solidFill>
                <a:latin typeface="Times New Roman"/>
                <a:cs typeface="Times New Roman"/>
              </a:rPr>
              <a:t>tarikan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20">
                <a:solidFill>
                  <a:srgbClr val="695840"/>
                </a:solidFill>
                <a:latin typeface="Times New Roman"/>
                <a:cs typeface="Times New Roman"/>
              </a:rPr>
              <a:t>bumi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terhadap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</a:t>
            </a:r>
            <a:r>
              <a:rPr dirty="0" sz="3500" spc="5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5">
                <a:solidFill>
                  <a:srgbClr val="695840"/>
                </a:solidFill>
                <a:latin typeface="Times New Roman"/>
                <a:cs typeface="Times New Roman"/>
              </a:rPr>
              <a:t>atas </a:t>
            </a:r>
            <a:r>
              <a:rPr dirty="0" sz="3500" spc="-8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 </a:t>
            </a:r>
            <a:r>
              <a:rPr dirty="0" sz="3500" spc="9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500" spc="55">
                <a:solidFill>
                  <a:srgbClr val="695840"/>
                </a:solidFill>
                <a:latin typeface="Times New Roman"/>
                <a:cs typeface="Times New Roman"/>
              </a:rPr>
              <a:t>lebih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besar </a:t>
            </a:r>
            <a:r>
              <a:rPr dirty="0" sz="3500" spc="155">
                <a:solidFill>
                  <a:srgbClr val="695840"/>
                </a:solidFill>
                <a:latin typeface="Times New Roman"/>
                <a:cs typeface="Times New Roman"/>
              </a:rPr>
              <a:t>daripada </a:t>
            </a:r>
            <a:r>
              <a:rPr dirty="0" sz="3500" spc="114">
                <a:solidFill>
                  <a:srgbClr val="695840"/>
                </a:solidFill>
                <a:latin typeface="Times New Roman"/>
                <a:cs typeface="Times New Roman"/>
              </a:rPr>
              <a:t>bagian </a:t>
            </a:r>
            <a:r>
              <a:rPr dirty="0" sz="3500" spc="145">
                <a:solidFill>
                  <a:srgbClr val="695840"/>
                </a:solidFill>
                <a:latin typeface="Times New Roman"/>
                <a:cs typeface="Times New Roman"/>
              </a:rPr>
              <a:t>bawah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cairan. </a:t>
            </a:r>
            <a:r>
              <a:rPr dirty="0" sz="3500" spc="85">
                <a:solidFill>
                  <a:srgbClr val="695840"/>
                </a:solidFill>
                <a:latin typeface="Times New Roman"/>
                <a:cs typeface="Times New Roman"/>
              </a:rPr>
              <a:t>Besarnya </a:t>
            </a:r>
            <a:r>
              <a:rPr dirty="0" sz="3500" spc="100">
                <a:solidFill>
                  <a:srgbClr val="695840"/>
                </a:solidFill>
                <a:latin typeface="Times New Roman"/>
                <a:cs typeface="Times New Roman"/>
              </a:rPr>
              <a:t>massa </a:t>
            </a:r>
            <a:r>
              <a:rPr dirty="0" sz="3500" spc="15">
                <a:solidFill>
                  <a:srgbClr val="695840"/>
                </a:solidFill>
                <a:latin typeface="Times New Roman"/>
                <a:cs typeface="Times New Roman"/>
              </a:rPr>
              <a:t>jenis </a:t>
            </a:r>
            <a:r>
              <a:rPr dirty="0" sz="3500" spc="2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10">
                <a:solidFill>
                  <a:srgbClr val="695840"/>
                </a:solidFill>
                <a:latin typeface="Times New Roman"/>
                <a:cs typeface="Times New Roman"/>
              </a:rPr>
              <a:t>cairan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dipengaruhi</a:t>
            </a:r>
            <a:r>
              <a:rPr dirty="0" sz="3500" spc="-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75">
                <a:solidFill>
                  <a:srgbClr val="695840"/>
                </a:solidFill>
                <a:latin typeface="Times New Roman"/>
                <a:cs typeface="Times New Roman"/>
              </a:rPr>
              <a:t>oleh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05">
                <a:solidFill>
                  <a:srgbClr val="695840"/>
                </a:solidFill>
                <a:latin typeface="Times New Roman"/>
                <a:cs typeface="Times New Roman"/>
              </a:rPr>
              <a:t>besarnya</a:t>
            </a:r>
            <a:r>
              <a:rPr dirty="0" sz="35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500" spc="130">
                <a:solidFill>
                  <a:srgbClr val="695840"/>
                </a:solidFill>
                <a:latin typeface="Times New Roman"/>
                <a:cs typeface="Times New Roman"/>
              </a:rPr>
              <a:t>temperatur.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498755" y="499286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2455036" y="1569435"/>
            <a:ext cx="3083560" cy="5435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KONSEP</a:t>
            </a:r>
            <a:r>
              <a:rPr dirty="0" spc="-65"/>
              <a:t> </a:t>
            </a:r>
            <a:r>
              <a:rPr dirty="0" spc="50"/>
              <a:t>FISIS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87416" y="0"/>
            <a:ext cx="12376785" cy="10287000"/>
          </a:xfrm>
          <a:custGeom>
            <a:avLst/>
            <a:gdLst/>
            <a:ahLst/>
            <a:cxnLst/>
            <a:rect l="l" t="t" r="r" b="b"/>
            <a:pathLst>
              <a:path w="12376785" h="10287000">
                <a:moveTo>
                  <a:pt x="5536323" y="0"/>
                </a:moveTo>
                <a:lnTo>
                  <a:pt x="3507219" y="0"/>
                </a:lnTo>
                <a:lnTo>
                  <a:pt x="1748917" y="5157267"/>
                </a:lnTo>
                <a:lnTo>
                  <a:pt x="0" y="10287000"/>
                </a:lnTo>
                <a:lnTo>
                  <a:pt x="2029117" y="10287000"/>
                </a:lnTo>
                <a:lnTo>
                  <a:pt x="5536323" y="0"/>
                </a:lnTo>
                <a:close/>
              </a:path>
              <a:path w="12376785" h="10287000">
                <a:moveTo>
                  <a:pt x="10664203" y="0"/>
                </a:moveTo>
                <a:lnTo>
                  <a:pt x="6422441" y="0"/>
                </a:lnTo>
                <a:lnTo>
                  <a:pt x="4531703" y="5545696"/>
                </a:lnTo>
                <a:lnTo>
                  <a:pt x="2915221" y="10287000"/>
                </a:lnTo>
                <a:lnTo>
                  <a:pt x="7156996" y="10287000"/>
                </a:lnTo>
                <a:lnTo>
                  <a:pt x="10664203" y="0"/>
                </a:lnTo>
                <a:close/>
              </a:path>
              <a:path w="12376785" h="10287000">
                <a:moveTo>
                  <a:pt x="12376290" y="12"/>
                </a:moveTo>
                <a:lnTo>
                  <a:pt x="11520297" y="12"/>
                </a:lnTo>
                <a:lnTo>
                  <a:pt x="8013090" y="10287000"/>
                </a:lnTo>
                <a:lnTo>
                  <a:pt x="8869083" y="10287000"/>
                </a:lnTo>
                <a:lnTo>
                  <a:pt x="12376290" y="12"/>
                </a:lnTo>
                <a:close/>
              </a:path>
            </a:pathLst>
          </a:custGeom>
          <a:solidFill>
            <a:srgbClr val="F5F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6641156" y="9128590"/>
            <a:ext cx="1647189" cy="794385"/>
          </a:xfrm>
          <a:custGeom>
            <a:avLst/>
            <a:gdLst/>
            <a:ahLst/>
            <a:cxnLst/>
            <a:rect l="l" t="t" r="r" b="b"/>
            <a:pathLst>
              <a:path w="1647190" h="794384">
                <a:moveTo>
                  <a:pt x="1646844" y="793951"/>
                </a:moveTo>
                <a:lnTo>
                  <a:pt x="0" y="793951"/>
                </a:lnTo>
                <a:lnTo>
                  <a:pt x="264650" y="0"/>
                </a:lnTo>
                <a:lnTo>
                  <a:pt x="1646844" y="0"/>
                </a:lnTo>
                <a:lnTo>
                  <a:pt x="1646844" y="793951"/>
                </a:lnTo>
                <a:close/>
              </a:path>
            </a:pathLst>
          </a:custGeom>
          <a:solidFill>
            <a:srgbClr val="CCBEA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2409" y="8084073"/>
            <a:ext cx="1837479" cy="183832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313765"/>
            <a:ext cx="13058140" cy="794385"/>
            <a:chOff x="0" y="313765"/>
            <a:chExt cx="13058140" cy="794385"/>
          </a:xfrm>
        </p:grpSpPr>
        <p:sp>
          <p:nvSpPr>
            <p:cNvPr id="6" name="object 6"/>
            <p:cNvSpPr/>
            <p:nvPr/>
          </p:nvSpPr>
          <p:spPr>
            <a:xfrm>
              <a:off x="0" y="313765"/>
              <a:ext cx="4678045" cy="794385"/>
            </a:xfrm>
            <a:custGeom>
              <a:avLst/>
              <a:gdLst/>
              <a:ahLst/>
              <a:cxnLst/>
              <a:rect l="l" t="t" r="r" b="b"/>
              <a:pathLst>
                <a:path w="4678045" h="794385">
                  <a:moveTo>
                    <a:pt x="4413254" y="793951"/>
                  </a:moveTo>
                  <a:lnTo>
                    <a:pt x="0" y="793951"/>
                  </a:lnTo>
                  <a:lnTo>
                    <a:pt x="0" y="0"/>
                  </a:lnTo>
                  <a:lnTo>
                    <a:pt x="4677905" y="0"/>
                  </a:lnTo>
                  <a:lnTo>
                    <a:pt x="4413254" y="793951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4446935" y="583468"/>
              <a:ext cx="8611235" cy="0"/>
            </a:xfrm>
            <a:custGeom>
              <a:avLst/>
              <a:gdLst/>
              <a:ahLst/>
              <a:cxnLst/>
              <a:rect l="l" t="t" r="r" b="b"/>
              <a:pathLst>
                <a:path w="8611235" h="0">
                  <a:moveTo>
                    <a:pt x="0" y="0"/>
                  </a:moveTo>
                  <a:lnTo>
                    <a:pt x="8610741" y="0"/>
                  </a:lnTo>
                </a:path>
              </a:pathLst>
            </a:custGeom>
            <a:ln w="38099">
              <a:solidFill>
                <a:srgbClr val="D5C4A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/>
          <p:cNvGrpSpPr/>
          <p:nvPr/>
        </p:nvGrpSpPr>
        <p:grpSpPr>
          <a:xfrm>
            <a:off x="12675034" y="280850"/>
            <a:ext cx="5613400" cy="1398905"/>
            <a:chOff x="12675034" y="280850"/>
            <a:chExt cx="5613400" cy="1398905"/>
          </a:xfrm>
        </p:grpSpPr>
        <p:sp>
          <p:nvSpPr>
            <p:cNvPr id="9" name="object 9"/>
            <p:cNvSpPr/>
            <p:nvPr/>
          </p:nvSpPr>
          <p:spPr>
            <a:xfrm>
              <a:off x="12715935" y="1622494"/>
              <a:ext cx="5572125" cy="38100"/>
            </a:xfrm>
            <a:custGeom>
              <a:avLst/>
              <a:gdLst/>
              <a:ahLst/>
              <a:cxnLst/>
              <a:rect l="l" t="t" r="r" b="b"/>
              <a:pathLst>
                <a:path w="5572125" h="38100">
                  <a:moveTo>
                    <a:pt x="0" y="0"/>
                  </a:moveTo>
                  <a:lnTo>
                    <a:pt x="5572063" y="0"/>
                  </a:lnTo>
                  <a:lnTo>
                    <a:pt x="5572063" y="38099"/>
                  </a:lnTo>
                  <a:lnTo>
                    <a:pt x="0" y="380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C4A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2694084" y="590989"/>
              <a:ext cx="345440" cy="1069975"/>
            </a:xfrm>
            <a:custGeom>
              <a:avLst/>
              <a:gdLst/>
              <a:ahLst/>
              <a:cxnLst/>
              <a:rect l="l" t="t" r="r" b="b"/>
              <a:pathLst>
                <a:path w="345440" h="1069975">
                  <a:moveTo>
                    <a:pt x="0" y="1069689"/>
                  </a:moveTo>
                  <a:lnTo>
                    <a:pt x="345191" y="0"/>
                  </a:lnTo>
                </a:path>
              </a:pathLst>
            </a:custGeom>
            <a:ln w="38045">
              <a:solidFill>
                <a:srgbClr val="CCBEAA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363553" y="280850"/>
              <a:ext cx="1009649" cy="1000124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275315" y="1125012"/>
            <a:ext cx="1941195" cy="1941195"/>
          </a:xfrm>
          <a:custGeom>
            <a:avLst/>
            <a:gdLst/>
            <a:ahLst/>
            <a:cxnLst/>
            <a:rect l="l" t="t" r="r" b="b"/>
            <a:pathLst>
              <a:path w="1941195" h="1941195">
                <a:moveTo>
                  <a:pt x="970470" y="1940941"/>
                </a:moveTo>
                <a:lnTo>
                  <a:pt x="922034" y="1939753"/>
                </a:lnTo>
                <a:lnTo>
                  <a:pt x="874212" y="1936227"/>
                </a:lnTo>
                <a:lnTo>
                  <a:pt x="827061" y="1930418"/>
                </a:lnTo>
                <a:lnTo>
                  <a:pt x="780636" y="1922382"/>
                </a:lnTo>
                <a:lnTo>
                  <a:pt x="734992" y="1912175"/>
                </a:lnTo>
                <a:lnTo>
                  <a:pt x="690185" y="1899852"/>
                </a:lnTo>
                <a:lnTo>
                  <a:pt x="646271" y="1885468"/>
                </a:lnTo>
                <a:lnTo>
                  <a:pt x="603306" y="1869080"/>
                </a:lnTo>
                <a:lnTo>
                  <a:pt x="561344" y="1850743"/>
                </a:lnTo>
                <a:lnTo>
                  <a:pt x="520442" y="1830512"/>
                </a:lnTo>
                <a:lnTo>
                  <a:pt x="480655" y="1808443"/>
                </a:lnTo>
                <a:lnTo>
                  <a:pt x="442039" y="1784592"/>
                </a:lnTo>
                <a:lnTo>
                  <a:pt x="404649" y="1759014"/>
                </a:lnTo>
                <a:lnTo>
                  <a:pt x="368541" y="1731765"/>
                </a:lnTo>
                <a:lnTo>
                  <a:pt x="333770" y="1702900"/>
                </a:lnTo>
                <a:lnTo>
                  <a:pt x="300393" y="1672476"/>
                </a:lnTo>
                <a:lnTo>
                  <a:pt x="268464" y="1640547"/>
                </a:lnTo>
                <a:lnTo>
                  <a:pt x="238040" y="1607170"/>
                </a:lnTo>
                <a:lnTo>
                  <a:pt x="209175" y="1572399"/>
                </a:lnTo>
                <a:lnTo>
                  <a:pt x="181926" y="1536291"/>
                </a:lnTo>
                <a:lnTo>
                  <a:pt x="156348" y="1498901"/>
                </a:lnTo>
                <a:lnTo>
                  <a:pt x="132497" y="1460285"/>
                </a:lnTo>
                <a:lnTo>
                  <a:pt x="110428" y="1420498"/>
                </a:lnTo>
                <a:lnTo>
                  <a:pt x="90197" y="1379596"/>
                </a:lnTo>
                <a:lnTo>
                  <a:pt x="71860" y="1337634"/>
                </a:lnTo>
                <a:lnTo>
                  <a:pt x="55472" y="1294669"/>
                </a:lnTo>
                <a:lnTo>
                  <a:pt x="41088" y="1250755"/>
                </a:lnTo>
                <a:lnTo>
                  <a:pt x="28765" y="1205948"/>
                </a:lnTo>
                <a:lnTo>
                  <a:pt x="18558" y="1160304"/>
                </a:lnTo>
                <a:lnTo>
                  <a:pt x="10522" y="1113879"/>
                </a:lnTo>
                <a:lnTo>
                  <a:pt x="4713" y="1066728"/>
                </a:lnTo>
                <a:lnTo>
                  <a:pt x="1187" y="1018906"/>
                </a:lnTo>
                <a:lnTo>
                  <a:pt x="0" y="970470"/>
                </a:lnTo>
                <a:lnTo>
                  <a:pt x="1187" y="922034"/>
                </a:lnTo>
                <a:lnTo>
                  <a:pt x="4713" y="874212"/>
                </a:lnTo>
                <a:lnTo>
                  <a:pt x="10522" y="827061"/>
                </a:lnTo>
                <a:lnTo>
                  <a:pt x="18558" y="780636"/>
                </a:lnTo>
                <a:lnTo>
                  <a:pt x="28765" y="734992"/>
                </a:lnTo>
                <a:lnTo>
                  <a:pt x="41088" y="690185"/>
                </a:lnTo>
                <a:lnTo>
                  <a:pt x="55472" y="646271"/>
                </a:lnTo>
                <a:lnTo>
                  <a:pt x="71860" y="603306"/>
                </a:lnTo>
                <a:lnTo>
                  <a:pt x="90197" y="561344"/>
                </a:lnTo>
                <a:lnTo>
                  <a:pt x="110428" y="520442"/>
                </a:lnTo>
                <a:lnTo>
                  <a:pt x="132497" y="480655"/>
                </a:lnTo>
                <a:lnTo>
                  <a:pt x="156348" y="442039"/>
                </a:lnTo>
                <a:lnTo>
                  <a:pt x="181926" y="404649"/>
                </a:lnTo>
                <a:lnTo>
                  <a:pt x="209175" y="368540"/>
                </a:lnTo>
                <a:lnTo>
                  <a:pt x="238040" y="333770"/>
                </a:lnTo>
                <a:lnTo>
                  <a:pt x="268464" y="300392"/>
                </a:lnTo>
                <a:lnTo>
                  <a:pt x="300393" y="268464"/>
                </a:lnTo>
                <a:lnTo>
                  <a:pt x="333770" y="238039"/>
                </a:lnTo>
                <a:lnTo>
                  <a:pt x="368541" y="209175"/>
                </a:lnTo>
                <a:lnTo>
                  <a:pt x="404649" y="181926"/>
                </a:lnTo>
                <a:lnTo>
                  <a:pt x="442039" y="156348"/>
                </a:lnTo>
                <a:lnTo>
                  <a:pt x="480655" y="132497"/>
                </a:lnTo>
                <a:lnTo>
                  <a:pt x="520442" y="110428"/>
                </a:lnTo>
                <a:lnTo>
                  <a:pt x="561344" y="90197"/>
                </a:lnTo>
                <a:lnTo>
                  <a:pt x="603306" y="71860"/>
                </a:lnTo>
                <a:lnTo>
                  <a:pt x="646271" y="55472"/>
                </a:lnTo>
                <a:lnTo>
                  <a:pt x="690185" y="41088"/>
                </a:lnTo>
                <a:lnTo>
                  <a:pt x="734992" y="28765"/>
                </a:lnTo>
                <a:lnTo>
                  <a:pt x="780636" y="18558"/>
                </a:lnTo>
                <a:lnTo>
                  <a:pt x="827061" y="10522"/>
                </a:lnTo>
                <a:lnTo>
                  <a:pt x="874212" y="4713"/>
                </a:lnTo>
                <a:lnTo>
                  <a:pt x="922034" y="1187"/>
                </a:lnTo>
                <a:lnTo>
                  <a:pt x="970478" y="0"/>
                </a:lnTo>
                <a:lnTo>
                  <a:pt x="1018906" y="1187"/>
                </a:lnTo>
                <a:lnTo>
                  <a:pt x="1066728" y="4713"/>
                </a:lnTo>
                <a:lnTo>
                  <a:pt x="1113879" y="10522"/>
                </a:lnTo>
                <a:lnTo>
                  <a:pt x="1160304" y="18558"/>
                </a:lnTo>
                <a:lnTo>
                  <a:pt x="1205948" y="28765"/>
                </a:lnTo>
                <a:lnTo>
                  <a:pt x="1250755" y="41088"/>
                </a:lnTo>
                <a:lnTo>
                  <a:pt x="1294669" y="55472"/>
                </a:lnTo>
                <a:lnTo>
                  <a:pt x="1337634" y="71860"/>
                </a:lnTo>
                <a:lnTo>
                  <a:pt x="1379596" y="90197"/>
                </a:lnTo>
                <a:lnTo>
                  <a:pt x="1420498" y="110428"/>
                </a:lnTo>
                <a:lnTo>
                  <a:pt x="1460285" y="132497"/>
                </a:lnTo>
                <a:lnTo>
                  <a:pt x="1498902" y="156348"/>
                </a:lnTo>
                <a:lnTo>
                  <a:pt x="1536291" y="181926"/>
                </a:lnTo>
                <a:lnTo>
                  <a:pt x="1572400" y="209175"/>
                </a:lnTo>
                <a:lnTo>
                  <a:pt x="1607170" y="238039"/>
                </a:lnTo>
                <a:lnTo>
                  <a:pt x="1640548" y="268464"/>
                </a:lnTo>
                <a:lnTo>
                  <a:pt x="1672476" y="300392"/>
                </a:lnTo>
                <a:lnTo>
                  <a:pt x="1702901" y="333770"/>
                </a:lnTo>
                <a:lnTo>
                  <a:pt x="1731765" y="368540"/>
                </a:lnTo>
                <a:lnTo>
                  <a:pt x="1759014" y="404649"/>
                </a:lnTo>
                <a:lnTo>
                  <a:pt x="1784592" y="442039"/>
                </a:lnTo>
                <a:lnTo>
                  <a:pt x="1808443" y="480655"/>
                </a:lnTo>
                <a:lnTo>
                  <a:pt x="1830512" y="520442"/>
                </a:lnTo>
                <a:lnTo>
                  <a:pt x="1850743" y="561344"/>
                </a:lnTo>
                <a:lnTo>
                  <a:pt x="1869080" y="603306"/>
                </a:lnTo>
                <a:lnTo>
                  <a:pt x="1885468" y="646271"/>
                </a:lnTo>
                <a:lnTo>
                  <a:pt x="1899852" y="690185"/>
                </a:lnTo>
                <a:lnTo>
                  <a:pt x="1912175" y="734992"/>
                </a:lnTo>
                <a:lnTo>
                  <a:pt x="1922382" y="780636"/>
                </a:lnTo>
                <a:lnTo>
                  <a:pt x="1930418" y="827061"/>
                </a:lnTo>
                <a:lnTo>
                  <a:pt x="1936227" y="874212"/>
                </a:lnTo>
                <a:lnTo>
                  <a:pt x="1939753" y="922034"/>
                </a:lnTo>
                <a:lnTo>
                  <a:pt x="1940941" y="970470"/>
                </a:lnTo>
                <a:lnTo>
                  <a:pt x="1939753" y="1018906"/>
                </a:lnTo>
                <a:lnTo>
                  <a:pt x="1936227" y="1066728"/>
                </a:lnTo>
                <a:lnTo>
                  <a:pt x="1930418" y="1113879"/>
                </a:lnTo>
                <a:lnTo>
                  <a:pt x="1922382" y="1160304"/>
                </a:lnTo>
                <a:lnTo>
                  <a:pt x="1912175" y="1205948"/>
                </a:lnTo>
                <a:lnTo>
                  <a:pt x="1899852" y="1250755"/>
                </a:lnTo>
                <a:lnTo>
                  <a:pt x="1885468" y="1294669"/>
                </a:lnTo>
                <a:lnTo>
                  <a:pt x="1869080" y="1337634"/>
                </a:lnTo>
                <a:lnTo>
                  <a:pt x="1850743" y="1379596"/>
                </a:lnTo>
                <a:lnTo>
                  <a:pt x="1830512" y="1420498"/>
                </a:lnTo>
                <a:lnTo>
                  <a:pt x="1808443" y="1460285"/>
                </a:lnTo>
                <a:lnTo>
                  <a:pt x="1784592" y="1498901"/>
                </a:lnTo>
                <a:lnTo>
                  <a:pt x="1759014" y="1536291"/>
                </a:lnTo>
                <a:lnTo>
                  <a:pt x="1731765" y="1572399"/>
                </a:lnTo>
                <a:lnTo>
                  <a:pt x="1702901" y="1607170"/>
                </a:lnTo>
                <a:lnTo>
                  <a:pt x="1672476" y="1640547"/>
                </a:lnTo>
                <a:lnTo>
                  <a:pt x="1640548" y="1672476"/>
                </a:lnTo>
                <a:lnTo>
                  <a:pt x="1607170" y="1702900"/>
                </a:lnTo>
                <a:lnTo>
                  <a:pt x="1572400" y="1731765"/>
                </a:lnTo>
                <a:lnTo>
                  <a:pt x="1536291" y="1759014"/>
                </a:lnTo>
                <a:lnTo>
                  <a:pt x="1498902" y="1784592"/>
                </a:lnTo>
                <a:lnTo>
                  <a:pt x="1460285" y="1808443"/>
                </a:lnTo>
                <a:lnTo>
                  <a:pt x="1420498" y="1830512"/>
                </a:lnTo>
                <a:lnTo>
                  <a:pt x="1379596" y="1850743"/>
                </a:lnTo>
                <a:lnTo>
                  <a:pt x="1337634" y="1869080"/>
                </a:lnTo>
                <a:lnTo>
                  <a:pt x="1294669" y="1885468"/>
                </a:lnTo>
                <a:lnTo>
                  <a:pt x="1250755" y="1899852"/>
                </a:lnTo>
                <a:lnTo>
                  <a:pt x="1205948" y="1912175"/>
                </a:lnTo>
                <a:lnTo>
                  <a:pt x="1160304" y="1922382"/>
                </a:lnTo>
                <a:lnTo>
                  <a:pt x="1113879" y="1930418"/>
                </a:lnTo>
                <a:lnTo>
                  <a:pt x="1066728" y="1936227"/>
                </a:lnTo>
                <a:lnTo>
                  <a:pt x="1018906" y="1939753"/>
                </a:lnTo>
                <a:lnTo>
                  <a:pt x="970470" y="1940941"/>
                </a:lnTo>
                <a:close/>
              </a:path>
            </a:pathLst>
          </a:custGeom>
          <a:solidFill>
            <a:srgbClr val="8F7E6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049608" y="3393397"/>
            <a:ext cx="6076949" cy="533399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4498755" y="499283"/>
            <a:ext cx="3338829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90">
                <a:solidFill>
                  <a:srgbClr val="695840"/>
                </a:solidFill>
                <a:latin typeface="Trebuchet MS"/>
                <a:cs typeface="Trebuchet MS"/>
              </a:rPr>
              <a:t>UNIVERSITAS</a:t>
            </a:r>
            <a:r>
              <a:rPr dirty="0" sz="2400" spc="-90">
                <a:solidFill>
                  <a:srgbClr val="695840"/>
                </a:solidFill>
                <a:latin typeface="Trebuchet MS"/>
                <a:cs typeface="Trebuchet MS"/>
              </a:rPr>
              <a:t> </a:t>
            </a:r>
            <a:r>
              <a:rPr dirty="0" sz="2400" spc="50">
                <a:solidFill>
                  <a:srgbClr val="695840"/>
                </a:solidFill>
                <a:latin typeface="Trebuchet MS"/>
                <a:cs typeface="Trebuchet MS"/>
              </a:rPr>
              <a:t>LAMPUNG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09860" y="830866"/>
            <a:ext cx="979169" cy="23133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5000" spc="5" b="1">
                <a:solidFill>
                  <a:srgbClr val="695840"/>
                </a:solidFill>
                <a:latin typeface="Times New Roman"/>
                <a:cs typeface="Times New Roman"/>
              </a:rPr>
              <a:t>3</a:t>
            </a:r>
            <a:endParaRPr sz="15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85586" y="1560529"/>
            <a:ext cx="7221855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80" b="1">
                <a:solidFill>
                  <a:srgbClr val="695840"/>
                </a:solidFill>
                <a:latin typeface="Times New Roman"/>
                <a:cs typeface="Times New Roman"/>
              </a:rPr>
              <a:t>Percobaan</a:t>
            </a:r>
            <a:r>
              <a:rPr dirty="0" sz="5200" spc="-40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25" b="1">
                <a:solidFill>
                  <a:srgbClr val="695840"/>
                </a:solidFill>
                <a:latin typeface="Times New Roman"/>
                <a:cs typeface="Times New Roman"/>
              </a:rPr>
              <a:t>Gas</a:t>
            </a:r>
            <a:r>
              <a:rPr dirty="0" sz="5200" spc="-35" b="1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5200" spc="-90" b="1">
                <a:solidFill>
                  <a:srgbClr val="695840"/>
                </a:solidFill>
                <a:latin typeface="Times New Roman"/>
                <a:cs typeface="Times New Roman"/>
              </a:rPr>
              <a:t>Pembakar</a:t>
            </a:r>
            <a:endParaRPr sz="5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414241" y="4418368"/>
            <a:ext cx="9540240" cy="5359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6700"/>
              </a:lnSpc>
              <a:spcBef>
                <a:spcPts val="95"/>
              </a:spcBef>
            </a:pP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hanya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sebatas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pada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banyaknya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pembakar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ada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-7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tersebut.</a:t>
            </a:r>
            <a:r>
              <a:rPr dirty="0" sz="3000" spc="9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0">
                <a:solidFill>
                  <a:srgbClr val="695840"/>
                </a:solidFill>
                <a:latin typeface="Times New Roman"/>
                <a:cs typeface="Times New Roman"/>
              </a:rPr>
              <a:t>Makin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banyak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api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terdapat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semakin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banyak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pembakar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diperlukan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menghidupinya,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sehingga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semakin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cepat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api </a:t>
            </a:r>
            <a:r>
              <a:rPr dirty="0" sz="3000" spc="140">
                <a:solidFill>
                  <a:srgbClr val="695840"/>
                </a:solidFill>
                <a:latin typeface="Times New Roman"/>
                <a:cs typeface="Times New Roman"/>
              </a:rPr>
              <a:t>padam.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Semakin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banyak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pembakar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ada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yang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berarti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semakin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70">
                <a:solidFill>
                  <a:srgbClr val="695840"/>
                </a:solidFill>
                <a:latin typeface="Times New Roman"/>
                <a:cs typeface="Times New Roman"/>
              </a:rPr>
              <a:t>luas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ruang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penyungkup,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akan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semakin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10">
                <a:solidFill>
                  <a:srgbClr val="695840"/>
                </a:solidFill>
                <a:latin typeface="Times New Roman"/>
                <a:cs typeface="Times New Roman"/>
              </a:rPr>
              <a:t>lama </a:t>
            </a:r>
            <a:r>
              <a:rPr dirty="0" sz="3000" spc="11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nyala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api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di 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dalam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penyungkup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tersebut. 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Zat </a:t>
            </a:r>
            <a:r>
              <a:rPr dirty="0" sz="3000" spc="130">
                <a:solidFill>
                  <a:srgbClr val="695840"/>
                </a:solidFill>
                <a:latin typeface="Times New Roman"/>
                <a:cs typeface="Times New Roman"/>
              </a:rPr>
              <a:t>pembakar 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35">
                <a:solidFill>
                  <a:srgbClr val="695840"/>
                </a:solidFill>
                <a:latin typeface="Times New Roman"/>
                <a:cs typeface="Times New Roman"/>
              </a:rPr>
              <a:t>ini </a:t>
            </a:r>
            <a:r>
              <a:rPr dirty="0" sz="3000" spc="90">
                <a:solidFill>
                  <a:srgbClr val="695840"/>
                </a:solidFill>
                <a:latin typeface="Times New Roman"/>
                <a:cs typeface="Times New Roman"/>
              </a:rPr>
              <a:t>biasa </a:t>
            </a:r>
            <a:r>
              <a:rPr dirty="0" sz="3000" spc="80">
                <a:solidFill>
                  <a:srgbClr val="695840"/>
                </a:solidFill>
                <a:latin typeface="Times New Roman"/>
                <a:cs typeface="Times New Roman"/>
              </a:rPr>
              <a:t>disebut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dengan </a:t>
            </a:r>
            <a:r>
              <a:rPr dirty="0" sz="3000" spc="55">
                <a:solidFill>
                  <a:srgbClr val="695840"/>
                </a:solidFill>
                <a:latin typeface="Times New Roman"/>
                <a:cs typeface="Times New Roman"/>
              </a:rPr>
              <a:t>oksigen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atau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gas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asam, dengan 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simbol</a:t>
            </a:r>
            <a:r>
              <a:rPr dirty="0" sz="3000" spc="-5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65">
                <a:solidFill>
                  <a:srgbClr val="695840"/>
                </a:solidFill>
                <a:latin typeface="Times New Roman"/>
                <a:cs typeface="Times New Roman"/>
              </a:rPr>
              <a:t>O2.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14241" y="2830441"/>
            <a:ext cx="9539605" cy="161353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3400" spc="50" b="1">
                <a:solidFill>
                  <a:srgbClr val="695840"/>
                </a:solidFill>
                <a:latin typeface="Times New Roman"/>
                <a:cs typeface="Times New Roman"/>
              </a:rPr>
              <a:t>RASIONAL</a:t>
            </a:r>
            <a:endParaRPr sz="3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3000" spc="185">
                <a:solidFill>
                  <a:srgbClr val="695840"/>
                </a:solidFill>
                <a:latin typeface="Times New Roman"/>
                <a:cs typeface="Times New Roman"/>
              </a:rPr>
              <a:t>Untuk</a:t>
            </a:r>
            <a:r>
              <a:rPr dirty="0" sz="3000" spc="200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dapat</a:t>
            </a:r>
            <a:r>
              <a:rPr dirty="0" sz="3000" spc="20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0">
                <a:solidFill>
                  <a:srgbClr val="695840"/>
                </a:solidFill>
                <a:latin typeface="Times New Roman"/>
                <a:cs typeface="Times New Roman"/>
              </a:rPr>
              <a:t>hidup</a:t>
            </a:r>
            <a:r>
              <a:rPr dirty="0" sz="3000" spc="20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85">
                <a:solidFill>
                  <a:srgbClr val="695840"/>
                </a:solidFill>
                <a:latin typeface="Times New Roman"/>
                <a:cs typeface="Times New Roman"/>
              </a:rPr>
              <a:t>terus,</a:t>
            </a:r>
            <a:r>
              <a:rPr dirty="0" sz="3000" spc="20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api</a:t>
            </a:r>
            <a:r>
              <a:rPr dirty="0" sz="3000" spc="20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00">
                <a:solidFill>
                  <a:srgbClr val="695840"/>
                </a:solidFill>
                <a:latin typeface="Times New Roman"/>
                <a:cs typeface="Times New Roman"/>
              </a:rPr>
              <a:t>memerlukan</a:t>
            </a:r>
            <a:r>
              <a:rPr dirty="0" sz="3000" spc="20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50">
                <a:solidFill>
                  <a:srgbClr val="695840"/>
                </a:solidFill>
                <a:latin typeface="Times New Roman"/>
                <a:cs typeface="Times New Roman"/>
              </a:rPr>
              <a:t>gas</a:t>
            </a:r>
            <a:r>
              <a:rPr dirty="0" sz="3000" spc="204">
                <a:solidFill>
                  <a:srgbClr val="695840"/>
                </a:solidFill>
                <a:latin typeface="Times New Roman"/>
                <a:cs typeface="Times New Roman"/>
              </a:rPr>
              <a:t> </a:t>
            </a:r>
            <a:r>
              <a:rPr dirty="0" sz="3000" spc="125">
                <a:solidFill>
                  <a:srgbClr val="695840"/>
                </a:solidFill>
                <a:latin typeface="Times New Roman"/>
                <a:cs typeface="Times New Roman"/>
              </a:rPr>
              <a:t>pembakar.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661670" algn="l"/>
                <a:tab pos="1902460" algn="l"/>
                <a:tab pos="3020060" algn="l"/>
                <a:tab pos="5273040" algn="l"/>
                <a:tab pos="6287135" algn="l"/>
                <a:tab pos="7844790" algn="l"/>
                <a:tab pos="8582025" algn="l"/>
              </a:tabLst>
            </a:pPr>
            <a:r>
              <a:rPr dirty="0" sz="3000" spc="300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l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m</a:t>
            </a:r>
            <a:r>
              <a:rPr dirty="0" sz="3000" spc="13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-15">
                <a:solidFill>
                  <a:srgbClr val="695840"/>
                </a:solidFill>
                <a:latin typeface="Times New Roman"/>
                <a:cs typeface="Times New Roman"/>
              </a:rPr>
              <a:t>s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a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p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n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y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un</a:t>
            </a:r>
            <a:r>
              <a:rPr dirty="0" sz="3000" spc="75">
                <a:solidFill>
                  <a:srgbClr val="695840"/>
                </a:solidFill>
                <a:latin typeface="Times New Roman"/>
                <a:cs typeface="Times New Roman"/>
              </a:rPr>
              <a:t>gk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up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yan</a:t>
            </a:r>
            <a:r>
              <a:rPr dirty="0" sz="3000" spc="105">
                <a:solidFill>
                  <a:srgbClr val="695840"/>
                </a:solidFill>
                <a:latin typeface="Times New Roman"/>
                <a:cs typeface="Times New Roman"/>
              </a:rPr>
              <a:t>g	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-20">
                <a:solidFill>
                  <a:srgbClr val="695840"/>
                </a:solidFill>
                <a:latin typeface="Times New Roman"/>
                <a:cs typeface="Times New Roman"/>
              </a:rPr>
              <a:t>e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r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</a:t>
            </a:r>
            <a:r>
              <a:rPr dirty="0" sz="3000" spc="165">
                <a:solidFill>
                  <a:srgbClr val="695840"/>
                </a:solidFill>
                <a:latin typeface="Times New Roman"/>
                <a:cs typeface="Times New Roman"/>
              </a:rPr>
              <a:t>t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up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60">
                <a:solidFill>
                  <a:srgbClr val="695840"/>
                </a:solidFill>
                <a:latin typeface="Times New Roman"/>
                <a:cs typeface="Times New Roman"/>
              </a:rPr>
              <a:t>ap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	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h</a:t>
            </a:r>
            <a:r>
              <a:rPr dirty="0" sz="3000" spc="-25">
                <a:solidFill>
                  <a:srgbClr val="695840"/>
                </a:solidFill>
                <a:latin typeface="Times New Roman"/>
                <a:cs typeface="Times New Roman"/>
              </a:rPr>
              <a:t>i</a:t>
            </a:r>
            <a:r>
              <a:rPr dirty="0" sz="3000" spc="155">
                <a:solidFill>
                  <a:srgbClr val="695840"/>
                </a:solidFill>
                <a:latin typeface="Times New Roman"/>
                <a:cs typeface="Times New Roman"/>
              </a:rPr>
              <a:t>dup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Gustin Wardani</dc:creator>
  <cp:keywords>DAFjbwwtay0,BAEdNAwR19A</cp:keywords>
  <dc:title>Coklat elegan estetik presentasi seminar proposal formal simpel</dc:title>
  <dcterms:created xsi:type="dcterms:W3CDTF">2023-05-20T15:16:15Z</dcterms:created>
  <dcterms:modified xsi:type="dcterms:W3CDTF">2023-05-20T15:16:15Z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2023-05-20T00:00:00Z</vt:filetime>
  </property>
  <property fmtid="{D5CDD505-2E9C-101B-9397-08002B2CF9AE}" pid="3" name="Creator">
    <vt:lpwstr>Canva</vt:lpwstr>
  </property>
  <property fmtid="{D5CDD505-2E9C-101B-9397-08002B2CF9AE}" pid="4" name="LastSaved">
    <vt:filetime>2023-05-20T00:00:00Z</vt:filetime>
  </property>
</Properties>
</file>