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handoutMasterIdLst>
    <p:handoutMasterId r:id="rId10"/>
  </p:handoutMasterIdLst>
  <p:sldIdLst>
    <p:sldId id="256" r:id="rId2"/>
    <p:sldId id="257" r:id="rId3"/>
    <p:sldId id="258" r:id="rId4"/>
    <p:sldId id="259" r:id="rId5"/>
    <p:sldId id="260" r:id="rId6"/>
    <p:sldId id="261" r:id="rId7"/>
    <p:sldId id="264" r:id="rId8"/>
    <p:sldId id="263" r:id="rId9"/>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1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sz="quarter" idx="1"/>
          </p:nvPr>
        </p:nvSpPr>
        <p:spPr>
          <a:xfrm>
            <a:off x="4023092" y="0"/>
            <a:ext cx="3077739" cy="469424"/>
          </a:xfrm>
          <a:prstGeom prst="rect">
            <a:avLst/>
          </a:prstGeom>
        </p:spPr>
        <p:txBody>
          <a:bodyPr vert="horz" lIns="94229" tIns="47114" rIns="94229" bIns="47114" rtlCol="0"/>
          <a:lstStyle>
            <a:lvl1pPr algn="r">
              <a:defRPr sz="1200"/>
            </a:lvl1pPr>
          </a:lstStyle>
          <a:p>
            <a:fld id="{E2A062BF-049B-49CC-B3B6-ADDC7EA1F839}" type="datetimeFigureOut">
              <a:rPr lang="en-US" smtClean="0"/>
              <a:t>12/23/2018</a:t>
            </a:fld>
            <a:endParaRPr lang="en-US"/>
          </a:p>
        </p:txBody>
      </p:sp>
      <p:sp>
        <p:nvSpPr>
          <p:cNvPr id="4" name="Footer Placeholder 3"/>
          <p:cNvSpPr>
            <a:spLocks noGrp="1"/>
          </p:cNvSpPr>
          <p:nvPr>
            <p:ph type="ftr" sz="quarter" idx="2"/>
          </p:nvPr>
        </p:nvSpPr>
        <p:spPr>
          <a:xfrm>
            <a:off x="0" y="8917422"/>
            <a:ext cx="3077739" cy="469424"/>
          </a:xfrm>
          <a:prstGeom prst="rect">
            <a:avLst/>
          </a:prstGeom>
        </p:spPr>
        <p:txBody>
          <a:bodyPr vert="horz" lIns="94229" tIns="47114" rIns="94229" bIns="47114" rtlCol="0" anchor="b"/>
          <a:lstStyle>
            <a:lvl1pPr algn="l">
              <a:defRPr sz="1200"/>
            </a:lvl1pPr>
          </a:lstStyle>
          <a:p>
            <a:endParaRPr lang="en-US"/>
          </a:p>
        </p:txBody>
      </p:sp>
      <p:sp>
        <p:nvSpPr>
          <p:cNvPr id="5" name="Slide Number Placeholder 4"/>
          <p:cNvSpPr>
            <a:spLocks noGrp="1"/>
          </p:cNvSpPr>
          <p:nvPr>
            <p:ph type="sldNum" sz="quarter" idx="3"/>
          </p:nvPr>
        </p:nvSpPr>
        <p:spPr>
          <a:xfrm>
            <a:off x="4023092" y="8917422"/>
            <a:ext cx="3077739" cy="469424"/>
          </a:xfrm>
          <a:prstGeom prst="rect">
            <a:avLst/>
          </a:prstGeom>
        </p:spPr>
        <p:txBody>
          <a:bodyPr vert="horz" lIns="94229" tIns="47114" rIns="94229" bIns="47114" rtlCol="0" anchor="b"/>
          <a:lstStyle>
            <a:lvl1pPr algn="r">
              <a:defRPr sz="1200"/>
            </a:lvl1pPr>
          </a:lstStyle>
          <a:p>
            <a:fld id="{6F8C1E8E-DF4E-4EE9-AFE3-DEF8396C0D40}"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60D464C0-7904-4EB3-9C6E-28D10934D13F}" type="datetimeFigureOut">
              <a:rPr lang="en-US" smtClean="0"/>
              <a:pPr/>
              <a:t>12/23/2018</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8341F053-4710-45C7-A553-C0D845424E6C}"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0D464C0-7904-4EB3-9C6E-28D10934D13F}" type="datetimeFigureOut">
              <a:rPr lang="en-US" smtClean="0"/>
              <a:pPr/>
              <a:t>12/23/2018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341F053-4710-45C7-A553-C0D845424E6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0D464C0-7904-4EB3-9C6E-28D10934D13F}" type="datetimeFigureOut">
              <a:rPr lang="en-US" smtClean="0"/>
              <a:pPr/>
              <a:t>12/23/2018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341F053-4710-45C7-A553-C0D845424E6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0D464C0-7904-4EB3-9C6E-28D10934D13F}" type="datetimeFigureOut">
              <a:rPr lang="en-US" smtClean="0"/>
              <a:pPr/>
              <a:t>12/23/2018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341F053-4710-45C7-A553-C0D845424E6C}"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0D464C0-7904-4EB3-9C6E-28D10934D13F}" type="datetimeFigureOut">
              <a:rPr lang="en-US" smtClean="0"/>
              <a:pPr/>
              <a:t>12/23/2018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8341F053-4710-45C7-A553-C0D845424E6C}"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0D464C0-7904-4EB3-9C6E-28D10934D13F}" type="datetimeFigureOut">
              <a:rPr lang="en-US" smtClean="0"/>
              <a:pPr/>
              <a:t>12/23/2018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341F053-4710-45C7-A553-C0D845424E6C}"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0D464C0-7904-4EB3-9C6E-28D10934D13F}" type="datetimeFigureOut">
              <a:rPr lang="en-US" smtClean="0"/>
              <a:pPr/>
              <a:t>12/23/2018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8341F053-4710-45C7-A553-C0D845424E6C}"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60D464C0-7904-4EB3-9C6E-28D10934D13F}" type="datetimeFigureOut">
              <a:rPr lang="en-US" smtClean="0"/>
              <a:pPr/>
              <a:t>12/23/2018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8341F053-4710-45C7-A553-C0D845424E6C}"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60D464C0-7904-4EB3-9C6E-28D10934D13F}" type="datetimeFigureOut">
              <a:rPr lang="en-US" smtClean="0"/>
              <a:pPr/>
              <a:t>12/23/2018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8341F053-4710-45C7-A553-C0D845424E6C}"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0D464C0-7904-4EB3-9C6E-28D10934D13F}" type="datetimeFigureOut">
              <a:rPr lang="en-US" smtClean="0"/>
              <a:pPr/>
              <a:t>12/23/2018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341F053-4710-45C7-A553-C0D845424E6C}"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60D464C0-7904-4EB3-9C6E-28D10934D13F}" type="datetimeFigureOut">
              <a:rPr lang="en-US" smtClean="0"/>
              <a:pPr/>
              <a:t>12/23/2018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341F053-4710-45C7-A553-C0D845424E6C}"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60D464C0-7904-4EB3-9C6E-28D10934D13F}" type="datetimeFigureOut">
              <a:rPr lang="en-US" smtClean="0"/>
              <a:pPr/>
              <a:t>12/23/2018</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8341F053-4710-45C7-A553-C0D845424E6C}"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AKUNTANSI MANAJEMEN SEKTOR PUBLIK</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err="1" smtClean="0"/>
              <a:t>Akuntansi</a:t>
            </a:r>
            <a:r>
              <a:rPr lang="en-US" dirty="0" smtClean="0"/>
              <a:t> </a:t>
            </a:r>
            <a:r>
              <a:rPr lang="en-US" dirty="0" err="1" smtClean="0"/>
              <a:t>manajemen</a:t>
            </a:r>
            <a:r>
              <a:rPr lang="en-US" dirty="0" smtClean="0"/>
              <a:t> </a:t>
            </a:r>
            <a:r>
              <a:rPr lang="en-US" dirty="0" err="1" smtClean="0"/>
              <a:t>sektor</a:t>
            </a:r>
            <a:r>
              <a:rPr lang="en-US" dirty="0" smtClean="0"/>
              <a:t> </a:t>
            </a:r>
            <a:r>
              <a:rPr lang="en-US" dirty="0" err="1" smtClean="0"/>
              <a:t>publik</a:t>
            </a:r>
            <a:r>
              <a:rPr lang="en-US" dirty="0" smtClean="0"/>
              <a:t> </a:t>
            </a:r>
            <a:r>
              <a:rPr lang="en-US" dirty="0" err="1" smtClean="0"/>
              <a:t>menghasilkan</a:t>
            </a:r>
            <a:r>
              <a:rPr lang="en-US" dirty="0" smtClean="0"/>
              <a:t> </a:t>
            </a:r>
            <a:r>
              <a:rPr lang="en-US" dirty="0" err="1" smtClean="0"/>
              <a:t>informasi</a:t>
            </a:r>
            <a:r>
              <a:rPr lang="en-US" dirty="0" smtClean="0"/>
              <a:t> yang </a:t>
            </a:r>
            <a:r>
              <a:rPr lang="en-US" dirty="0" err="1" smtClean="0"/>
              <a:t>berguna</a:t>
            </a:r>
            <a:r>
              <a:rPr lang="en-US" dirty="0" smtClean="0"/>
              <a:t> </a:t>
            </a:r>
            <a:r>
              <a:rPr lang="en-US" dirty="0" err="1" smtClean="0"/>
              <a:t>untuk</a:t>
            </a:r>
            <a:r>
              <a:rPr lang="en-US" dirty="0" smtClean="0"/>
              <a:t> </a:t>
            </a:r>
            <a:r>
              <a:rPr lang="en-US" dirty="0" err="1" smtClean="0"/>
              <a:t>perencanaan</a:t>
            </a:r>
            <a:r>
              <a:rPr lang="en-US" dirty="0" smtClean="0"/>
              <a:t> </a:t>
            </a:r>
            <a:r>
              <a:rPr lang="en-US" dirty="0" err="1" smtClean="0"/>
              <a:t>dan</a:t>
            </a:r>
            <a:r>
              <a:rPr lang="en-US" dirty="0" smtClean="0"/>
              <a:t> </a:t>
            </a:r>
            <a:r>
              <a:rPr lang="en-US" dirty="0" err="1" smtClean="0"/>
              <a:t>pengendalian</a:t>
            </a:r>
            <a:r>
              <a:rPr lang="en-US" dirty="0" smtClean="0"/>
              <a:t> </a:t>
            </a:r>
            <a:r>
              <a:rPr lang="en-US" dirty="0" err="1" smtClean="0"/>
              <a:t>organisasi</a:t>
            </a:r>
            <a:r>
              <a:rPr lang="en-US" dirty="0" smtClean="0"/>
              <a:t>.</a:t>
            </a:r>
          </a:p>
          <a:p>
            <a:r>
              <a:rPr lang="en-US" dirty="0" err="1" smtClean="0"/>
              <a:t>Defenisi</a:t>
            </a:r>
            <a:r>
              <a:rPr lang="en-US" dirty="0" smtClean="0"/>
              <a:t> </a:t>
            </a:r>
            <a:r>
              <a:rPr lang="en-US" dirty="0" err="1" smtClean="0"/>
              <a:t>akuntansi</a:t>
            </a:r>
            <a:r>
              <a:rPr lang="en-US" dirty="0" smtClean="0"/>
              <a:t> </a:t>
            </a:r>
            <a:r>
              <a:rPr lang="en-US" dirty="0" err="1" smtClean="0"/>
              <a:t>manajemen</a:t>
            </a:r>
            <a:r>
              <a:rPr lang="en-US" dirty="0" smtClean="0"/>
              <a:t> </a:t>
            </a:r>
            <a:r>
              <a:rPr lang="en-US" dirty="0" err="1" smtClean="0"/>
              <a:t>menurut</a:t>
            </a:r>
            <a:r>
              <a:rPr lang="en-US" dirty="0" smtClean="0"/>
              <a:t> Institute of management Accountants (1981): </a:t>
            </a:r>
            <a:r>
              <a:rPr lang="en-US" i="1" dirty="0" smtClean="0"/>
              <a:t>the process of identification, measurement, accumulation, analysis, preparation,  interpretation, and communication of financial information uses by management to plan, evaluate, and control within an organization and to assure appropriate use of and accountability for its resources”.</a:t>
            </a:r>
            <a:endParaRPr lang="en-US" i="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err="1" smtClean="0"/>
              <a:t>Misi</a:t>
            </a:r>
            <a:r>
              <a:rPr lang="en-US" dirty="0" smtClean="0"/>
              <a:t> </a:t>
            </a:r>
            <a:r>
              <a:rPr lang="en-US" dirty="0" err="1" smtClean="0"/>
              <a:t>akuntansi</a:t>
            </a:r>
            <a:r>
              <a:rPr lang="en-US" dirty="0" smtClean="0"/>
              <a:t> </a:t>
            </a:r>
            <a:r>
              <a:rPr lang="en-US" dirty="0" err="1" smtClean="0"/>
              <a:t>manajemen</a:t>
            </a:r>
            <a:r>
              <a:rPr lang="en-US" dirty="0" smtClean="0"/>
              <a:t> </a:t>
            </a:r>
            <a:r>
              <a:rPr lang="en-US" dirty="0" err="1" smtClean="0"/>
              <a:t>menurut</a:t>
            </a:r>
            <a:r>
              <a:rPr lang="en-US" dirty="0" smtClean="0"/>
              <a:t> </a:t>
            </a:r>
            <a:r>
              <a:rPr lang="en-US" i="1" dirty="0" smtClean="0"/>
              <a:t>Chartered Institute of Management Accountants</a:t>
            </a:r>
            <a:r>
              <a:rPr lang="en-US" dirty="0" smtClean="0"/>
              <a:t>:  </a:t>
            </a:r>
            <a:r>
              <a:rPr lang="en-US" dirty="0" err="1" smtClean="0"/>
              <a:t>suatu</a:t>
            </a:r>
            <a:r>
              <a:rPr lang="en-US" dirty="0" smtClean="0"/>
              <a:t> </a:t>
            </a:r>
            <a:r>
              <a:rPr lang="en-US" dirty="0" err="1" smtClean="0"/>
              <a:t>bagian</a:t>
            </a:r>
            <a:r>
              <a:rPr lang="en-US" dirty="0" smtClean="0"/>
              <a:t> integral </a:t>
            </a:r>
            <a:r>
              <a:rPr lang="en-US" dirty="0" err="1" smtClean="0"/>
              <a:t>dari</a:t>
            </a:r>
            <a:r>
              <a:rPr lang="en-US" dirty="0" smtClean="0"/>
              <a:t> </a:t>
            </a:r>
            <a:r>
              <a:rPr lang="en-US" dirty="0" err="1" smtClean="0"/>
              <a:t>manajemen</a:t>
            </a:r>
            <a:r>
              <a:rPr lang="en-US" dirty="0" smtClean="0"/>
              <a:t> yang </a:t>
            </a:r>
            <a:r>
              <a:rPr lang="en-US" dirty="0" err="1" smtClean="0"/>
              <a:t>terkait</a:t>
            </a:r>
            <a:r>
              <a:rPr lang="en-US" dirty="0" smtClean="0"/>
              <a:t> </a:t>
            </a:r>
            <a:r>
              <a:rPr lang="en-US" dirty="0" err="1" smtClean="0"/>
              <a:t>dengan</a:t>
            </a:r>
            <a:r>
              <a:rPr lang="en-US" dirty="0" smtClean="0"/>
              <a:t> </a:t>
            </a:r>
            <a:r>
              <a:rPr lang="en-US" dirty="0" err="1" smtClean="0"/>
              <a:t>pengidentifikasian</a:t>
            </a:r>
            <a:r>
              <a:rPr lang="en-US" dirty="0" smtClean="0"/>
              <a:t>, </a:t>
            </a:r>
            <a:r>
              <a:rPr lang="en-US" dirty="0" err="1" smtClean="0"/>
              <a:t>penyajian</a:t>
            </a:r>
            <a:r>
              <a:rPr lang="en-US" dirty="0" smtClean="0"/>
              <a:t>, </a:t>
            </a:r>
            <a:r>
              <a:rPr lang="en-US" dirty="0" err="1" smtClean="0"/>
              <a:t>dan</a:t>
            </a:r>
            <a:r>
              <a:rPr lang="en-US" dirty="0" smtClean="0"/>
              <a:t> </a:t>
            </a:r>
            <a:r>
              <a:rPr lang="en-US" dirty="0" err="1" smtClean="0"/>
              <a:t>penginterpretasian</a:t>
            </a:r>
            <a:r>
              <a:rPr lang="en-US" dirty="0" smtClean="0"/>
              <a:t> </a:t>
            </a:r>
            <a:r>
              <a:rPr lang="en-US" dirty="0" err="1" smtClean="0"/>
              <a:t>informasi</a:t>
            </a:r>
            <a:r>
              <a:rPr lang="en-US" dirty="0" smtClean="0"/>
              <a:t> yang </a:t>
            </a:r>
            <a:r>
              <a:rPr lang="en-US" dirty="0" err="1" smtClean="0"/>
              <a:t>diggunakan</a:t>
            </a:r>
            <a:r>
              <a:rPr lang="en-US" dirty="0" smtClean="0"/>
              <a:t> </a:t>
            </a:r>
            <a:r>
              <a:rPr lang="en-US" dirty="0" err="1" smtClean="0"/>
              <a:t>untuk</a:t>
            </a:r>
            <a:r>
              <a:rPr lang="en-US" dirty="0" smtClean="0"/>
              <a:t>: a) </a:t>
            </a:r>
            <a:r>
              <a:rPr lang="en-US" dirty="0" err="1" smtClean="0"/>
              <a:t>perumusan</a:t>
            </a:r>
            <a:r>
              <a:rPr lang="en-US" dirty="0" smtClean="0"/>
              <a:t> </a:t>
            </a:r>
            <a:r>
              <a:rPr lang="en-US" dirty="0" err="1" smtClean="0"/>
              <a:t>strategi</a:t>
            </a:r>
            <a:r>
              <a:rPr lang="en-US" dirty="0" smtClean="0"/>
              <a:t>, b) </a:t>
            </a:r>
            <a:r>
              <a:rPr lang="en-US" dirty="0" err="1" smtClean="0"/>
              <a:t>perencanaan</a:t>
            </a:r>
            <a:r>
              <a:rPr lang="en-US" dirty="0" smtClean="0"/>
              <a:t> </a:t>
            </a:r>
            <a:r>
              <a:rPr lang="en-US" dirty="0" err="1" smtClean="0"/>
              <a:t>dan</a:t>
            </a:r>
            <a:r>
              <a:rPr lang="en-US" dirty="0" smtClean="0"/>
              <a:t> </a:t>
            </a:r>
            <a:r>
              <a:rPr lang="en-US" dirty="0" err="1" smtClean="0"/>
              <a:t>pengendalian</a:t>
            </a:r>
            <a:r>
              <a:rPr lang="en-US" dirty="0" smtClean="0"/>
              <a:t> </a:t>
            </a:r>
            <a:r>
              <a:rPr lang="en-US" dirty="0" err="1" smtClean="0"/>
              <a:t>aktivitas</a:t>
            </a:r>
            <a:r>
              <a:rPr lang="en-US" dirty="0" smtClean="0"/>
              <a:t>, c) </a:t>
            </a:r>
            <a:r>
              <a:rPr lang="en-US" dirty="0" err="1" smtClean="0"/>
              <a:t>pengambilan</a:t>
            </a:r>
            <a:r>
              <a:rPr lang="en-US" dirty="0" smtClean="0"/>
              <a:t> </a:t>
            </a:r>
            <a:r>
              <a:rPr lang="en-US" dirty="0" err="1" smtClean="0"/>
              <a:t>keputusan</a:t>
            </a:r>
            <a:r>
              <a:rPr lang="en-US" dirty="0" smtClean="0"/>
              <a:t>, d) </a:t>
            </a:r>
            <a:r>
              <a:rPr lang="en-US" dirty="0" err="1" smtClean="0"/>
              <a:t>pengoptimalan</a:t>
            </a:r>
            <a:r>
              <a:rPr lang="en-US" dirty="0" smtClean="0"/>
              <a:t> </a:t>
            </a:r>
            <a:r>
              <a:rPr lang="en-US" dirty="0" err="1" smtClean="0"/>
              <a:t>penggunaan</a:t>
            </a:r>
            <a:r>
              <a:rPr lang="en-US" dirty="0" smtClean="0"/>
              <a:t> </a:t>
            </a:r>
            <a:r>
              <a:rPr lang="en-US" dirty="0" err="1" smtClean="0"/>
              <a:t>sumber</a:t>
            </a:r>
            <a:r>
              <a:rPr lang="en-US" dirty="0" smtClean="0"/>
              <a:t> </a:t>
            </a:r>
            <a:r>
              <a:rPr lang="en-US" dirty="0" err="1" smtClean="0"/>
              <a:t>daya</a:t>
            </a:r>
            <a:r>
              <a:rPr lang="en-US" dirty="0" smtClean="0"/>
              <a:t>, e) </a:t>
            </a:r>
            <a:r>
              <a:rPr lang="en-US" dirty="0" err="1" smtClean="0"/>
              <a:t>pengungkapan</a:t>
            </a:r>
            <a:r>
              <a:rPr lang="en-US" dirty="0" smtClean="0"/>
              <a:t> (</a:t>
            </a:r>
            <a:r>
              <a:rPr lang="en-US" i="1" dirty="0" smtClean="0"/>
              <a:t>disclosure</a:t>
            </a:r>
            <a:r>
              <a:rPr lang="en-US" dirty="0" smtClean="0"/>
              <a:t>) </a:t>
            </a:r>
            <a:r>
              <a:rPr lang="en-US" dirty="0" err="1" smtClean="0"/>
              <a:t>kepada</a:t>
            </a:r>
            <a:r>
              <a:rPr lang="en-US" dirty="0" smtClean="0"/>
              <a:t> </a:t>
            </a:r>
            <a:r>
              <a:rPr lang="en-US" i="1" dirty="0" smtClean="0"/>
              <a:t>stakeholders</a:t>
            </a:r>
            <a:r>
              <a:rPr lang="en-US" dirty="0" smtClean="0"/>
              <a:t> </a:t>
            </a:r>
            <a:r>
              <a:rPr lang="en-US" dirty="0" err="1" smtClean="0"/>
              <a:t>dan</a:t>
            </a:r>
            <a:r>
              <a:rPr lang="en-US" dirty="0" smtClean="0"/>
              <a:t> </a:t>
            </a:r>
            <a:r>
              <a:rPr lang="en-US" dirty="0" err="1" smtClean="0"/>
              <a:t>pihak</a:t>
            </a:r>
            <a:r>
              <a:rPr lang="en-US" dirty="0" smtClean="0"/>
              <a:t> </a:t>
            </a:r>
            <a:r>
              <a:rPr lang="en-US" dirty="0" err="1" smtClean="0"/>
              <a:t>luar</a:t>
            </a:r>
            <a:r>
              <a:rPr lang="en-US" dirty="0" smtClean="0"/>
              <a:t> </a:t>
            </a:r>
            <a:r>
              <a:rPr lang="en-US" dirty="0" err="1" smtClean="0"/>
              <a:t>organisasi</a:t>
            </a:r>
            <a:r>
              <a:rPr lang="en-US" dirty="0" smtClean="0"/>
              <a:t>, f )</a:t>
            </a:r>
            <a:r>
              <a:rPr lang="en-US" dirty="0" err="1" smtClean="0"/>
              <a:t>pengungkapan</a:t>
            </a:r>
            <a:r>
              <a:rPr lang="en-US" dirty="0" smtClean="0"/>
              <a:t> </a:t>
            </a:r>
            <a:r>
              <a:rPr lang="en-US" dirty="0" err="1" smtClean="0"/>
              <a:t>kepada</a:t>
            </a:r>
            <a:r>
              <a:rPr lang="en-US" dirty="0" smtClean="0"/>
              <a:t> </a:t>
            </a:r>
            <a:r>
              <a:rPr lang="en-US" dirty="0" err="1" smtClean="0"/>
              <a:t>karyawan</a:t>
            </a:r>
            <a:r>
              <a:rPr lang="en-US" dirty="0" smtClean="0"/>
              <a:t>; </a:t>
            </a:r>
            <a:r>
              <a:rPr lang="en-US" dirty="0" err="1" smtClean="0"/>
              <a:t>dan</a:t>
            </a:r>
            <a:r>
              <a:rPr lang="en-US" dirty="0" smtClean="0"/>
              <a:t> g) </a:t>
            </a:r>
            <a:r>
              <a:rPr lang="en-US" dirty="0" err="1" smtClean="0"/>
              <a:t>perlindungan</a:t>
            </a:r>
            <a:r>
              <a:rPr lang="en-US" dirty="0" smtClean="0"/>
              <a:t> </a:t>
            </a:r>
            <a:r>
              <a:rPr lang="en-US" dirty="0" err="1" smtClean="0"/>
              <a:t>aset</a:t>
            </a:r>
            <a:r>
              <a:rPr lang="en-US" dirty="0" smtClean="0"/>
              <a: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Akuntansi</a:t>
            </a:r>
            <a:r>
              <a:rPr lang="en-US" dirty="0" smtClean="0"/>
              <a:t> </a:t>
            </a:r>
            <a:r>
              <a:rPr lang="en-US" dirty="0" err="1" smtClean="0"/>
              <a:t>manajemen</a:t>
            </a:r>
            <a:r>
              <a:rPr lang="en-US" dirty="0" smtClean="0"/>
              <a:t> </a:t>
            </a:r>
            <a:r>
              <a:rPr lang="en-US" dirty="0" err="1" smtClean="0"/>
              <a:t>sektor</a:t>
            </a:r>
            <a:r>
              <a:rPr lang="en-US" dirty="0" smtClean="0"/>
              <a:t> </a:t>
            </a:r>
            <a:r>
              <a:rPr lang="en-US" dirty="0" err="1" smtClean="0"/>
              <a:t>publik</a:t>
            </a:r>
            <a:r>
              <a:rPr lang="en-US" dirty="0" smtClean="0"/>
              <a:t> </a:t>
            </a:r>
            <a:r>
              <a:rPr lang="en-US" dirty="0" err="1" smtClean="0"/>
              <a:t>berbeda</a:t>
            </a:r>
            <a:r>
              <a:rPr lang="en-US" dirty="0" smtClean="0"/>
              <a:t> </a:t>
            </a:r>
            <a:r>
              <a:rPr lang="en-US" dirty="0" err="1" smtClean="0"/>
              <a:t>dengan</a:t>
            </a:r>
            <a:r>
              <a:rPr lang="en-US" dirty="0" smtClean="0"/>
              <a:t> </a:t>
            </a:r>
            <a:r>
              <a:rPr lang="en-US" dirty="0" err="1" smtClean="0"/>
              <a:t>akuntansi</a:t>
            </a:r>
            <a:r>
              <a:rPr lang="en-US" dirty="0" smtClean="0"/>
              <a:t> </a:t>
            </a:r>
            <a:r>
              <a:rPr lang="en-US" dirty="0" err="1" smtClean="0"/>
              <a:t>keuangan</a:t>
            </a:r>
            <a:r>
              <a:rPr lang="en-US" dirty="0" smtClean="0"/>
              <a:t>.</a:t>
            </a:r>
          </a:p>
          <a:p>
            <a:r>
              <a:rPr lang="en-US" dirty="0" err="1" smtClean="0"/>
              <a:t>Akuntansi</a:t>
            </a:r>
            <a:r>
              <a:rPr lang="en-US" dirty="0" smtClean="0"/>
              <a:t> </a:t>
            </a:r>
            <a:r>
              <a:rPr lang="en-US" dirty="0" err="1" smtClean="0"/>
              <a:t>manajemen</a:t>
            </a:r>
            <a:r>
              <a:rPr lang="en-US" dirty="0" smtClean="0"/>
              <a:t> </a:t>
            </a:r>
            <a:r>
              <a:rPr lang="en-US" dirty="0" err="1" smtClean="0"/>
              <a:t>berperan</a:t>
            </a:r>
            <a:r>
              <a:rPr lang="en-US" dirty="0" smtClean="0"/>
              <a:t> </a:t>
            </a:r>
            <a:r>
              <a:rPr lang="en-US" dirty="0" err="1" smtClean="0"/>
              <a:t>dalam</a:t>
            </a:r>
            <a:r>
              <a:rPr lang="en-US" dirty="0" smtClean="0"/>
              <a:t> </a:t>
            </a:r>
            <a:r>
              <a:rPr lang="en-US" dirty="0" err="1" smtClean="0"/>
              <a:t>pemberian</a:t>
            </a:r>
            <a:r>
              <a:rPr lang="en-US" dirty="0" smtClean="0"/>
              <a:t> </a:t>
            </a:r>
            <a:r>
              <a:rPr lang="en-US" dirty="0" err="1" smtClean="0"/>
              <a:t>informasi</a:t>
            </a:r>
            <a:r>
              <a:rPr lang="en-US" dirty="0" smtClean="0"/>
              <a:t> </a:t>
            </a:r>
            <a:r>
              <a:rPr lang="en-US" dirty="0" err="1" smtClean="0"/>
              <a:t>historis</a:t>
            </a:r>
            <a:r>
              <a:rPr lang="en-US" dirty="0" smtClean="0"/>
              <a:t> </a:t>
            </a:r>
            <a:r>
              <a:rPr lang="en-US" dirty="0" err="1" smtClean="0"/>
              <a:t>dan</a:t>
            </a:r>
            <a:r>
              <a:rPr lang="en-US" dirty="0" smtClean="0"/>
              <a:t> </a:t>
            </a:r>
            <a:r>
              <a:rPr lang="en-US" dirty="0" err="1" smtClean="0"/>
              <a:t>prospektif</a:t>
            </a:r>
            <a:r>
              <a:rPr lang="en-US" dirty="0" smtClean="0"/>
              <a:t> </a:t>
            </a:r>
            <a:r>
              <a:rPr lang="en-US" dirty="0" err="1" smtClean="0"/>
              <a:t>untuk</a:t>
            </a:r>
            <a:r>
              <a:rPr lang="en-US" dirty="0" smtClean="0"/>
              <a:t> </a:t>
            </a:r>
            <a:r>
              <a:rPr lang="en-US" dirty="0" err="1" smtClean="0"/>
              <a:t>memfasilitasi</a:t>
            </a:r>
            <a:r>
              <a:rPr lang="en-US" dirty="0" smtClean="0"/>
              <a:t> </a:t>
            </a:r>
            <a:r>
              <a:rPr lang="en-US" dirty="0" err="1" smtClean="0"/>
              <a:t>perencanaan</a:t>
            </a:r>
            <a:r>
              <a:rPr lang="en-US" dirty="0" smtClean="0"/>
              <a:t>.</a:t>
            </a:r>
          </a:p>
          <a:p>
            <a:r>
              <a:rPr lang="en-US" dirty="0" err="1" smtClean="0"/>
              <a:t>Perencanaan</a:t>
            </a:r>
            <a:r>
              <a:rPr lang="en-US" dirty="0" smtClean="0"/>
              <a:t> </a:t>
            </a:r>
            <a:r>
              <a:rPr lang="en-US" dirty="0" err="1" smtClean="0"/>
              <a:t>organisasi</a:t>
            </a:r>
            <a:r>
              <a:rPr lang="en-US" dirty="0" smtClean="0"/>
              <a:t> </a:t>
            </a:r>
            <a:r>
              <a:rPr lang="en-US" dirty="0" err="1" smtClean="0"/>
              <a:t>sangat</a:t>
            </a:r>
            <a:r>
              <a:rPr lang="en-US" dirty="0" smtClean="0"/>
              <a:t> </a:t>
            </a:r>
            <a:r>
              <a:rPr lang="en-US" dirty="0" err="1" smtClean="0"/>
              <a:t>penting</a:t>
            </a:r>
            <a:r>
              <a:rPr lang="en-US" dirty="0" smtClean="0"/>
              <a:t> </a:t>
            </a:r>
            <a:r>
              <a:rPr lang="en-US" dirty="0" err="1" smtClean="0"/>
              <a:t>dilakukan</a:t>
            </a:r>
            <a:r>
              <a:rPr lang="en-US" dirty="0" smtClean="0"/>
              <a:t> </a:t>
            </a:r>
            <a:r>
              <a:rPr lang="en-US" dirty="0" err="1" smtClean="0"/>
              <a:t>untuk</a:t>
            </a:r>
            <a:r>
              <a:rPr lang="en-US" dirty="0" smtClean="0"/>
              <a:t> </a:t>
            </a:r>
            <a:r>
              <a:rPr lang="en-US" dirty="0" err="1" smtClean="0"/>
              <a:t>mengantisipasi</a:t>
            </a:r>
            <a:r>
              <a:rPr lang="en-US" dirty="0" smtClean="0"/>
              <a:t> </a:t>
            </a:r>
            <a:r>
              <a:rPr lang="en-US" dirty="0" err="1" smtClean="0"/>
              <a:t>keadaan</a:t>
            </a:r>
            <a:r>
              <a:rPr lang="en-US" dirty="0" smtClean="0"/>
              <a:t> </a:t>
            </a:r>
            <a:r>
              <a:rPr lang="en-US" dirty="0" err="1" smtClean="0"/>
              <a:t>di</a:t>
            </a:r>
            <a:r>
              <a:rPr lang="en-US" dirty="0" smtClean="0"/>
              <a:t> </a:t>
            </a:r>
            <a:r>
              <a:rPr lang="en-US" dirty="0" err="1" smtClean="0"/>
              <a:t>masa</a:t>
            </a:r>
            <a:r>
              <a:rPr lang="en-US" dirty="0" smtClean="0"/>
              <a:t> yang </a:t>
            </a:r>
            <a:r>
              <a:rPr lang="en-US" dirty="0" err="1" smtClean="0"/>
              <a:t>akan</a:t>
            </a:r>
            <a:r>
              <a:rPr lang="en-US" dirty="0" smtClean="0"/>
              <a:t> </a:t>
            </a:r>
            <a:r>
              <a:rPr lang="en-US" dirty="0" err="1" smtClean="0"/>
              <a:t>datang</a:t>
            </a:r>
            <a:r>
              <a:rPr lang="en-US" dirty="0" smtClean="0"/>
              <a:t>.</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err="1" smtClean="0"/>
              <a:t>Tiga</a:t>
            </a:r>
            <a:r>
              <a:rPr lang="en-US" dirty="0" smtClean="0"/>
              <a:t> </a:t>
            </a:r>
            <a:r>
              <a:rPr lang="en-US" dirty="0" err="1" smtClean="0"/>
              <a:t>jenis</a:t>
            </a:r>
            <a:r>
              <a:rPr lang="en-US" dirty="0" smtClean="0"/>
              <a:t> </a:t>
            </a:r>
            <a:r>
              <a:rPr lang="en-US" dirty="0" err="1" smtClean="0"/>
              <a:t>informasi</a:t>
            </a:r>
            <a:r>
              <a:rPr lang="en-US" dirty="0" smtClean="0"/>
              <a:t> </a:t>
            </a:r>
            <a:r>
              <a:rPr lang="en-US" dirty="0" err="1" smtClean="0"/>
              <a:t>akuntansi</a:t>
            </a:r>
            <a:r>
              <a:rPr lang="en-US" dirty="0" smtClean="0"/>
              <a:t>:</a:t>
            </a:r>
          </a:p>
          <a:p>
            <a:pPr>
              <a:buNone/>
            </a:pPr>
            <a:r>
              <a:rPr lang="en-US" dirty="0" smtClean="0"/>
              <a:t>	1. </a:t>
            </a:r>
            <a:r>
              <a:rPr lang="en-US" dirty="0" err="1" smtClean="0"/>
              <a:t>Informasi</a:t>
            </a:r>
            <a:r>
              <a:rPr lang="en-US" dirty="0" smtClean="0"/>
              <a:t> </a:t>
            </a:r>
            <a:r>
              <a:rPr lang="en-US" dirty="0" err="1" smtClean="0"/>
              <a:t>sifatnya</a:t>
            </a:r>
            <a:r>
              <a:rPr lang="en-US" dirty="0" smtClean="0"/>
              <a:t> </a:t>
            </a:r>
            <a:r>
              <a:rPr lang="en-US" dirty="0" err="1" smtClean="0"/>
              <a:t>rutin</a:t>
            </a:r>
            <a:r>
              <a:rPr lang="en-US" dirty="0" smtClean="0"/>
              <a:t> </a:t>
            </a:r>
            <a:r>
              <a:rPr lang="en-US" dirty="0" err="1" smtClean="0"/>
              <a:t>ataukah</a:t>
            </a:r>
            <a:r>
              <a:rPr lang="en-US" dirty="0" smtClean="0"/>
              <a:t> </a:t>
            </a:r>
            <a:r>
              <a:rPr lang="en-US" i="1" dirty="0" smtClean="0"/>
              <a:t>ad hoc</a:t>
            </a:r>
            <a:r>
              <a:rPr lang="en-US" dirty="0" smtClean="0"/>
              <a:t>.</a:t>
            </a:r>
          </a:p>
          <a:p>
            <a:pPr>
              <a:buNone/>
            </a:pPr>
            <a:r>
              <a:rPr lang="en-US" dirty="0" smtClean="0"/>
              <a:t>	2. </a:t>
            </a:r>
            <a:r>
              <a:rPr lang="en-US" dirty="0" err="1" smtClean="0"/>
              <a:t>Informasi</a:t>
            </a:r>
            <a:r>
              <a:rPr lang="en-US" dirty="0" smtClean="0"/>
              <a:t> </a:t>
            </a:r>
            <a:r>
              <a:rPr lang="en-US" dirty="0" err="1" smtClean="0"/>
              <a:t>kuantitatif</a:t>
            </a:r>
            <a:r>
              <a:rPr lang="en-US" dirty="0" smtClean="0"/>
              <a:t> </a:t>
            </a:r>
            <a:r>
              <a:rPr lang="en-US" dirty="0" err="1" smtClean="0"/>
              <a:t>ataukah</a:t>
            </a:r>
            <a:r>
              <a:rPr lang="en-US" dirty="0" smtClean="0"/>
              <a:t> </a:t>
            </a:r>
            <a:r>
              <a:rPr lang="en-US" dirty="0" err="1" smtClean="0"/>
              <a:t>kualitatif</a:t>
            </a:r>
            <a:r>
              <a:rPr lang="en-US" dirty="0" smtClean="0"/>
              <a:t>; and </a:t>
            </a:r>
          </a:p>
          <a:p>
            <a:pPr>
              <a:buNone/>
            </a:pPr>
            <a:r>
              <a:rPr lang="en-US" dirty="0" smtClean="0"/>
              <a:t>	3. </a:t>
            </a:r>
            <a:r>
              <a:rPr lang="en-US" dirty="0" err="1" smtClean="0"/>
              <a:t>Informasi</a:t>
            </a:r>
            <a:r>
              <a:rPr lang="en-US" dirty="0" smtClean="0"/>
              <a:t> </a:t>
            </a:r>
            <a:r>
              <a:rPr lang="en-US" dirty="0" err="1" smtClean="0"/>
              <a:t>disampaikan</a:t>
            </a:r>
            <a:r>
              <a:rPr lang="en-US" dirty="0" smtClean="0"/>
              <a:t> </a:t>
            </a:r>
            <a:r>
              <a:rPr lang="en-US" dirty="0" err="1" smtClean="0"/>
              <a:t>melalui</a:t>
            </a:r>
            <a:r>
              <a:rPr lang="en-US" dirty="0" smtClean="0"/>
              <a:t> </a:t>
            </a:r>
            <a:r>
              <a:rPr lang="en-US" dirty="0" err="1" smtClean="0"/>
              <a:t>aliran</a:t>
            </a:r>
            <a:r>
              <a:rPr lang="en-US" dirty="0" smtClean="0"/>
              <a:t> formal </a:t>
            </a:r>
            <a:r>
              <a:rPr lang="en-US" dirty="0" err="1" smtClean="0"/>
              <a:t>ataukah</a:t>
            </a:r>
            <a:r>
              <a:rPr lang="en-US" dirty="0" smtClean="0"/>
              <a:t> informal.</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err="1" smtClean="0"/>
              <a:t>Alat</a:t>
            </a:r>
            <a:r>
              <a:rPr lang="en-US" dirty="0" smtClean="0"/>
              <a:t> </a:t>
            </a:r>
            <a:r>
              <a:rPr lang="en-US" dirty="0" err="1" smtClean="0"/>
              <a:t>pengendalian</a:t>
            </a:r>
            <a:r>
              <a:rPr lang="en-US" dirty="0" smtClean="0"/>
              <a:t> </a:t>
            </a:r>
            <a:r>
              <a:rPr lang="en-US" dirty="0" err="1" smtClean="0"/>
              <a:t>organisasi</a:t>
            </a:r>
            <a:r>
              <a:rPr lang="en-US" dirty="0" smtClean="0"/>
              <a:t> </a:t>
            </a:r>
            <a:r>
              <a:rPr lang="en-US" dirty="0" err="1" smtClean="0"/>
              <a:t>bisnis</a:t>
            </a:r>
            <a:r>
              <a:rPr lang="en-US" dirty="0" smtClean="0"/>
              <a:t> </a:t>
            </a:r>
            <a:r>
              <a:rPr lang="en-US" dirty="0" err="1" smtClean="0"/>
              <a:t>lebih</a:t>
            </a:r>
            <a:r>
              <a:rPr lang="en-US" dirty="0" smtClean="0"/>
              <a:t> </a:t>
            </a:r>
            <a:r>
              <a:rPr lang="en-US" dirty="0" err="1" smtClean="0"/>
              <a:t>bertumpu</a:t>
            </a:r>
            <a:r>
              <a:rPr lang="en-US" dirty="0" smtClean="0"/>
              <a:t> </a:t>
            </a:r>
            <a:r>
              <a:rPr lang="en-US" dirty="0" err="1" smtClean="0"/>
              <a:t>pada</a:t>
            </a:r>
            <a:r>
              <a:rPr lang="en-US" dirty="0" smtClean="0"/>
              <a:t> </a:t>
            </a:r>
            <a:r>
              <a:rPr lang="en-US" dirty="0" err="1" smtClean="0"/>
              <a:t>mekanisme</a:t>
            </a:r>
            <a:r>
              <a:rPr lang="en-US" dirty="0" smtClean="0"/>
              <a:t> </a:t>
            </a:r>
            <a:r>
              <a:rPr lang="en-US" dirty="0" err="1" smtClean="0"/>
              <a:t>negosiasi</a:t>
            </a:r>
            <a:r>
              <a:rPr lang="en-US" dirty="0" smtClean="0"/>
              <a:t> (</a:t>
            </a:r>
            <a:r>
              <a:rPr lang="en-US" i="1" dirty="0" smtClean="0"/>
              <a:t>negotiated bargain</a:t>
            </a:r>
            <a:r>
              <a:rPr lang="en-US" dirty="0" smtClean="0"/>
              <a:t>)</a:t>
            </a:r>
          </a:p>
          <a:p>
            <a:r>
              <a:rPr lang="en-US" dirty="0" err="1" smtClean="0"/>
              <a:t>Alat</a:t>
            </a:r>
            <a:r>
              <a:rPr lang="en-US" dirty="0" smtClean="0"/>
              <a:t> </a:t>
            </a:r>
            <a:r>
              <a:rPr lang="en-US" dirty="0" err="1" smtClean="0"/>
              <a:t>pengendalian</a:t>
            </a:r>
            <a:r>
              <a:rPr lang="en-US" dirty="0" smtClean="0"/>
              <a:t> </a:t>
            </a:r>
            <a:r>
              <a:rPr lang="en-US" dirty="0" err="1" smtClean="0"/>
              <a:t>organisasi</a:t>
            </a:r>
            <a:r>
              <a:rPr lang="en-US" dirty="0" smtClean="0"/>
              <a:t> </a:t>
            </a:r>
            <a:r>
              <a:rPr lang="en-US" dirty="0" err="1" smtClean="0"/>
              <a:t>sektor</a:t>
            </a:r>
            <a:r>
              <a:rPr lang="en-US" dirty="0" smtClean="0"/>
              <a:t> </a:t>
            </a:r>
            <a:r>
              <a:rPr lang="en-US" dirty="0" err="1" smtClean="0"/>
              <a:t>publik</a:t>
            </a:r>
            <a:r>
              <a:rPr lang="en-US" dirty="0" smtClean="0"/>
              <a:t> </a:t>
            </a:r>
            <a:r>
              <a:rPr lang="en-US" dirty="0" err="1" smtClean="0"/>
              <a:t>berupa</a:t>
            </a:r>
            <a:r>
              <a:rPr lang="en-US" dirty="0" smtClean="0"/>
              <a:t> </a:t>
            </a:r>
            <a:r>
              <a:rPr lang="en-US" dirty="0" err="1" smtClean="0"/>
              <a:t>peraturan</a:t>
            </a:r>
            <a:r>
              <a:rPr lang="en-US" dirty="0" smtClean="0"/>
              <a:t> </a:t>
            </a:r>
            <a:r>
              <a:rPr lang="en-US" dirty="0" err="1" smtClean="0"/>
              <a:t>birokrasi</a:t>
            </a:r>
            <a:r>
              <a:rPr lang="en-US" dirty="0" smtClean="0"/>
              <a:t>.</a:t>
            </a:r>
          </a:p>
          <a:p>
            <a:r>
              <a:rPr lang="en-US" dirty="0" err="1" smtClean="0"/>
              <a:t>Fungsi</a:t>
            </a:r>
            <a:r>
              <a:rPr lang="en-US" dirty="0" smtClean="0"/>
              <a:t> </a:t>
            </a:r>
            <a:r>
              <a:rPr lang="en-US" dirty="0" err="1" smtClean="0"/>
              <a:t>utama</a:t>
            </a:r>
            <a:r>
              <a:rPr lang="en-US" dirty="0" smtClean="0"/>
              <a:t> </a:t>
            </a:r>
            <a:r>
              <a:rPr lang="en-US" dirty="0" err="1" smtClean="0"/>
              <a:t>informasi</a:t>
            </a:r>
            <a:r>
              <a:rPr lang="en-US" dirty="0" smtClean="0"/>
              <a:t> </a:t>
            </a:r>
            <a:r>
              <a:rPr lang="en-US" dirty="0" err="1" smtClean="0"/>
              <a:t>akuntansi</a:t>
            </a:r>
            <a:r>
              <a:rPr lang="en-US" dirty="0" smtClean="0"/>
              <a:t> </a:t>
            </a:r>
            <a:r>
              <a:rPr lang="en-US" dirty="0" err="1" smtClean="0"/>
              <a:t>adalah</a:t>
            </a:r>
            <a:r>
              <a:rPr lang="en-US" dirty="0" smtClean="0"/>
              <a:t> </a:t>
            </a:r>
            <a:r>
              <a:rPr lang="en-US" dirty="0" err="1" smtClean="0"/>
              <a:t>sebagai</a:t>
            </a:r>
            <a:r>
              <a:rPr lang="en-US" dirty="0" smtClean="0"/>
              <a:t> </a:t>
            </a:r>
            <a:r>
              <a:rPr lang="en-US" dirty="0" err="1" smtClean="0"/>
              <a:t>alat</a:t>
            </a:r>
            <a:r>
              <a:rPr lang="en-US" dirty="0" smtClean="0"/>
              <a:t> </a:t>
            </a:r>
            <a:r>
              <a:rPr lang="en-US" dirty="0" err="1" smtClean="0"/>
              <a:t>pengendalian</a:t>
            </a:r>
            <a:r>
              <a:rPr lang="en-US" dirty="0" smtClean="0"/>
              <a:t>.</a:t>
            </a:r>
          </a:p>
          <a:p>
            <a:r>
              <a:rPr lang="en-US" dirty="0" err="1" smtClean="0"/>
              <a:t>Informasi</a:t>
            </a:r>
            <a:r>
              <a:rPr lang="en-US" dirty="0" smtClean="0"/>
              <a:t> </a:t>
            </a:r>
            <a:r>
              <a:rPr lang="en-US" dirty="0" err="1" smtClean="0"/>
              <a:t>akuntansi</a:t>
            </a:r>
            <a:r>
              <a:rPr lang="en-US" dirty="0" smtClean="0"/>
              <a:t> </a:t>
            </a:r>
            <a:r>
              <a:rPr lang="en-US" dirty="0" err="1" smtClean="0"/>
              <a:t>sebagai</a:t>
            </a:r>
            <a:r>
              <a:rPr lang="en-US" dirty="0" smtClean="0"/>
              <a:t> </a:t>
            </a:r>
            <a:r>
              <a:rPr lang="en-US" dirty="0" err="1" smtClean="0"/>
              <a:t>alat</a:t>
            </a:r>
            <a:r>
              <a:rPr lang="en-US" dirty="0" smtClean="0"/>
              <a:t> </a:t>
            </a:r>
            <a:r>
              <a:rPr lang="en-US" dirty="0" err="1" smtClean="0"/>
              <a:t>pengendalian</a:t>
            </a:r>
            <a:r>
              <a:rPr lang="en-US" dirty="0" smtClean="0"/>
              <a:t> </a:t>
            </a:r>
            <a:r>
              <a:rPr lang="en-US" dirty="0" err="1" smtClean="0"/>
              <a:t>keuangan</a:t>
            </a:r>
            <a:r>
              <a:rPr lang="en-US" dirty="0" smtClean="0"/>
              <a:t> (</a:t>
            </a:r>
            <a:r>
              <a:rPr lang="en-US" i="1" dirty="0" smtClean="0"/>
              <a:t>financial contr</a:t>
            </a:r>
            <a:r>
              <a:rPr lang="en-US" dirty="0" smtClean="0"/>
              <a:t>ol) </a:t>
            </a:r>
            <a:r>
              <a:rPr lang="en-US" dirty="0" err="1" smtClean="0"/>
              <a:t>dan</a:t>
            </a:r>
            <a:r>
              <a:rPr lang="en-US" dirty="0" smtClean="0"/>
              <a:t> </a:t>
            </a:r>
            <a:r>
              <a:rPr lang="en-US" dirty="0" err="1" smtClean="0"/>
              <a:t>pengendalian</a:t>
            </a:r>
            <a:r>
              <a:rPr lang="en-US" dirty="0" smtClean="0"/>
              <a:t> </a:t>
            </a:r>
            <a:r>
              <a:rPr lang="en-US" dirty="0" err="1" smtClean="0"/>
              <a:t>organisasi</a:t>
            </a:r>
            <a:r>
              <a:rPr lang="en-US" dirty="0" smtClean="0"/>
              <a:t> (</a:t>
            </a:r>
            <a:r>
              <a:rPr lang="en-US" i="1" dirty="0" smtClean="0"/>
              <a:t>organizational control</a:t>
            </a:r>
            <a:r>
              <a:rPr lang="en-US" dirty="0" smtClean="0"/>
              <a: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US" dirty="0" err="1" smtClean="0"/>
              <a:t>Perencanaan</a:t>
            </a:r>
            <a:r>
              <a:rPr lang="en-US" dirty="0" smtClean="0"/>
              <a:t> </a:t>
            </a:r>
            <a:r>
              <a:rPr lang="en-US" dirty="0" err="1" smtClean="0"/>
              <a:t>dan</a:t>
            </a:r>
            <a:r>
              <a:rPr lang="en-US" dirty="0" smtClean="0"/>
              <a:t> </a:t>
            </a:r>
            <a:r>
              <a:rPr lang="en-US" dirty="0" err="1" smtClean="0"/>
              <a:t>pengendalian</a:t>
            </a:r>
            <a:r>
              <a:rPr lang="en-US" dirty="0" smtClean="0"/>
              <a:t> </a:t>
            </a:r>
            <a:r>
              <a:rPr lang="en-US" dirty="0" err="1" smtClean="0"/>
              <a:t>sebaiknya</a:t>
            </a:r>
            <a:r>
              <a:rPr lang="en-US" dirty="0" smtClean="0"/>
              <a:t> </a:t>
            </a:r>
            <a:r>
              <a:rPr lang="en-US" dirty="0" err="1" smtClean="0"/>
              <a:t>dipertimbangkan</a:t>
            </a:r>
            <a:r>
              <a:rPr lang="en-US" dirty="0" smtClean="0"/>
              <a:t> </a:t>
            </a:r>
            <a:r>
              <a:rPr lang="en-US" dirty="0" err="1" smtClean="0"/>
              <a:t>secara</a:t>
            </a:r>
            <a:r>
              <a:rPr lang="en-US" dirty="0" smtClean="0"/>
              <a:t> </a:t>
            </a:r>
            <a:r>
              <a:rPr lang="en-US" dirty="0" err="1" smtClean="0"/>
              <a:t>bersama-sama</a:t>
            </a:r>
            <a:endParaRPr lang="en-US" dirty="0" smtClean="0"/>
          </a:p>
          <a:p>
            <a:r>
              <a:rPr lang="en-US" dirty="0" smtClean="0"/>
              <a:t>Jones and </a:t>
            </a:r>
            <a:r>
              <a:rPr lang="en-US" dirty="0" err="1" smtClean="0"/>
              <a:t>Pendlebury</a:t>
            </a:r>
            <a:r>
              <a:rPr lang="en-US" dirty="0" smtClean="0"/>
              <a:t> (1996) </a:t>
            </a:r>
            <a:r>
              <a:rPr lang="en-US" dirty="0" err="1" smtClean="0"/>
              <a:t>membagi</a:t>
            </a:r>
            <a:r>
              <a:rPr lang="en-US" dirty="0" smtClean="0"/>
              <a:t> </a:t>
            </a:r>
            <a:r>
              <a:rPr lang="en-US" dirty="0" err="1" smtClean="0"/>
              <a:t>proses</a:t>
            </a:r>
            <a:r>
              <a:rPr lang="en-US" dirty="0" smtClean="0"/>
              <a:t> </a:t>
            </a:r>
            <a:r>
              <a:rPr lang="en-US" dirty="0" err="1" smtClean="0"/>
              <a:t>perencanaan</a:t>
            </a:r>
            <a:r>
              <a:rPr lang="en-US" dirty="0" smtClean="0"/>
              <a:t> </a:t>
            </a:r>
            <a:r>
              <a:rPr lang="en-US" dirty="0" err="1" smtClean="0"/>
              <a:t>dan</a:t>
            </a:r>
            <a:r>
              <a:rPr lang="en-US" dirty="0" smtClean="0"/>
              <a:t> </a:t>
            </a:r>
            <a:r>
              <a:rPr lang="en-US" dirty="0" err="1" smtClean="0"/>
              <a:t>pengendalian</a:t>
            </a:r>
            <a:r>
              <a:rPr lang="en-US" dirty="0" smtClean="0"/>
              <a:t> </a:t>
            </a:r>
            <a:r>
              <a:rPr lang="en-US" dirty="0" err="1" smtClean="0"/>
              <a:t>manajerial</a:t>
            </a:r>
            <a:r>
              <a:rPr lang="en-US" dirty="0" smtClean="0"/>
              <a:t> </a:t>
            </a:r>
            <a:r>
              <a:rPr lang="en-US" dirty="0" err="1" smtClean="0"/>
              <a:t>pada</a:t>
            </a:r>
            <a:r>
              <a:rPr lang="en-US" dirty="0" smtClean="0"/>
              <a:t> </a:t>
            </a:r>
            <a:r>
              <a:rPr lang="en-US" dirty="0" err="1" smtClean="0"/>
              <a:t>organisasi</a:t>
            </a:r>
            <a:r>
              <a:rPr lang="en-US" dirty="0" smtClean="0"/>
              <a:t> </a:t>
            </a:r>
            <a:r>
              <a:rPr lang="en-US" dirty="0" err="1" smtClean="0"/>
              <a:t>sektor</a:t>
            </a:r>
            <a:r>
              <a:rPr lang="en-US" dirty="0" smtClean="0"/>
              <a:t> </a:t>
            </a:r>
            <a:r>
              <a:rPr lang="en-US" dirty="0" err="1" smtClean="0"/>
              <a:t>publik</a:t>
            </a:r>
            <a:r>
              <a:rPr lang="en-US" dirty="0" smtClean="0"/>
              <a:t> </a:t>
            </a:r>
            <a:r>
              <a:rPr lang="en-US" dirty="0" err="1" smtClean="0"/>
              <a:t>menjadi</a:t>
            </a:r>
            <a:r>
              <a:rPr lang="en-US" dirty="0" smtClean="0"/>
              <a:t> lima </a:t>
            </a:r>
            <a:r>
              <a:rPr lang="en-US" dirty="0" err="1" smtClean="0"/>
              <a:t>tahap</a:t>
            </a:r>
            <a:r>
              <a:rPr lang="en-US" dirty="0" smtClean="0"/>
              <a:t>, </a:t>
            </a:r>
            <a:r>
              <a:rPr lang="en-US" dirty="0" err="1" smtClean="0"/>
              <a:t>yaitu</a:t>
            </a:r>
            <a:r>
              <a:rPr lang="en-US" dirty="0" smtClean="0"/>
              <a:t>:  1) </a:t>
            </a:r>
            <a:r>
              <a:rPr lang="en-US" dirty="0" err="1" smtClean="0"/>
              <a:t>perencanaan</a:t>
            </a:r>
            <a:r>
              <a:rPr lang="en-US" dirty="0" smtClean="0"/>
              <a:t> </a:t>
            </a:r>
            <a:r>
              <a:rPr lang="en-US" dirty="0" err="1" smtClean="0"/>
              <a:t>tujuan</a:t>
            </a:r>
            <a:r>
              <a:rPr lang="en-US" dirty="0" smtClean="0"/>
              <a:t> and </a:t>
            </a:r>
            <a:r>
              <a:rPr lang="en-US" dirty="0" err="1" smtClean="0"/>
              <a:t>sasaran</a:t>
            </a:r>
            <a:r>
              <a:rPr lang="en-US" dirty="0" smtClean="0"/>
              <a:t> </a:t>
            </a:r>
            <a:r>
              <a:rPr lang="en-US" dirty="0" err="1" smtClean="0"/>
              <a:t>dasar</a:t>
            </a:r>
            <a:r>
              <a:rPr lang="en-US" dirty="0" smtClean="0"/>
              <a:t>, 2) </a:t>
            </a:r>
            <a:r>
              <a:rPr lang="en-US" dirty="0" err="1" smtClean="0"/>
              <a:t>perencanaan</a:t>
            </a:r>
            <a:r>
              <a:rPr lang="en-US" dirty="0" smtClean="0"/>
              <a:t> </a:t>
            </a:r>
            <a:r>
              <a:rPr lang="en-US" dirty="0" err="1" smtClean="0"/>
              <a:t>operasional</a:t>
            </a:r>
            <a:r>
              <a:rPr lang="en-US" dirty="0" smtClean="0"/>
              <a:t>, 3) </a:t>
            </a:r>
            <a:r>
              <a:rPr lang="en-US" dirty="0" err="1" smtClean="0"/>
              <a:t>penganggaran</a:t>
            </a:r>
            <a:r>
              <a:rPr lang="en-US" dirty="0" smtClean="0"/>
              <a:t>, 4) </a:t>
            </a:r>
            <a:r>
              <a:rPr lang="en-US" dirty="0" err="1" smtClean="0"/>
              <a:t>pengendalian</a:t>
            </a:r>
            <a:r>
              <a:rPr lang="en-US" dirty="0" smtClean="0"/>
              <a:t> </a:t>
            </a:r>
            <a:r>
              <a:rPr lang="en-US" dirty="0" err="1" smtClean="0"/>
              <a:t>dan</a:t>
            </a:r>
            <a:r>
              <a:rPr lang="en-US" dirty="0" smtClean="0"/>
              <a:t> </a:t>
            </a:r>
            <a:r>
              <a:rPr lang="en-US" dirty="0" err="1" smtClean="0"/>
              <a:t>pengukuran</a:t>
            </a:r>
            <a:r>
              <a:rPr lang="en-US" dirty="0" smtClean="0"/>
              <a:t>, </a:t>
            </a:r>
            <a:r>
              <a:rPr lang="en-US" dirty="0" err="1" smtClean="0"/>
              <a:t>dan</a:t>
            </a:r>
            <a:r>
              <a:rPr lang="en-US" dirty="0" smtClean="0"/>
              <a:t> 5) </a:t>
            </a:r>
            <a:r>
              <a:rPr lang="en-US" dirty="0" err="1" smtClean="0"/>
              <a:t>pelaporan</a:t>
            </a:r>
            <a:r>
              <a:rPr lang="en-US" dirty="0" smtClean="0"/>
              <a:t>, </a:t>
            </a:r>
            <a:r>
              <a:rPr lang="en-US" dirty="0" err="1" smtClean="0"/>
              <a:t>analisis</a:t>
            </a:r>
            <a:r>
              <a:rPr lang="en-US" dirty="0" smtClean="0"/>
              <a:t>, </a:t>
            </a:r>
            <a:r>
              <a:rPr lang="en-US" dirty="0" err="1" smtClean="0"/>
              <a:t>dan</a:t>
            </a:r>
            <a:r>
              <a:rPr lang="en-US" dirty="0" smtClean="0"/>
              <a:t> </a:t>
            </a:r>
            <a:r>
              <a:rPr lang="en-US" dirty="0" err="1" smtClean="0"/>
              <a:t>umpan</a:t>
            </a:r>
            <a:r>
              <a:rPr lang="en-US" dirty="0" smtClean="0"/>
              <a:t> </a:t>
            </a:r>
            <a:r>
              <a:rPr lang="en-US" dirty="0" err="1" smtClean="0"/>
              <a:t>balik</a:t>
            </a:r>
            <a:r>
              <a:rPr lang="en-US" dirty="0" smtClean="0"/>
              <a:t>.</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err="1" smtClean="0"/>
              <a:t>Peran</a:t>
            </a:r>
            <a:r>
              <a:rPr lang="en-US" dirty="0" smtClean="0"/>
              <a:t> </a:t>
            </a:r>
            <a:r>
              <a:rPr lang="en-US" dirty="0" err="1" smtClean="0"/>
              <a:t>utama</a:t>
            </a:r>
            <a:r>
              <a:rPr lang="en-US" dirty="0" smtClean="0"/>
              <a:t> </a:t>
            </a:r>
            <a:r>
              <a:rPr lang="en-US" dirty="0" err="1" smtClean="0"/>
              <a:t>akuntansi</a:t>
            </a:r>
            <a:r>
              <a:rPr lang="en-US" dirty="0" smtClean="0"/>
              <a:t> </a:t>
            </a:r>
            <a:r>
              <a:rPr lang="en-US" dirty="0" err="1" smtClean="0"/>
              <a:t>manajemen</a:t>
            </a:r>
            <a:r>
              <a:rPr lang="en-US" dirty="0" smtClean="0"/>
              <a:t> </a:t>
            </a:r>
            <a:r>
              <a:rPr lang="en-US" dirty="0" err="1" smtClean="0"/>
              <a:t>adalah</a:t>
            </a:r>
            <a:r>
              <a:rPr lang="en-US" dirty="0" smtClean="0"/>
              <a:t> </a:t>
            </a:r>
            <a:r>
              <a:rPr lang="en-US" dirty="0" err="1" smtClean="0"/>
              <a:t>memberikan</a:t>
            </a:r>
            <a:r>
              <a:rPr lang="en-US" dirty="0" smtClean="0"/>
              <a:t> </a:t>
            </a:r>
            <a:r>
              <a:rPr lang="en-US" dirty="0" err="1" smtClean="0"/>
              <a:t>informsi</a:t>
            </a:r>
            <a:r>
              <a:rPr lang="en-US" dirty="0" smtClean="0"/>
              <a:t> </a:t>
            </a:r>
            <a:r>
              <a:rPr lang="en-US" dirty="0" err="1" smtClean="0"/>
              <a:t>akuntansi</a:t>
            </a:r>
            <a:r>
              <a:rPr lang="en-US" dirty="0" smtClean="0"/>
              <a:t> yang </a:t>
            </a:r>
            <a:r>
              <a:rPr lang="en-US" dirty="0" err="1" smtClean="0"/>
              <a:t>relevan</a:t>
            </a:r>
            <a:r>
              <a:rPr lang="en-US" dirty="0" smtClean="0"/>
              <a:t> </a:t>
            </a:r>
            <a:r>
              <a:rPr lang="en-US" dirty="0" err="1" smtClean="0"/>
              <a:t>dan</a:t>
            </a:r>
            <a:r>
              <a:rPr lang="en-US" dirty="0" smtClean="0"/>
              <a:t> </a:t>
            </a:r>
            <a:r>
              <a:rPr lang="en-US" dirty="0" err="1" smtClean="0"/>
              <a:t>handal</a:t>
            </a:r>
            <a:r>
              <a:rPr lang="en-US" dirty="0" smtClean="0"/>
              <a:t> </a:t>
            </a:r>
            <a:r>
              <a:rPr lang="en-US" dirty="0" err="1" smtClean="0"/>
              <a:t>kepada</a:t>
            </a:r>
            <a:r>
              <a:rPr lang="en-US" dirty="0" smtClean="0"/>
              <a:t> </a:t>
            </a:r>
            <a:r>
              <a:rPr lang="en-US" dirty="0" err="1" smtClean="0"/>
              <a:t>manajer</a:t>
            </a:r>
            <a:r>
              <a:rPr lang="en-US" dirty="0" smtClean="0"/>
              <a:t> </a:t>
            </a:r>
            <a:r>
              <a:rPr lang="en-US" dirty="0" err="1" smtClean="0"/>
              <a:t>untuk</a:t>
            </a:r>
            <a:r>
              <a:rPr lang="en-US" dirty="0" smtClean="0"/>
              <a:t> </a:t>
            </a:r>
            <a:r>
              <a:rPr lang="en-US" dirty="0" err="1" smtClean="0"/>
              <a:t>perencanaan</a:t>
            </a:r>
            <a:r>
              <a:rPr lang="en-US" dirty="0" smtClean="0"/>
              <a:t> </a:t>
            </a:r>
            <a:r>
              <a:rPr lang="en-US" dirty="0" err="1" smtClean="0"/>
              <a:t>dan</a:t>
            </a:r>
            <a:r>
              <a:rPr lang="en-US" dirty="0" smtClean="0"/>
              <a:t> </a:t>
            </a:r>
            <a:r>
              <a:rPr lang="en-US" dirty="0" err="1" smtClean="0"/>
              <a:t>pengendalian</a:t>
            </a:r>
            <a:r>
              <a:rPr lang="en-US" dirty="0" smtClean="0"/>
              <a:t> </a:t>
            </a:r>
            <a:r>
              <a:rPr lang="en-US" dirty="0" err="1" smtClean="0"/>
              <a:t>organisasi</a:t>
            </a:r>
            <a:r>
              <a:rPr lang="en-US" dirty="0" smtClean="0"/>
              <a:t>.</a:t>
            </a:r>
          </a:p>
          <a:p>
            <a:r>
              <a:rPr lang="en-US" dirty="0" err="1" smtClean="0"/>
              <a:t>Peran</a:t>
            </a:r>
            <a:r>
              <a:rPr lang="en-US" dirty="0" smtClean="0"/>
              <a:t> </a:t>
            </a:r>
            <a:r>
              <a:rPr lang="en-US" dirty="0" err="1" smtClean="0"/>
              <a:t>akuntansi</a:t>
            </a:r>
            <a:r>
              <a:rPr lang="en-US" dirty="0" smtClean="0"/>
              <a:t> </a:t>
            </a:r>
            <a:r>
              <a:rPr lang="en-US" dirty="0" err="1" smtClean="0"/>
              <a:t>manajemen</a:t>
            </a:r>
            <a:r>
              <a:rPr lang="en-US" dirty="0" smtClean="0"/>
              <a:t> </a:t>
            </a:r>
            <a:r>
              <a:rPr lang="en-US" dirty="0" err="1" smtClean="0"/>
              <a:t>dalam</a:t>
            </a:r>
            <a:r>
              <a:rPr lang="en-US" dirty="0" smtClean="0"/>
              <a:t> </a:t>
            </a:r>
            <a:r>
              <a:rPr lang="en-US" dirty="0" err="1" smtClean="0"/>
              <a:t>organisasi</a:t>
            </a:r>
            <a:r>
              <a:rPr lang="en-US" dirty="0" smtClean="0"/>
              <a:t> </a:t>
            </a:r>
            <a:r>
              <a:rPr lang="en-US" dirty="0" err="1" smtClean="0"/>
              <a:t>sektor</a:t>
            </a:r>
            <a:r>
              <a:rPr lang="en-US" dirty="0" smtClean="0"/>
              <a:t> </a:t>
            </a:r>
            <a:r>
              <a:rPr lang="en-US" dirty="0" err="1" smtClean="0"/>
              <a:t>publik</a:t>
            </a:r>
            <a:r>
              <a:rPr lang="en-US" dirty="0" smtClean="0"/>
              <a:t> </a:t>
            </a:r>
            <a:r>
              <a:rPr lang="en-US" dirty="0" err="1" smtClean="0"/>
              <a:t>meliputi</a:t>
            </a:r>
            <a:r>
              <a:rPr lang="en-US" dirty="0" smtClean="0"/>
              <a:t>: a) </a:t>
            </a:r>
            <a:r>
              <a:rPr lang="en-US" dirty="0" err="1" smtClean="0"/>
              <a:t>perencanaan</a:t>
            </a:r>
            <a:r>
              <a:rPr lang="en-US" dirty="0" smtClean="0"/>
              <a:t> </a:t>
            </a:r>
            <a:r>
              <a:rPr lang="en-US" dirty="0" err="1" smtClean="0"/>
              <a:t>strategik</a:t>
            </a:r>
            <a:r>
              <a:rPr lang="en-US" dirty="0" smtClean="0"/>
              <a:t>, 2) </a:t>
            </a:r>
            <a:r>
              <a:rPr lang="en-US" dirty="0" err="1" smtClean="0"/>
              <a:t>pemberian</a:t>
            </a:r>
            <a:r>
              <a:rPr lang="en-US" dirty="0" smtClean="0"/>
              <a:t> </a:t>
            </a:r>
            <a:r>
              <a:rPr lang="en-US" dirty="0" err="1" smtClean="0"/>
              <a:t>informasi</a:t>
            </a:r>
            <a:r>
              <a:rPr lang="en-US" dirty="0" smtClean="0"/>
              <a:t> </a:t>
            </a:r>
            <a:r>
              <a:rPr lang="en-US" dirty="0" err="1" smtClean="0"/>
              <a:t>biaya</a:t>
            </a:r>
            <a:r>
              <a:rPr lang="en-US" dirty="0" smtClean="0"/>
              <a:t>, 3) </a:t>
            </a:r>
            <a:r>
              <a:rPr lang="en-US" dirty="0" err="1" smtClean="0"/>
              <a:t>penilaian</a:t>
            </a:r>
            <a:r>
              <a:rPr lang="en-US" dirty="0" smtClean="0"/>
              <a:t> </a:t>
            </a:r>
            <a:r>
              <a:rPr lang="en-US" dirty="0" err="1" smtClean="0"/>
              <a:t>investasi</a:t>
            </a:r>
            <a:r>
              <a:rPr lang="en-US" dirty="0" smtClean="0"/>
              <a:t>, 4) </a:t>
            </a:r>
            <a:r>
              <a:rPr lang="en-US" dirty="0" err="1" smtClean="0"/>
              <a:t>penganggaran</a:t>
            </a:r>
            <a:r>
              <a:rPr lang="en-US" dirty="0" smtClean="0"/>
              <a:t>, 5) </a:t>
            </a:r>
            <a:r>
              <a:rPr lang="en-US" dirty="0" err="1" smtClean="0"/>
              <a:t>penentuan</a:t>
            </a:r>
            <a:r>
              <a:rPr lang="en-US" dirty="0" smtClean="0"/>
              <a:t> </a:t>
            </a:r>
            <a:r>
              <a:rPr lang="en-US" dirty="0" err="1" smtClean="0"/>
              <a:t>biaya</a:t>
            </a:r>
            <a:r>
              <a:rPr lang="en-US" dirty="0" smtClean="0"/>
              <a:t> </a:t>
            </a:r>
            <a:r>
              <a:rPr lang="en-US" dirty="0" err="1" smtClean="0"/>
              <a:t>layanan</a:t>
            </a:r>
            <a:r>
              <a:rPr lang="en-US" dirty="0" smtClean="0"/>
              <a:t> (</a:t>
            </a:r>
            <a:r>
              <a:rPr lang="en-US" i="1" dirty="0" smtClean="0"/>
              <a:t>costs of services</a:t>
            </a:r>
            <a:r>
              <a:rPr lang="en-US" dirty="0" smtClean="0"/>
              <a:t>) </a:t>
            </a:r>
            <a:r>
              <a:rPr lang="en-US" dirty="0" err="1" smtClean="0"/>
              <a:t>dan</a:t>
            </a:r>
            <a:r>
              <a:rPr lang="en-US" dirty="0" smtClean="0"/>
              <a:t> </a:t>
            </a:r>
            <a:r>
              <a:rPr lang="en-US" dirty="0" err="1" smtClean="0"/>
              <a:t>penentuan</a:t>
            </a:r>
            <a:r>
              <a:rPr lang="en-US" dirty="0" smtClean="0"/>
              <a:t> </a:t>
            </a:r>
            <a:r>
              <a:rPr lang="en-US" dirty="0" err="1" smtClean="0"/>
              <a:t>tarif</a:t>
            </a:r>
            <a:r>
              <a:rPr lang="en-US" dirty="0" smtClean="0"/>
              <a:t> </a:t>
            </a:r>
            <a:r>
              <a:rPr lang="en-US" dirty="0" err="1" smtClean="0"/>
              <a:t>pelayanan</a:t>
            </a:r>
            <a:r>
              <a:rPr lang="en-US" dirty="0" smtClean="0"/>
              <a:t> (</a:t>
            </a:r>
            <a:r>
              <a:rPr lang="en-US" i="1" dirty="0" smtClean="0"/>
              <a:t>charging for services</a:t>
            </a:r>
            <a:r>
              <a:rPr lang="en-US" dirty="0" smtClean="0"/>
              <a:t>), </a:t>
            </a:r>
            <a:r>
              <a:rPr lang="en-US" dirty="0" err="1" smtClean="0"/>
              <a:t>dan</a:t>
            </a:r>
            <a:r>
              <a:rPr lang="en-US" dirty="0" smtClean="0"/>
              <a:t> 6) </a:t>
            </a:r>
            <a:r>
              <a:rPr lang="en-US" dirty="0" err="1" smtClean="0"/>
              <a:t>penilaian</a:t>
            </a:r>
            <a:r>
              <a:rPr lang="en-US" dirty="0" smtClean="0"/>
              <a:t> </a:t>
            </a:r>
            <a:r>
              <a:rPr lang="en-US" dirty="0" err="1" smtClean="0"/>
              <a:t>kinerja</a:t>
            </a:r>
            <a:r>
              <a:rPr lang="en-US" dirty="0" smtClean="0"/>
              <a:t>.</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95</TotalTime>
  <Words>378</Words>
  <Application>Microsoft Office PowerPoint</Application>
  <PresentationFormat>On-screen Show (4:3)</PresentationFormat>
  <Paragraphs>19</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Solstice</vt:lpstr>
      <vt:lpstr>AKUNTANSI MANAJEMEN SEKTOR PUBLIK</vt:lpstr>
      <vt:lpstr>Slide 2</vt:lpstr>
      <vt:lpstr>Slide 3</vt:lpstr>
      <vt:lpstr>Slide 4</vt:lpstr>
      <vt:lpstr>Slide 5</vt:lpstr>
      <vt:lpstr>Slide 6</vt:lpstr>
      <vt:lpstr>Slide 7</vt:lpstr>
      <vt:lpstr>Slide 8</vt:lpstr>
    </vt:vector>
  </TitlesOfParts>
  <Company>Acer</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AKUNTANSI MANAJEMEN SEKTOR PUBLIK</dc:title>
  <dc:creator>Valued Acer Customer</dc:creator>
  <cp:lastModifiedBy>User</cp:lastModifiedBy>
  <cp:revision>30</cp:revision>
  <dcterms:created xsi:type="dcterms:W3CDTF">2015-03-10T05:22:09Z</dcterms:created>
  <dcterms:modified xsi:type="dcterms:W3CDTF">2018-12-23T14:32:03Z</dcterms:modified>
</cp:coreProperties>
</file>