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9" r:id="rId14"/>
    <p:sldId id="270" r:id="rId15"/>
    <p:sldId id="271" r:id="rId16"/>
    <p:sldId id="273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0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BD5314-864F-452B-BA59-DA367DD6879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D880FB-C9F5-419F-A704-29505F8E5D01}">
      <dgm:prSet phldrT="[Text]"/>
      <dgm:spPr/>
      <dgm:t>
        <a:bodyPr/>
        <a:lstStyle/>
        <a:p>
          <a:r>
            <a:rPr lang="en-US" dirty="0"/>
            <a:t>PUBLIC PROBLEMS</a:t>
          </a:r>
        </a:p>
      </dgm:t>
    </dgm:pt>
    <dgm:pt modelId="{1295C4E8-308D-463E-8BD4-7D779C28BFB2}" type="parTrans" cxnId="{8650BC7C-766E-4C2A-8F7F-75ED8AB6F01E}">
      <dgm:prSet/>
      <dgm:spPr/>
      <dgm:t>
        <a:bodyPr/>
        <a:lstStyle/>
        <a:p>
          <a:endParaRPr lang="en-US"/>
        </a:p>
      </dgm:t>
    </dgm:pt>
    <dgm:pt modelId="{DE8C2FB3-3DFB-47FA-B87F-B3D46041E291}" type="sibTrans" cxnId="{8650BC7C-766E-4C2A-8F7F-75ED8AB6F01E}">
      <dgm:prSet/>
      <dgm:spPr/>
      <dgm:t>
        <a:bodyPr/>
        <a:lstStyle/>
        <a:p>
          <a:endParaRPr lang="en-US"/>
        </a:p>
      </dgm:t>
    </dgm:pt>
    <dgm:pt modelId="{9B8D9C1B-04C4-417C-AE5A-576666244E29}">
      <dgm:prSet phldrT="[Text]"/>
      <dgm:spPr/>
      <dgm:t>
        <a:bodyPr/>
        <a:lstStyle/>
        <a:p>
          <a:r>
            <a:rPr lang="en-US" dirty="0"/>
            <a:t>POLICY PROBLEMS</a:t>
          </a:r>
        </a:p>
      </dgm:t>
    </dgm:pt>
    <dgm:pt modelId="{3EF3B590-08F5-4F08-949F-BE0942AA0024}" type="parTrans" cxnId="{834365A2-410E-4BD7-82F4-AE05AE34B7E1}">
      <dgm:prSet/>
      <dgm:spPr/>
      <dgm:t>
        <a:bodyPr/>
        <a:lstStyle/>
        <a:p>
          <a:endParaRPr lang="en-US"/>
        </a:p>
      </dgm:t>
    </dgm:pt>
    <dgm:pt modelId="{27C66920-D68E-45ED-B4B0-B0E8FFD9A423}" type="sibTrans" cxnId="{834365A2-410E-4BD7-82F4-AE05AE34B7E1}">
      <dgm:prSet/>
      <dgm:spPr/>
      <dgm:t>
        <a:bodyPr/>
        <a:lstStyle/>
        <a:p>
          <a:endParaRPr lang="en-US"/>
        </a:p>
      </dgm:t>
    </dgm:pt>
    <dgm:pt modelId="{FD375CD8-F7B1-4731-90F6-A0B36A90862E}">
      <dgm:prSet phldrT="[Text]"/>
      <dgm:spPr/>
      <dgm:t>
        <a:bodyPr/>
        <a:lstStyle/>
        <a:p>
          <a:r>
            <a:rPr lang="en-US" dirty="0"/>
            <a:t>DATA</a:t>
          </a:r>
        </a:p>
      </dgm:t>
    </dgm:pt>
    <dgm:pt modelId="{80DAFF89-D09D-43DA-A9F8-21B5ED6A610D}" type="parTrans" cxnId="{FA6E5C80-E2E7-4517-9257-AEF24AEECAD4}">
      <dgm:prSet/>
      <dgm:spPr/>
      <dgm:t>
        <a:bodyPr/>
        <a:lstStyle/>
        <a:p>
          <a:endParaRPr lang="en-US"/>
        </a:p>
      </dgm:t>
    </dgm:pt>
    <dgm:pt modelId="{1FE3C79F-2466-4475-913F-1846622DA56E}" type="sibTrans" cxnId="{FA6E5C80-E2E7-4517-9257-AEF24AEECAD4}">
      <dgm:prSet/>
      <dgm:spPr/>
      <dgm:t>
        <a:bodyPr/>
        <a:lstStyle/>
        <a:p>
          <a:endParaRPr lang="en-US"/>
        </a:p>
      </dgm:t>
    </dgm:pt>
    <dgm:pt modelId="{465E9A68-D25D-4FA7-BCE6-B9895F5C2331}">
      <dgm:prSet phldrT="[Text]"/>
      <dgm:spPr/>
      <dgm:t>
        <a:bodyPr/>
        <a:lstStyle/>
        <a:p>
          <a:r>
            <a:rPr lang="en-US" dirty="0"/>
            <a:t>RISET</a:t>
          </a:r>
        </a:p>
      </dgm:t>
    </dgm:pt>
    <dgm:pt modelId="{DB2B142A-B7CD-4DDE-BBD5-B576F93844BC}" type="parTrans" cxnId="{B5A9D384-06AF-4A95-8122-EFB126407BF7}">
      <dgm:prSet/>
      <dgm:spPr/>
      <dgm:t>
        <a:bodyPr/>
        <a:lstStyle/>
        <a:p>
          <a:endParaRPr lang="en-US"/>
        </a:p>
      </dgm:t>
    </dgm:pt>
    <dgm:pt modelId="{D289DABB-254D-4860-BF38-A7DFC0BD0C08}" type="sibTrans" cxnId="{B5A9D384-06AF-4A95-8122-EFB126407BF7}">
      <dgm:prSet/>
      <dgm:spPr/>
      <dgm:t>
        <a:bodyPr/>
        <a:lstStyle/>
        <a:p>
          <a:endParaRPr lang="en-US"/>
        </a:p>
      </dgm:t>
    </dgm:pt>
    <dgm:pt modelId="{783A65AF-104E-45C8-B431-2915D2BBCFDB}">
      <dgm:prSet phldrT="[Text]"/>
      <dgm:spPr/>
      <dgm:t>
        <a:bodyPr/>
        <a:lstStyle/>
        <a:p>
          <a:r>
            <a:rPr lang="en-US" dirty="0"/>
            <a:t>INFORMASI</a:t>
          </a:r>
        </a:p>
        <a:p>
          <a:r>
            <a:rPr lang="en-US" dirty="0"/>
            <a:t>(HASIL RISET)</a:t>
          </a:r>
        </a:p>
      </dgm:t>
    </dgm:pt>
    <dgm:pt modelId="{129D76B0-DA84-4999-8B2C-BF6AFFCB06EA}" type="parTrans" cxnId="{059B2949-F83F-4718-BAAB-FBCF13FDF8EE}">
      <dgm:prSet/>
      <dgm:spPr/>
      <dgm:t>
        <a:bodyPr/>
        <a:lstStyle/>
        <a:p>
          <a:endParaRPr lang="en-US"/>
        </a:p>
      </dgm:t>
    </dgm:pt>
    <dgm:pt modelId="{76173D05-1894-47C7-B219-FFAC00F1F4D5}" type="sibTrans" cxnId="{059B2949-F83F-4718-BAAB-FBCF13FDF8EE}">
      <dgm:prSet/>
      <dgm:spPr/>
      <dgm:t>
        <a:bodyPr/>
        <a:lstStyle/>
        <a:p>
          <a:endParaRPr lang="en-US"/>
        </a:p>
      </dgm:t>
    </dgm:pt>
    <dgm:pt modelId="{C5510B31-AB46-4ECC-AD86-B8479B08C7AE}">
      <dgm:prSet phldrT="[Text]"/>
      <dgm:spPr/>
      <dgm:t>
        <a:bodyPr/>
        <a:lstStyle/>
        <a:p>
          <a:r>
            <a:rPr lang="en-US" dirty="0"/>
            <a:t>KEPUTUSAN/</a:t>
          </a:r>
        </a:p>
        <a:p>
          <a:r>
            <a:rPr lang="en-US" dirty="0"/>
            <a:t>KEBIJAKAN</a:t>
          </a:r>
        </a:p>
      </dgm:t>
    </dgm:pt>
    <dgm:pt modelId="{4F79119A-CC72-4D26-912F-FCA0C254E6DF}" type="parTrans" cxnId="{9D4261A4-D7BD-43FF-8EEA-66FEDCBAE7C0}">
      <dgm:prSet/>
      <dgm:spPr/>
      <dgm:t>
        <a:bodyPr/>
        <a:lstStyle/>
        <a:p>
          <a:endParaRPr lang="en-US"/>
        </a:p>
      </dgm:t>
    </dgm:pt>
    <dgm:pt modelId="{EC502C8A-401D-446F-9018-A3AEDCE22E62}" type="sibTrans" cxnId="{9D4261A4-D7BD-43FF-8EEA-66FEDCBAE7C0}">
      <dgm:prSet/>
      <dgm:spPr/>
      <dgm:t>
        <a:bodyPr/>
        <a:lstStyle/>
        <a:p>
          <a:endParaRPr lang="en-US"/>
        </a:p>
      </dgm:t>
    </dgm:pt>
    <dgm:pt modelId="{EDEB0051-3118-40E7-A985-CB3776ED5E04}" type="pres">
      <dgm:prSet presAssocID="{D9BD5314-864F-452B-BA59-DA367DD68793}" presName="diagram" presStyleCnt="0">
        <dgm:presLayoutVars>
          <dgm:dir/>
          <dgm:resizeHandles val="exact"/>
        </dgm:presLayoutVars>
      </dgm:prSet>
      <dgm:spPr/>
    </dgm:pt>
    <dgm:pt modelId="{A88B5291-7497-4A42-85F0-C52691E8ADAF}" type="pres">
      <dgm:prSet presAssocID="{EAD880FB-C9F5-419F-A704-29505F8E5D01}" presName="node" presStyleLbl="node1" presStyleIdx="0" presStyleCnt="6">
        <dgm:presLayoutVars>
          <dgm:bulletEnabled val="1"/>
        </dgm:presLayoutVars>
      </dgm:prSet>
      <dgm:spPr/>
    </dgm:pt>
    <dgm:pt modelId="{AFF3E047-D2F0-4DAA-AAE2-3B244BFFFF1E}" type="pres">
      <dgm:prSet presAssocID="{DE8C2FB3-3DFB-47FA-B87F-B3D46041E291}" presName="sibTrans" presStyleLbl="sibTrans2D1" presStyleIdx="0" presStyleCnt="5"/>
      <dgm:spPr/>
    </dgm:pt>
    <dgm:pt modelId="{60CBC150-6757-44D5-ACE9-F0FBA3499751}" type="pres">
      <dgm:prSet presAssocID="{DE8C2FB3-3DFB-47FA-B87F-B3D46041E291}" presName="connectorText" presStyleLbl="sibTrans2D1" presStyleIdx="0" presStyleCnt="5"/>
      <dgm:spPr/>
    </dgm:pt>
    <dgm:pt modelId="{5CC3B0E3-7702-40A2-BA34-3F4AF139CE53}" type="pres">
      <dgm:prSet presAssocID="{9B8D9C1B-04C4-417C-AE5A-576666244E29}" presName="node" presStyleLbl="node1" presStyleIdx="1" presStyleCnt="6">
        <dgm:presLayoutVars>
          <dgm:bulletEnabled val="1"/>
        </dgm:presLayoutVars>
      </dgm:prSet>
      <dgm:spPr/>
    </dgm:pt>
    <dgm:pt modelId="{0C4AB346-0E75-4DCD-B184-53DEE0A0411D}" type="pres">
      <dgm:prSet presAssocID="{27C66920-D68E-45ED-B4B0-B0E8FFD9A423}" presName="sibTrans" presStyleLbl="sibTrans2D1" presStyleIdx="1" presStyleCnt="5"/>
      <dgm:spPr/>
    </dgm:pt>
    <dgm:pt modelId="{2435A8D9-877C-47FC-9695-AFA2EF0DF788}" type="pres">
      <dgm:prSet presAssocID="{27C66920-D68E-45ED-B4B0-B0E8FFD9A423}" presName="connectorText" presStyleLbl="sibTrans2D1" presStyleIdx="1" presStyleCnt="5"/>
      <dgm:spPr/>
    </dgm:pt>
    <dgm:pt modelId="{933D4593-D082-4153-9BD3-388E1E37C6A7}" type="pres">
      <dgm:prSet presAssocID="{FD375CD8-F7B1-4731-90F6-A0B36A90862E}" presName="node" presStyleLbl="node1" presStyleIdx="2" presStyleCnt="6">
        <dgm:presLayoutVars>
          <dgm:bulletEnabled val="1"/>
        </dgm:presLayoutVars>
      </dgm:prSet>
      <dgm:spPr/>
    </dgm:pt>
    <dgm:pt modelId="{BD6C151A-BC55-4DAB-893A-F5DF7044AFA6}" type="pres">
      <dgm:prSet presAssocID="{1FE3C79F-2466-4475-913F-1846622DA56E}" presName="sibTrans" presStyleLbl="sibTrans2D1" presStyleIdx="2" presStyleCnt="5"/>
      <dgm:spPr/>
    </dgm:pt>
    <dgm:pt modelId="{DED4903F-B3AF-4580-BD92-0E1519DCD3EA}" type="pres">
      <dgm:prSet presAssocID="{1FE3C79F-2466-4475-913F-1846622DA56E}" presName="connectorText" presStyleLbl="sibTrans2D1" presStyleIdx="2" presStyleCnt="5"/>
      <dgm:spPr/>
    </dgm:pt>
    <dgm:pt modelId="{2CAE16CA-FE72-44D7-9196-B42E38A5E983}" type="pres">
      <dgm:prSet presAssocID="{465E9A68-D25D-4FA7-BCE6-B9895F5C2331}" presName="node" presStyleLbl="node1" presStyleIdx="3" presStyleCnt="6">
        <dgm:presLayoutVars>
          <dgm:bulletEnabled val="1"/>
        </dgm:presLayoutVars>
      </dgm:prSet>
      <dgm:spPr/>
    </dgm:pt>
    <dgm:pt modelId="{556973CF-F56B-487C-B426-DB25E6EBD86D}" type="pres">
      <dgm:prSet presAssocID="{D289DABB-254D-4860-BF38-A7DFC0BD0C08}" presName="sibTrans" presStyleLbl="sibTrans2D1" presStyleIdx="3" presStyleCnt="5"/>
      <dgm:spPr/>
    </dgm:pt>
    <dgm:pt modelId="{FF0E8C20-C70D-47E1-A129-BA6ACA429BF7}" type="pres">
      <dgm:prSet presAssocID="{D289DABB-254D-4860-BF38-A7DFC0BD0C08}" presName="connectorText" presStyleLbl="sibTrans2D1" presStyleIdx="3" presStyleCnt="5"/>
      <dgm:spPr/>
    </dgm:pt>
    <dgm:pt modelId="{9C811865-37D0-4D80-9716-49313C7E7B9E}" type="pres">
      <dgm:prSet presAssocID="{783A65AF-104E-45C8-B431-2915D2BBCFDB}" presName="node" presStyleLbl="node1" presStyleIdx="4" presStyleCnt="6">
        <dgm:presLayoutVars>
          <dgm:bulletEnabled val="1"/>
        </dgm:presLayoutVars>
      </dgm:prSet>
      <dgm:spPr/>
    </dgm:pt>
    <dgm:pt modelId="{4D748DA3-B309-4288-9DB9-9E2CA0267FE4}" type="pres">
      <dgm:prSet presAssocID="{76173D05-1894-47C7-B219-FFAC00F1F4D5}" presName="sibTrans" presStyleLbl="sibTrans2D1" presStyleIdx="4" presStyleCnt="5"/>
      <dgm:spPr/>
    </dgm:pt>
    <dgm:pt modelId="{91D2646B-7EDD-478F-8F53-46D9909730DB}" type="pres">
      <dgm:prSet presAssocID="{76173D05-1894-47C7-B219-FFAC00F1F4D5}" presName="connectorText" presStyleLbl="sibTrans2D1" presStyleIdx="4" presStyleCnt="5"/>
      <dgm:spPr/>
    </dgm:pt>
    <dgm:pt modelId="{CF8EACFE-2F1E-4492-BFB5-21460162F4C2}" type="pres">
      <dgm:prSet presAssocID="{C5510B31-AB46-4ECC-AD86-B8479B08C7AE}" presName="node" presStyleLbl="node1" presStyleIdx="5" presStyleCnt="6">
        <dgm:presLayoutVars>
          <dgm:bulletEnabled val="1"/>
        </dgm:presLayoutVars>
      </dgm:prSet>
      <dgm:spPr/>
    </dgm:pt>
  </dgm:ptLst>
  <dgm:cxnLst>
    <dgm:cxn modelId="{661FD002-D9F0-4BD1-9FBF-4434A313EDCD}" type="presOf" srcId="{D9BD5314-864F-452B-BA59-DA367DD68793}" destId="{EDEB0051-3118-40E7-A985-CB3776ED5E04}" srcOrd="0" destOrd="0" presId="urn:microsoft.com/office/officeart/2005/8/layout/process5"/>
    <dgm:cxn modelId="{C7A59C14-2440-431E-A907-3DCBD605B62B}" type="presOf" srcId="{EAD880FB-C9F5-419F-A704-29505F8E5D01}" destId="{A88B5291-7497-4A42-85F0-C52691E8ADAF}" srcOrd="0" destOrd="0" presId="urn:microsoft.com/office/officeart/2005/8/layout/process5"/>
    <dgm:cxn modelId="{5858C81D-A4EF-43A9-8050-2560A6EA58E9}" type="presOf" srcId="{465E9A68-D25D-4FA7-BCE6-B9895F5C2331}" destId="{2CAE16CA-FE72-44D7-9196-B42E38A5E983}" srcOrd="0" destOrd="0" presId="urn:microsoft.com/office/officeart/2005/8/layout/process5"/>
    <dgm:cxn modelId="{60228C1F-7B26-463F-8B36-696CF348966D}" type="presOf" srcId="{D289DABB-254D-4860-BF38-A7DFC0BD0C08}" destId="{FF0E8C20-C70D-47E1-A129-BA6ACA429BF7}" srcOrd="1" destOrd="0" presId="urn:microsoft.com/office/officeart/2005/8/layout/process5"/>
    <dgm:cxn modelId="{5F0A0436-3E3D-428D-AE6E-3D323A43943C}" type="presOf" srcId="{27C66920-D68E-45ED-B4B0-B0E8FFD9A423}" destId="{2435A8D9-877C-47FC-9695-AFA2EF0DF788}" srcOrd="1" destOrd="0" presId="urn:microsoft.com/office/officeart/2005/8/layout/process5"/>
    <dgm:cxn modelId="{4C01FF42-5729-4506-981B-67AFAA8B85FC}" type="presOf" srcId="{76173D05-1894-47C7-B219-FFAC00F1F4D5}" destId="{4D748DA3-B309-4288-9DB9-9E2CA0267FE4}" srcOrd="0" destOrd="0" presId="urn:microsoft.com/office/officeart/2005/8/layout/process5"/>
    <dgm:cxn modelId="{059B2949-F83F-4718-BAAB-FBCF13FDF8EE}" srcId="{D9BD5314-864F-452B-BA59-DA367DD68793}" destId="{783A65AF-104E-45C8-B431-2915D2BBCFDB}" srcOrd="4" destOrd="0" parTransId="{129D76B0-DA84-4999-8B2C-BF6AFFCB06EA}" sibTransId="{76173D05-1894-47C7-B219-FFAC00F1F4D5}"/>
    <dgm:cxn modelId="{99380E55-E232-4E61-859E-E03D2D5D1FD8}" type="presOf" srcId="{9B8D9C1B-04C4-417C-AE5A-576666244E29}" destId="{5CC3B0E3-7702-40A2-BA34-3F4AF139CE53}" srcOrd="0" destOrd="0" presId="urn:microsoft.com/office/officeart/2005/8/layout/process5"/>
    <dgm:cxn modelId="{8650BC7C-766E-4C2A-8F7F-75ED8AB6F01E}" srcId="{D9BD5314-864F-452B-BA59-DA367DD68793}" destId="{EAD880FB-C9F5-419F-A704-29505F8E5D01}" srcOrd="0" destOrd="0" parTransId="{1295C4E8-308D-463E-8BD4-7D779C28BFB2}" sibTransId="{DE8C2FB3-3DFB-47FA-B87F-B3D46041E291}"/>
    <dgm:cxn modelId="{FA6E5C80-E2E7-4517-9257-AEF24AEECAD4}" srcId="{D9BD5314-864F-452B-BA59-DA367DD68793}" destId="{FD375CD8-F7B1-4731-90F6-A0B36A90862E}" srcOrd="2" destOrd="0" parTransId="{80DAFF89-D09D-43DA-A9F8-21B5ED6A610D}" sibTransId="{1FE3C79F-2466-4475-913F-1846622DA56E}"/>
    <dgm:cxn modelId="{59DFF981-A69E-4836-854B-E0EB104D2868}" type="presOf" srcId="{DE8C2FB3-3DFB-47FA-B87F-B3D46041E291}" destId="{AFF3E047-D2F0-4DAA-AAE2-3B244BFFFF1E}" srcOrd="0" destOrd="0" presId="urn:microsoft.com/office/officeart/2005/8/layout/process5"/>
    <dgm:cxn modelId="{C3382C82-555F-469E-9978-73072C358D2E}" type="presOf" srcId="{27C66920-D68E-45ED-B4B0-B0E8FFD9A423}" destId="{0C4AB346-0E75-4DCD-B184-53DEE0A0411D}" srcOrd="0" destOrd="0" presId="urn:microsoft.com/office/officeart/2005/8/layout/process5"/>
    <dgm:cxn modelId="{B5A9D384-06AF-4A95-8122-EFB126407BF7}" srcId="{D9BD5314-864F-452B-BA59-DA367DD68793}" destId="{465E9A68-D25D-4FA7-BCE6-B9895F5C2331}" srcOrd="3" destOrd="0" parTransId="{DB2B142A-B7CD-4DDE-BBD5-B576F93844BC}" sibTransId="{D289DABB-254D-4860-BF38-A7DFC0BD0C08}"/>
    <dgm:cxn modelId="{50EF1A86-C1FB-4A97-851F-72DC1468492A}" type="presOf" srcId="{783A65AF-104E-45C8-B431-2915D2BBCFDB}" destId="{9C811865-37D0-4D80-9716-49313C7E7B9E}" srcOrd="0" destOrd="0" presId="urn:microsoft.com/office/officeart/2005/8/layout/process5"/>
    <dgm:cxn modelId="{032F3788-2EC2-4642-B688-02075C22F351}" type="presOf" srcId="{C5510B31-AB46-4ECC-AD86-B8479B08C7AE}" destId="{CF8EACFE-2F1E-4492-BFB5-21460162F4C2}" srcOrd="0" destOrd="0" presId="urn:microsoft.com/office/officeart/2005/8/layout/process5"/>
    <dgm:cxn modelId="{834365A2-410E-4BD7-82F4-AE05AE34B7E1}" srcId="{D9BD5314-864F-452B-BA59-DA367DD68793}" destId="{9B8D9C1B-04C4-417C-AE5A-576666244E29}" srcOrd="1" destOrd="0" parTransId="{3EF3B590-08F5-4F08-949F-BE0942AA0024}" sibTransId="{27C66920-D68E-45ED-B4B0-B0E8FFD9A423}"/>
    <dgm:cxn modelId="{9D4261A4-D7BD-43FF-8EEA-66FEDCBAE7C0}" srcId="{D9BD5314-864F-452B-BA59-DA367DD68793}" destId="{C5510B31-AB46-4ECC-AD86-B8479B08C7AE}" srcOrd="5" destOrd="0" parTransId="{4F79119A-CC72-4D26-912F-FCA0C254E6DF}" sibTransId="{EC502C8A-401D-446F-9018-A3AEDCE22E62}"/>
    <dgm:cxn modelId="{A77082A4-1E35-4980-89ED-7E05A087C8D8}" type="presOf" srcId="{DE8C2FB3-3DFB-47FA-B87F-B3D46041E291}" destId="{60CBC150-6757-44D5-ACE9-F0FBA3499751}" srcOrd="1" destOrd="0" presId="urn:microsoft.com/office/officeart/2005/8/layout/process5"/>
    <dgm:cxn modelId="{9D9762B3-9E72-4A82-BD26-159A40F14F6C}" type="presOf" srcId="{1FE3C79F-2466-4475-913F-1846622DA56E}" destId="{BD6C151A-BC55-4DAB-893A-F5DF7044AFA6}" srcOrd="0" destOrd="0" presId="urn:microsoft.com/office/officeart/2005/8/layout/process5"/>
    <dgm:cxn modelId="{C4404EBB-9269-410D-8D8B-021AC6EB3649}" type="presOf" srcId="{1FE3C79F-2466-4475-913F-1846622DA56E}" destId="{DED4903F-B3AF-4580-BD92-0E1519DCD3EA}" srcOrd="1" destOrd="0" presId="urn:microsoft.com/office/officeart/2005/8/layout/process5"/>
    <dgm:cxn modelId="{15C072BF-FFDD-4477-A127-94AEC05E5D05}" type="presOf" srcId="{FD375CD8-F7B1-4731-90F6-A0B36A90862E}" destId="{933D4593-D082-4153-9BD3-388E1E37C6A7}" srcOrd="0" destOrd="0" presId="urn:microsoft.com/office/officeart/2005/8/layout/process5"/>
    <dgm:cxn modelId="{2A392FC6-BAD4-46B7-8045-A83E0AF8C0F4}" type="presOf" srcId="{76173D05-1894-47C7-B219-FFAC00F1F4D5}" destId="{91D2646B-7EDD-478F-8F53-46D9909730DB}" srcOrd="1" destOrd="0" presId="urn:microsoft.com/office/officeart/2005/8/layout/process5"/>
    <dgm:cxn modelId="{93E329DD-AC24-4F3D-9718-40182BCC8BA4}" type="presOf" srcId="{D289DABB-254D-4860-BF38-A7DFC0BD0C08}" destId="{556973CF-F56B-487C-B426-DB25E6EBD86D}" srcOrd="0" destOrd="0" presId="urn:microsoft.com/office/officeart/2005/8/layout/process5"/>
    <dgm:cxn modelId="{B032A101-9830-4AB1-B4BB-60486FFD5914}" type="presParOf" srcId="{EDEB0051-3118-40E7-A985-CB3776ED5E04}" destId="{A88B5291-7497-4A42-85F0-C52691E8ADAF}" srcOrd="0" destOrd="0" presId="urn:microsoft.com/office/officeart/2005/8/layout/process5"/>
    <dgm:cxn modelId="{4F083493-0145-4CD6-BC83-DA8BF553EBB6}" type="presParOf" srcId="{EDEB0051-3118-40E7-A985-CB3776ED5E04}" destId="{AFF3E047-D2F0-4DAA-AAE2-3B244BFFFF1E}" srcOrd="1" destOrd="0" presId="urn:microsoft.com/office/officeart/2005/8/layout/process5"/>
    <dgm:cxn modelId="{17BC2466-C41D-428C-889A-6CE128C1F808}" type="presParOf" srcId="{AFF3E047-D2F0-4DAA-AAE2-3B244BFFFF1E}" destId="{60CBC150-6757-44D5-ACE9-F0FBA3499751}" srcOrd="0" destOrd="0" presId="urn:microsoft.com/office/officeart/2005/8/layout/process5"/>
    <dgm:cxn modelId="{EAC65CF1-0448-4636-AB25-87A6E619FFB6}" type="presParOf" srcId="{EDEB0051-3118-40E7-A985-CB3776ED5E04}" destId="{5CC3B0E3-7702-40A2-BA34-3F4AF139CE53}" srcOrd="2" destOrd="0" presId="urn:microsoft.com/office/officeart/2005/8/layout/process5"/>
    <dgm:cxn modelId="{B01F6335-A1B3-44DD-8B13-AD49B9F0355C}" type="presParOf" srcId="{EDEB0051-3118-40E7-A985-CB3776ED5E04}" destId="{0C4AB346-0E75-4DCD-B184-53DEE0A0411D}" srcOrd="3" destOrd="0" presId="urn:microsoft.com/office/officeart/2005/8/layout/process5"/>
    <dgm:cxn modelId="{4D27058E-A4D9-4477-AAFF-31F1B1DFEC6E}" type="presParOf" srcId="{0C4AB346-0E75-4DCD-B184-53DEE0A0411D}" destId="{2435A8D9-877C-47FC-9695-AFA2EF0DF788}" srcOrd="0" destOrd="0" presId="urn:microsoft.com/office/officeart/2005/8/layout/process5"/>
    <dgm:cxn modelId="{EFCA3E3B-FB82-4935-A71C-2B6E5A42A54E}" type="presParOf" srcId="{EDEB0051-3118-40E7-A985-CB3776ED5E04}" destId="{933D4593-D082-4153-9BD3-388E1E37C6A7}" srcOrd="4" destOrd="0" presId="urn:microsoft.com/office/officeart/2005/8/layout/process5"/>
    <dgm:cxn modelId="{A79229B4-AEFB-491C-BAAB-6D66E8E2373D}" type="presParOf" srcId="{EDEB0051-3118-40E7-A985-CB3776ED5E04}" destId="{BD6C151A-BC55-4DAB-893A-F5DF7044AFA6}" srcOrd="5" destOrd="0" presId="urn:microsoft.com/office/officeart/2005/8/layout/process5"/>
    <dgm:cxn modelId="{2EF4844E-2E7E-43CD-B2E2-6157457B41F9}" type="presParOf" srcId="{BD6C151A-BC55-4DAB-893A-F5DF7044AFA6}" destId="{DED4903F-B3AF-4580-BD92-0E1519DCD3EA}" srcOrd="0" destOrd="0" presId="urn:microsoft.com/office/officeart/2005/8/layout/process5"/>
    <dgm:cxn modelId="{ACA8E742-694C-4088-84B5-65D3257DEA58}" type="presParOf" srcId="{EDEB0051-3118-40E7-A985-CB3776ED5E04}" destId="{2CAE16CA-FE72-44D7-9196-B42E38A5E983}" srcOrd="6" destOrd="0" presId="urn:microsoft.com/office/officeart/2005/8/layout/process5"/>
    <dgm:cxn modelId="{B988E84D-1DCB-46E1-BDC2-D292E75AD81F}" type="presParOf" srcId="{EDEB0051-3118-40E7-A985-CB3776ED5E04}" destId="{556973CF-F56B-487C-B426-DB25E6EBD86D}" srcOrd="7" destOrd="0" presId="urn:microsoft.com/office/officeart/2005/8/layout/process5"/>
    <dgm:cxn modelId="{9CE1C767-C94B-43D9-A975-9F7606F5911F}" type="presParOf" srcId="{556973CF-F56B-487C-B426-DB25E6EBD86D}" destId="{FF0E8C20-C70D-47E1-A129-BA6ACA429BF7}" srcOrd="0" destOrd="0" presId="urn:microsoft.com/office/officeart/2005/8/layout/process5"/>
    <dgm:cxn modelId="{F572C7E7-AEB2-4407-9639-9F6F2C53F6FC}" type="presParOf" srcId="{EDEB0051-3118-40E7-A985-CB3776ED5E04}" destId="{9C811865-37D0-4D80-9716-49313C7E7B9E}" srcOrd="8" destOrd="0" presId="urn:microsoft.com/office/officeart/2005/8/layout/process5"/>
    <dgm:cxn modelId="{E673FA80-3801-4F5A-A139-9332029D0F91}" type="presParOf" srcId="{EDEB0051-3118-40E7-A985-CB3776ED5E04}" destId="{4D748DA3-B309-4288-9DB9-9E2CA0267FE4}" srcOrd="9" destOrd="0" presId="urn:microsoft.com/office/officeart/2005/8/layout/process5"/>
    <dgm:cxn modelId="{C40BF530-3DA6-4759-9724-F8168D41DAFC}" type="presParOf" srcId="{4D748DA3-B309-4288-9DB9-9E2CA0267FE4}" destId="{91D2646B-7EDD-478F-8F53-46D9909730DB}" srcOrd="0" destOrd="0" presId="urn:microsoft.com/office/officeart/2005/8/layout/process5"/>
    <dgm:cxn modelId="{421EC9F0-21E4-4AEA-9A34-BF05F1E678AE}" type="presParOf" srcId="{EDEB0051-3118-40E7-A985-CB3776ED5E04}" destId="{CF8EACFE-2F1E-4492-BFB5-21460162F4C2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8B5291-7497-4A42-85F0-C52691E8ADAF}">
      <dsp:nvSpPr>
        <dsp:cNvPr id="0" name=""/>
        <dsp:cNvSpPr/>
      </dsp:nvSpPr>
      <dsp:spPr>
        <a:xfrm>
          <a:off x="7143" y="100118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PUBLIC PROBLEMS</a:t>
          </a:r>
        </a:p>
      </dsp:txBody>
      <dsp:txXfrm>
        <a:off x="44665" y="1038705"/>
        <a:ext cx="2060143" cy="1206068"/>
      </dsp:txXfrm>
    </dsp:sp>
    <dsp:sp modelId="{AFF3E047-D2F0-4DAA-AAE2-3B244BFFFF1E}">
      <dsp:nvSpPr>
        <dsp:cNvPr id="0" name=""/>
        <dsp:cNvSpPr/>
      </dsp:nvSpPr>
      <dsp:spPr>
        <a:xfrm>
          <a:off x="2330227" y="1376976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330227" y="1482881"/>
        <a:ext cx="316861" cy="317716"/>
      </dsp:txXfrm>
    </dsp:sp>
    <dsp:sp modelId="{5CC3B0E3-7702-40A2-BA34-3F4AF139CE53}">
      <dsp:nvSpPr>
        <dsp:cNvPr id="0" name=""/>
        <dsp:cNvSpPr/>
      </dsp:nvSpPr>
      <dsp:spPr>
        <a:xfrm>
          <a:off x="2996406" y="100118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POLICY PROBLEMS</a:t>
          </a:r>
        </a:p>
      </dsp:txBody>
      <dsp:txXfrm>
        <a:off x="3033928" y="1038705"/>
        <a:ext cx="2060143" cy="1206068"/>
      </dsp:txXfrm>
    </dsp:sp>
    <dsp:sp modelId="{0C4AB346-0E75-4DCD-B184-53DEE0A0411D}">
      <dsp:nvSpPr>
        <dsp:cNvPr id="0" name=""/>
        <dsp:cNvSpPr/>
      </dsp:nvSpPr>
      <dsp:spPr>
        <a:xfrm>
          <a:off x="5319490" y="1376976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5319490" y="1482881"/>
        <a:ext cx="316861" cy="317716"/>
      </dsp:txXfrm>
    </dsp:sp>
    <dsp:sp modelId="{933D4593-D082-4153-9BD3-388E1E37C6A7}">
      <dsp:nvSpPr>
        <dsp:cNvPr id="0" name=""/>
        <dsp:cNvSpPr/>
      </dsp:nvSpPr>
      <dsp:spPr>
        <a:xfrm>
          <a:off x="5985668" y="100118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DATA</a:t>
          </a:r>
        </a:p>
      </dsp:txBody>
      <dsp:txXfrm>
        <a:off x="6023190" y="1038705"/>
        <a:ext cx="2060143" cy="1206068"/>
      </dsp:txXfrm>
    </dsp:sp>
    <dsp:sp modelId="{BD6C151A-BC55-4DAB-893A-F5DF7044AFA6}">
      <dsp:nvSpPr>
        <dsp:cNvPr id="0" name=""/>
        <dsp:cNvSpPr/>
      </dsp:nvSpPr>
      <dsp:spPr>
        <a:xfrm rot="5400000">
          <a:off x="6826932" y="2431759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 rot="-5400000">
        <a:off x="6894404" y="2470192"/>
        <a:ext cx="317716" cy="316861"/>
      </dsp:txXfrm>
    </dsp:sp>
    <dsp:sp modelId="{2CAE16CA-FE72-44D7-9196-B42E38A5E983}">
      <dsp:nvSpPr>
        <dsp:cNvPr id="0" name=""/>
        <dsp:cNvSpPr/>
      </dsp:nvSpPr>
      <dsp:spPr>
        <a:xfrm>
          <a:off x="5985668" y="3136371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RISET</a:t>
          </a:r>
        </a:p>
      </dsp:txBody>
      <dsp:txXfrm>
        <a:off x="6023190" y="3173893"/>
        <a:ext cx="2060143" cy="1206068"/>
      </dsp:txXfrm>
    </dsp:sp>
    <dsp:sp modelId="{556973CF-F56B-487C-B426-DB25E6EBD86D}">
      <dsp:nvSpPr>
        <dsp:cNvPr id="0" name=""/>
        <dsp:cNvSpPr/>
      </dsp:nvSpPr>
      <dsp:spPr>
        <a:xfrm rot="10800000">
          <a:off x="5345112" y="3512163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 rot="10800000">
        <a:off x="5480910" y="3618068"/>
        <a:ext cx="316861" cy="317716"/>
      </dsp:txXfrm>
    </dsp:sp>
    <dsp:sp modelId="{9C811865-37D0-4D80-9716-49313C7E7B9E}">
      <dsp:nvSpPr>
        <dsp:cNvPr id="0" name=""/>
        <dsp:cNvSpPr/>
      </dsp:nvSpPr>
      <dsp:spPr>
        <a:xfrm>
          <a:off x="2996406" y="3136370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INFORMASI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(HASIL RISET)</a:t>
          </a:r>
        </a:p>
      </dsp:txBody>
      <dsp:txXfrm>
        <a:off x="3033928" y="3173892"/>
        <a:ext cx="2060143" cy="1206068"/>
      </dsp:txXfrm>
    </dsp:sp>
    <dsp:sp modelId="{4D748DA3-B309-4288-9DB9-9E2CA0267FE4}">
      <dsp:nvSpPr>
        <dsp:cNvPr id="0" name=""/>
        <dsp:cNvSpPr/>
      </dsp:nvSpPr>
      <dsp:spPr>
        <a:xfrm rot="10800000">
          <a:off x="2355850" y="3512163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 rot="10800000">
        <a:off x="2491648" y="3618068"/>
        <a:ext cx="316861" cy="317716"/>
      </dsp:txXfrm>
    </dsp:sp>
    <dsp:sp modelId="{CF8EACFE-2F1E-4492-BFB5-21460162F4C2}">
      <dsp:nvSpPr>
        <dsp:cNvPr id="0" name=""/>
        <dsp:cNvSpPr/>
      </dsp:nvSpPr>
      <dsp:spPr>
        <a:xfrm>
          <a:off x="7143" y="3136370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KEPUTUSAN/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KEBIJAKAN</a:t>
          </a:r>
        </a:p>
      </dsp:txBody>
      <dsp:txXfrm>
        <a:off x="44665" y="3173892"/>
        <a:ext cx="2060143" cy="1206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4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7539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18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0717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56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99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2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1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7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0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5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7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98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5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491DF-01CE-4C5E-8D40-A51944DAFC60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966F23-9815-4992-8A77-0AB7DBE47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6074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METODOLOGI RISET KEBIJAKAN PUBLIK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/>
              <a:t>Prof. DR</a:t>
            </a:r>
            <a:r>
              <a:rPr lang="en-US" sz="2400" b="1" dirty="0"/>
              <a:t>. NOVITA TRESIANA</a:t>
            </a:r>
          </a:p>
          <a:p>
            <a:r>
              <a:rPr lang="en-US" sz="2400" b="1" dirty="0"/>
              <a:t>PERTEMUAN 3</a:t>
            </a:r>
          </a:p>
        </p:txBody>
      </p:sp>
    </p:spTree>
    <p:extLst>
      <p:ext uri="{BB962C8B-B14F-4D97-AF65-F5344CB8AC3E}">
        <p14:creationId xmlns:p14="http://schemas.microsoft.com/office/powerpoint/2010/main" val="3896865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RISET (TUJUAN)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75875"/>
            <a:ext cx="9477319" cy="503722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/>
              <a:t>BERSIFAT DASAR (basic research)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riset</a:t>
            </a:r>
            <a:r>
              <a:rPr lang="en-US" sz="2400" dirty="0"/>
              <a:t> </a:t>
            </a:r>
            <a:r>
              <a:rPr lang="en-US" sz="2400" dirty="0" err="1"/>
              <a:t>teoritis</a:t>
            </a:r>
            <a:r>
              <a:rPr lang="en-US" sz="2400" dirty="0"/>
              <a:t> (theoretical research) :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(theory building)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disiplin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paling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dikaitkan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penemuan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yang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disiplin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AutoNum type="arabicPeriod"/>
            </a:pPr>
            <a:r>
              <a:rPr lang="en-US" sz="2400" dirty="0"/>
              <a:t>BERSIFAT TERAPAN (applied research)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memecahkan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(problem solving).</a:t>
            </a:r>
          </a:p>
        </p:txBody>
      </p:sp>
    </p:spTree>
    <p:extLst>
      <p:ext uri="{BB962C8B-B14F-4D97-AF65-F5344CB8AC3E}">
        <p14:creationId xmlns:p14="http://schemas.microsoft.com/office/powerpoint/2010/main" val="2913499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RISET KEBIJAKAN (TERAPAN) CIRI-CIRI: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32547"/>
            <a:ext cx="9509403" cy="4876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400" dirty="0" err="1"/>
              <a:t>Riset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dimaksudkan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merespon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; 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dikaitkan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proses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; 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Pragmatis</a:t>
            </a:r>
            <a:r>
              <a:rPr lang="en-US" sz="2400" dirty="0"/>
              <a:t>,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diterapkan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;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Menjauhi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yang </a:t>
            </a:r>
            <a:r>
              <a:rPr lang="en-US" sz="2400" dirty="0" err="1"/>
              <a:t>abstrak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mengutamakan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yang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dikomunikasikan</a:t>
            </a:r>
            <a:r>
              <a:rPr lang="en-US" sz="2400" dirty="0"/>
              <a:t>; 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pengambil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(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ditujukan</a:t>
            </a:r>
            <a:r>
              <a:rPr lang="en-US" sz="2400" dirty="0"/>
              <a:t> </a:t>
            </a:r>
            <a:r>
              <a:rPr lang="en-US" sz="2400" dirty="0" err="1"/>
              <a:t>semata-mata</a:t>
            </a:r>
            <a:r>
              <a:rPr lang="en-US" sz="2400" dirty="0"/>
              <a:t> </a:t>
            </a:r>
            <a:r>
              <a:rPr lang="en-US" sz="2400" dirty="0" err="1"/>
              <a:t>memuaskan</a:t>
            </a:r>
            <a:r>
              <a:rPr lang="en-US" sz="2400" dirty="0"/>
              <a:t> rasa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tahu</a:t>
            </a:r>
            <a:r>
              <a:rPr lang="en-US" sz="2400" dirty="0"/>
              <a:t>,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meyakinkan</a:t>
            </a:r>
            <a:r>
              <a:rPr lang="en-US" sz="2400" dirty="0"/>
              <a:t> agar </a:t>
            </a:r>
            <a:r>
              <a:rPr lang="en-US" sz="2400" dirty="0" err="1"/>
              <a:t>pengambil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saran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54410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 PENTING ANALIS KEBIJAKAN DALAM MELAKUKAN RISET KEBIJAKAN: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1"/>
            <a:ext cx="9172519" cy="45666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1.Fokus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yang </a:t>
            </a:r>
            <a:r>
              <a:rPr lang="en-US" sz="2400" dirty="0" err="1"/>
              <a:t>kontemporer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sedang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perhatian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; </a:t>
            </a:r>
          </a:p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rupa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pengambil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; </a:t>
            </a:r>
          </a:p>
          <a:p>
            <a:pPr marL="0" indent="0">
              <a:buNone/>
            </a:pPr>
            <a:r>
              <a:rPr lang="en-US" sz="2400" dirty="0"/>
              <a:t>3. </a:t>
            </a:r>
            <a:r>
              <a:rPr lang="en-US" sz="2400" dirty="0" err="1"/>
              <a:t>Riset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membutuhkan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yang </a:t>
            </a:r>
            <a:r>
              <a:rPr lang="en-US" sz="2400" dirty="0" err="1"/>
              <a:t>cepat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tersedia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pengumpulan</a:t>
            </a:r>
            <a:r>
              <a:rPr lang="en-US" sz="2400" dirty="0"/>
              <a:t> data,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dirty="0" err="1"/>
              <a:t>rekomendasi</a:t>
            </a:r>
            <a:r>
              <a:rPr lang="en-US" sz="2400" dirty="0"/>
              <a:t>; </a:t>
            </a:r>
          </a:p>
          <a:p>
            <a:pPr marL="0" indent="0">
              <a:buNone/>
            </a:pPr>
            <a:r>
              <a:rPr lang="en-US" sz="2400" dirty="0"/>
              <a:t>4. </a:t>
            </a:r>
            <a:r>
              <a:rPr lang="en-US" sz="2400" dirty="0" err="1"/>
              <a:t>Pragmatis</a:t>
            </a:r>
            <a:r>
              <a:rPr lang="en-US" sz="2400" dirty="0"/>
              <a:t>, </a:t>
            </a:r>
            <a:r>
              <a:rPr lang="en-US" sz="2400" dirty="0" err="1"/>
              <a:t>rekomendasi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dikerjakan</a:t>
            </a:r>
            <a:r>
              <a:rPr lang="en-US" sz="2400" dirty="0"/>
              <a:t>; 5. </a:t>
            </a:r>
            <a:r>
              <a:rPr lang="en-US" sz="2400" dirty="0" err="1"/>
              <a:t>Tujuannya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memperjelas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yang </a:t>
            </a:r>
            <a:r>
              <a:rPr lang="en-US" sz="2400" dirty="0" err="1"/>
              <a:t>rumit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; </a:t>
            </a:r>
          </a:p>
          <a:p>
            <a:pPr marL="0" indent="0">
              <a:buNone/>
            </a:pPr>
            <a:r>
              <a:rPr lang="en-US" sz="2400" dirty="0"/>
              <a:t>6. </a:t>
            </a:r>
            <a:r>
              <a:rPr lang="en-US" sz="2400" dirty="0" err="1"/>
              <a:t>Jembatan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praktis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33769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DESAIN RISET KUANTITATIF DISESUAIKAN DENGAN RISET KEBIJAKAN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1"/>
            <a:ext cx="9172520" cy="437414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: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Merumuskan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: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(SURVEI DAN EKSPERIMENTAL)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, </a:t>
            </a:r>
            <a:r>
              <a:rPr lang="en-US" sz="2400" dirty="0" err="1"/>
              <a:t>Hipotesis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Model: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data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endParaRPr lang="en-US" sz="2400" dirty="0"/>
          </a:p>
          <a:p>
            <a:pPr marL="514350" indent="-514350">
              <a:buAutoNum type="arabicPeriod"/>
            </a:pPr>
            <a:r>
              <a:rPr lang="en-US" sz="2400" dirty="0" err="1"/>
              <a:t>Analisis</a:t>
            </a:r>
            <a:r>
              <a:rPr lang="en-US" sz="2400" dirty="0"/>
              <a:t> data: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mempermudah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data,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mengusai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software </a:t>
            </a:r>
            <a:r>
              <a:rPr lang="en-US" sz="2400" dirty="0" err="1"/>
              <a:t>pengolahan</a:t>
            </a:r>
            <a:r>
              <a:rPr lang="en-US" sz="2400" dirty="0"/>
              <a:t> data </a:t>
            </a:r>
            <a:r>
              <a:rPr lang="en-US" sz="2400" dirty="0" err="1"/>
              <a:t>statistik</a:t>
            </a:r>
            <a:r>
              <a:rPr lang="en-US" sz="2400" dirty="0"/>
              <a:t>. Salah </a:t>
            </a:r>
            <a:r>
              <a:rPr lang="en-US" sz="2400" dirty="0" err="1"/>
              <a:t>satunya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SPSS (Statistical Package for the Social Science).</a:t>
            </a:r>
          </a:p>
        </p:txBody>
      </p:sp>
    </p:spTree>
    <p:extLst>
      <p:ext uri="{BB962C8B-B14F-4D97-AF65-F5344CB8AC3E}">
        <p14:creationId xmlns:p14="http://schemas.microsoft.com/office/powerpoint/2010/main" val="3194764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DESAIN RISET KUALITATIF DISESUAIKAN DENGAN RISET KEBIJAKAN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04603" cy="443271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 err="1"/>
              <a:t>Pengantar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 err="1"/>
              <a:t>Pernyataan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(</a:t>
            </a:r>
            <a:r>
              <a:rPr lang="en-US" sz="2400" dirty="0" err="1"/>
              <a:t>termasuk</a:t>
            </a:r>
            <a:r>
              <a:rPr lang="en-US" sz="2400" dirty="0"/>
              <a:t> literature review yang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diteliti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); 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; 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; </a:t>
            </a:r>
            <a:r>
              <a:rPr lang="en-US" sz="2400" dirty="0" err="1"/>
              <a:t>Keterbatasan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2.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 err="1"/>
              <a:t>Karakteristik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kualitatif</a:t>
            </a:r>
            <a:r>
              <a:rPr lang="en-US" sz="2400" dirty="0"/>
              <a:t>; 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; 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;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pengumpulan</a:t>
            </a:r>
            <a:r>
              <a:rPr lang="en-US" sz="2400" dirty="0"/>
              <a:t> data; 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data; 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validasi</a:t>
            </a:r>
            <a:r>
              <a:rPr lang="en-US" sz="2400" dirty="0"/>
              <a:t> data; 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narasi</a:t>
            </a:r>
            <a:r>
              <a:rPr lang="en-US" sz="2400" dirty="0"/>
              <a:t>;  </a:t>
            </a:r>
            <a:r>
              <a:rPr lang="en-US" sz="2400" dirty="0" err="1"/>
              <a:t>Mengantisipasi</a:t>
            </a:r>
            <a:r>
              <a:rPr lang="en-US" sz="2400" dirty="0"/>
              <a:t> </a:t>
            </a:r>
            <a:r>
              <a:rPr lang="en-US" sz="2400" dirty="0" err="1"/>
              <a:t>isu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r>
              <a:rPr lang="en-US" sz="2400" dirty="0"/>
              <a:t>; </a:t>
            </a:r>
            <a:r>
              <a:rPr lang="en-US" sz="2400" dirty="0" err="1"/>
              <a:t>Signifikasi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; </a:t>
            </a:r>
            <a:r>
              <a:rPr lang="en-US" sz="2400" dirty="0" err="1"/>
              <a:t>Temuan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pendahuluan</a:t>
            </a:r>
            <a:r>
              <a:rPr lang="en-US" sz="2400" dirty="0"/>
              <a:t>; </a:t>
            </a:r>
            <a:r>
              <a:rPr lang="en-US" sz="2400" dirty="0" err="1"/>
              <a:t>Hasil</a:t>
            </a:r>
            <a:r>
              <a:rPr lang="en-US" sz="2400" dirty="0"/>
              <a:t> yang </a:t>
            </a:r>
            <a:r>
              <a:rPr lang="en-US" sz="2400" dirty="0" err="1"/>
              <a:t>diharapkan</a:t>
            </a:r>
            <a:r>
              <a:rPr lang="en-US" sz="2400" dirty="0"/>
              <a:t>; </a:t>
            </a:r>
            <a:r>
              <a:rPr lang="en-US" sz="2400" dirty="0" err="1"/>
              <a:t>Lampiran</a:t>
            </a:r>
            <a:r>
              <a:rPr lang="en-US" sz="2400" dirty="0"/>
              <a:t>.</a:t>
            </a:r>
          </a:p>
          <a:p>
            <a:pPr marL="514350" indent="-51435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81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TEHNIK PENYEDERHANAAN MASALAH (KOMPLEKS-SEDERHANA)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0"/>
            <a:ext cx="9477320" cy="49276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400" dirty="0"/>
              <a:t>Data </a:t>
            </a:r>
            <a:r>
              <a:rPr lang="en-US" sz="2400" dirty="0" err="1"/>
              <a:t>statistik</a:t>
            </a:r>
            <a:r>
              <a:rPr lang="en-US" sz="2400" dirty="0"/>
              <a:t> yang </a:t>
            </a:r>
            <a:r>
              <a:rPr lang="en-US" sz="2400" dirty="0" err="1"/>
              <a:t>dikeluarkan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BPS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September 2014 </a:t>
            </a:r>
            <a:r>
              <a:rPr lang="en-US" sz="2400" dirty="0" err="1"/>
              <a:t>menyebutkan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di Indonesia </a:t>
            </a:r>
            <a:r>
              <a:rPr lang="en-US" sz="2400" dirty="0" err="1"/>
              <a:t>adalah</a:t>
            </a:r>
            <a:r>
              <a:rPr lang="en-US" sz="2400" dirty="0"/>
              <a:t> 27,7 </a:t>
            </a:r>
            <a:r>
              <a:rPr lang="en-US" sz="2400" dirty="0" err="1"/>
              <a:t>juta</a:t>
            </a:r>
            <a:r>
              <a:rPr lang="en-US" sz="2400" dirty="0"/>
              <a:t> </a:t>
            </a:r>
            <a:r>
              <a:rPr lang="en-US" sz="2400" dirty="0" err="1"/>
              <a:t>jiwa</a:t>
            </a:r>
            <a:r>
              <a:rPr lang="en-US" sz="2400" dirty="0"/>
              <a:t> (10,96% ) </a:t>
            </a:r>
            <a:r>
              <a:rPr lang="en-US" sz="2400" dirty="0" err="1"/>
              <a:t>dari</a:t>
            </a:r>
            <a:r>
              <a:rPr lang="en-US" sz="2400" dirty="0"/>
              <a:t> total </a:t>
            </a:r>
            <a:r>
              <a:rPr lang="en-US" sz="2400" dirty="0" err="1"/>
              <a:t>penduduk</a:t>
            </a:r>
            <a:r>
              <a:rPr lang="en-US" sz="2400" dirty="0"/>
              <a:t> Indonesia);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Siapa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orang </a:t>
            </a:r>
            <a:r>
              <a:rPr lang="en-US" sz="2400" dirty="0" err="1"/>
              <a:t>miskin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?.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menyederhanakan</a:t>
            </a:r>
            <a:r>
              <a:rPr lang="en-US" sz="2400" dirty="0"/>
              <a:t> </a:t>
            </a:r>
            <a:r>
              <a:rPr lang="en-US" sz="2400" dirty="0" err="1"/>
              <a:t>masalahnya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memasukkan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tinggal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 vs Kota;</a:t>
            </a:r>
          </a:p>
          <a:p>
            <a:pPr marL="514350" indent="-514350">
              <a:buAutoNum type="arabicPeriod"/>
            </a:pPr>
            <a:r>
              <a:rPr lang="en-US" sz="2400" dirty="0" err="1"/>
              <a:t>Berdasarakan</a:t>
            </a:r>
            <a:r>
              <a:rPr lang="en-US" sz="2400" dirty="0"/>
              <a:t> data yang </a:t>
            </a:r>
            <a:r>
              <a:rPr lang="en-US" sz="2400" dirty="0" err="1"/>
              <a:t>ada</a:t>
            </a:r>
            <a:r>
              <a:rPr lang="en-US" sz="2400" dirty="0"/>
              <a:t>,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pedesaan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17,371,090 </a:t>
            </a:r>
            <a:r>
              <a:rPr lang="en-US" sz="2400" dirty="0" err="1"/>
              <a:t>jiwa</a:t>
            </a:r>
            <a:r>
              <a:rPr lang="en-US" sz="2400" dirty="0"/>
              <a:t> (67% </a:t>
            </a:r>
            <a:r>
              <a:rPr lang="en-US" sz="2400" dirty="0" err="1"/>
              <a:t>dari</a:t>
            </a:r>
            <a:r>
              <a:rPr lang="en-US" sz="2400" dirty="0"/>
              <a:t> total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di Indonesia), </a:t>
            </a:r>
            <a:r>
              <a:rPr lang="en-US" sz="2400" dirty="0" err="1"/>
              <a:t>sementara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perkotaan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10,356,690 </a:t>
            </a:r>
            <a:r>
              <a:rPr lang="en-US" sz="2400" dirty="0" err="1"/>
              <a:t>jiwa</a:t>
            </a:r>
            <a:r>
              <a:rPr lang="en-US" sz="2400" dirty="0"/>
              <a:t> (37% </a:t>
            </a:r>
            <a:r>
              <a:rPr lang="en-US" sz="2400" dirty="0" err="1"/>
              <a:t>dari</a:t>
            </a:r>
            <a:r>
              <a:rPr lang="en-US" sz="2400" dirty="0"/>
              <a:t> total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di Indonesia); </a:t>
            </a:r>
          </a:p>
        </p:txBody>
      </p:sp>
    </p:spTree>
    <p:extLst>
      <p:ext uri="{BB962C8B-B14F-4D97-AF65-F5344CB8AC3E}">
        <p14:creationId xmlns:p14="http://schemas.microsoft.com/office/powerpoint/2010/main" val="1923351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698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0060"/>
            <a:ext cx="10515600" cy="56979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4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dilanjutkan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70%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pedesaan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: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pedesaan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5.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pembatasan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sebagaimana</a:t>
            </a:r>
            <a:r>
              <a:rPr lang="en-US" sz="2400" dirty="0"/>
              <a:t> </a:t>
            </a:r>
            <a:r>
              <a:rPr lang="en-US" sz="2400" dirty="0" err="1"/>
              <a:t>digambarkan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merumuskan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. </a:t>
            </a:r>
            <a:r>
              <a:rPr lang="en-US" sz="2400" dirty="0" err="1"/>
              <a:t>Setelah</a:t>
            </a:r>
            <a:r>
              <a:rPr lang="en-US" sz="2400" dirty="0"/>
              <a:t> di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jelas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</a:t>
            </a:r>
            <a:r>
              <a:rPr lang="en-US" sz="2400" dirty="0" err="1"/>
              <a:t>miskin</a:t>
            </a:r>
            <a:r>
              <a:rPr lang="en-US" sz="2400" dirty="0"/>
              <a:t> </a:t>
            </a:r>
            <a:r>
              <a:rPr lang="en-US" sz="2400" dirty="0" err="1"/>
              <a:t>perempuan</a:t>
            </a:r>
            <a:r>
              <a:rPr lang="en-US" sz="2400" dirty="0"/>
              <a:t> yang </a:t>
            </a:r>
            <a:r>
              <a:rPr lang="en-US" sz="2400" dirty="0" err="1"/>
              <a:t>tinggal</a:t>
            </a:r>
            <a:r>
              <a:rPr lang="en-US" sz="2400" dirty="0"/>
              <a:t> di </a:t>
            </a:r>
            <a:r>
              <a:rPr lang="en-US" sz="2400" dirty="0" err="1"/>
              <a:t>pedesaan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analis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menguraikan</a:t>
            </a:r>
            <a:r>
              <a:rPr lang="en-US" sz="2400" dirty="0"/>
              <a:t>: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penyebab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(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variabel-variabel</a:t>
            </a:r>
            <a:r>
              <a:rPr lang="en-US" sz="2400" dirty="0"/>
              <a:t> yang </a:t>
            </a:r>
            <a:r>
              <a:rPr lang="en-US" sz="2400" dirty="0" err="1"/>
              <a:t>penting</a:t>
            </a:r>
            <a:r>
              <a:rPr lang="en-US" sz="2400" dirty="0"/>
              <a:t>),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sebab-akibat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akhirnya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akurat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mengidentifikasi</a:t>
            </a:r>
            <a:r>
              <a:rPr lang="en-US" sz="2400" dirty="0"/>
              <a:t> </a:t>
            </a:r>
            <a:r>
              <a:rPr lang="en-US" sz="2400" dirty="0" err="1"/>
              <a:t>opsi-opsi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/program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terumuskan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jelas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91218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PENTING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75875"/>
            <a:ext cx="9541487" cy="5149514"/>
          </a:xfrm>
        </p:spPr>
        <p:txBody>
          <a:bodyPr>
            <a:normAutofit/>
          </a:bodyPr>
          <a:lstStyle/>
          <a:p>
            <a:r>
              <a:rPr lang="en-US" sz="2000" dirty="0"/>
              <a:t>BUKTI-BUKTI  yang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analis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merumuskan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, </a:t>
            </a: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opsi-opsi</a:t>
            </a:r>
            <a:r>
              <a:rPr lang="en-US" sz="2000" dirty="0"/>
              <a:t> yang paling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perhitungan</a:t>
            </a:r>
            <a:r>
              <a:rPr lang="en-US" sz="2000" dirty="0"/>
              <a:t> cost-benefit yang </a:t>
            </a:r>
            <a:r>
              <a:rPr lang="en-US" sz="2000" dirty="0" err="1"/>
              <a:t>jelas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mengevaluasi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memproduksi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sebagaimana</a:t>
            </a:r>
            <a:r>
              <a:rPr lang="en-US" sz="2000" dirty="0"/>
              <a:t> </a:t>
            </a:r>
            <a:r>
              <a:rPr lang="en-US" sz="2000" dirty="0" err="1"/>
              <a:t>diharapkan</a:t>
            </a:r>
            <a:endParaRPr lang="en-US" sz="2000" dirty="0"/>
          </a:p>
          <a:p>
            <a:r>
              <a:rPr lang="en-US" sz="2000" dirty="0"/>
              <a:t>PENGGUNAAN DESAIN PENELITIAN KEBIJAKAN YANG COCOK : </a:t>
            </a:r>
            <a:r>
              <a:rPr lang="en-US" sz="2000" dirty="0" err="1"/>
              <a:t>Penggunakan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positivistik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non-</a:t>
            </a:r>
            <a:r>
              <a:rPr lang="en-US" sz="2000" dirty="0" err="1"/>
              <a:t>positivistik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b="1" u="sng" dirty="0" err="1"/>
              <a:t>pertanyaan</a:t>
            </a:r>
            <a:r>
              <a:rPr lang="en-US" sz="2000" b="1" u="sng" dirty="0"/>
              <a:t> </a:t>
            </a:r>
            <a:r>
              <a:rPr lang="en-US" sz="2000" b="1" u="sng" dirty="0" err="1"/>
              <a:t>riset</a:t>
            </a:r>
            <a:r>
              <a:rPr lang="en-US" sz="2000" b="1" u="sng" dirty="0"/>
              <a:t> yang </a:t>
            </a:r>
            <a:r>
              <a:rPr lang="en-US" sz="2000" b="1" u="sng" dirty="0" err="1"/>
              <a:t>akan</a:t>
            </a:r>
            <a:r>
              <a:rPr lang="en-US" sz="2000" b="1" u="sng" dirty="0"/>
              <a:t> </a:t>
            </a:r>
            <a:r>
              <a:rPr lang="en-US" sz="2000" b="1" u="sng" dirty="0" err="1"/>
              <a:t>dijawab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Pertanyaan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sebab-akibat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 yang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inferensi</a:t>
            </a:r>
            <a:r>
              <a:rPr lang="en-US" sz="2000" dirty="0"/>
              <a:t> (</a:t>
            </a:r>
            <a:r>
              <a:rPr lang="en-US" sz="2000" dirty="0" err="1"/>
              <a:t>penarikan</a:t>
            </a:r>
            <a:r>
              <a:rPr lang="en-US" sz="2000" dirty="0"/>
              <a:t> </a:t>
            </a:r>
            <a:r>
              <a:rPr lang="en-US" sz="2000" dirty="0" err="1"/>
              <a:t>kesimpulan</a:t>
            </a:r>
            <a:r>
              <a:rPr lang="en-US" sz="2000" dirty="0"/>
              <a:t>)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cocok</a:t>
            </a:r>
            <a:r>
              <a:rPr lang="en-US" sz="2000" dirty="0"/>
              <a:t> </a:t>
            </a:r>
            <a:r>
              <a:rPr lang="en-US" sz="2000" dirty="0" err="1"/>
              <a:t>dijawab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positivistik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kuantitatif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Pertanyaan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eksploratif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deskripsi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r>
              <a:rPr lang="en-US" sz="2000" dirty="0"/>
              <a:t> </a:t>
            </a:r>
            <a:r>
              <a:rPr lang="en-US" sz="2000" dirty="0" err="1"/>
              <a:t>dijawab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non-</a:t>
            </a:r>
            <a:r>
              <a:rPr lang="en-US" sz="2000" dirty="0" err="1"/>
              <a:t>positivistik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kualitatif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69337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626726" cy="4212915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800" dirty="0"/>
              <a:t>KEMAMPUAN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pendekatan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metodologi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endParaRPr lang="en-US" sz="2800" dirty="0"/>
          </a:p>
          <a:p>
            <a:pPr marL="514350" indent="-514350">
              <a:buAutoNum type="arabicPeriod"/>
            </a:pPr>
            <a:r>
              <a:rPr lang="en-US" sz="2800" dirty="0"/>
              <a:t>KEMAMPUAN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instrumen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/</a:t>
            </a:r>
            <a:r>
              <a:rPr lang="en-US" sz="2800" dirty="0" err="1"/>
              <a:t>kajian</a:t>
            </a:r>
            <a:r>
              <a:rPr lang="en-US" sz="2800" dirty="0"/>
              <a:t>.</a:t>
            </a:r>
          </a:p>
          <a:p>
            <a:pPr marL="514350" indent="-514350">
              <a:buAutoNum type="arabicPeriod"/>
            </a:pPr>
            <a:r>
              <a:rPr lang="en-US" sz="2800" dirty="0"/>
              <a:t>KEMAMPUAN MENGUASAI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metodologi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, JUGA </a:t>
            </a:r>
            <a:r>
              <a:rPr lang="en-US" sz="2800" dirty="0" err="1"/>
              <a:t>mempraktikkan</a:t>
            </a:r>
            <a:r>
              <a:rPr lang="en-US" sz="2800" dirty="0"/>
              <a:t> </a:t>
            </a:r>
            <a:r>
              <a:rPr lang="en-US" sz="2800" dirty="0" err="1"/>
              <a:t>kemampuannya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contoh</a:t>
            </a:r>
            <a:r>
              <a:rPr lang="en-US" sz="2800" dirty="0"/>
              <a:t> </a:t>
            </a:r>
            <a:r>
              <a:rPr lang="en-US" sz="2800" dirty="0" err="1"/>
              <a:t>kasus</a:t>
            </a:r>
            <a:r>
              <a:rPr lang="en-US" sz="2800" dirty="0"/>
              <a:t>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disiapkan</a:t>
            </a:r>
            <a:r>
              <a:rPr lang="en-US" sz="2800" dirty="0"/>
              <a:t> (DIPILIH SEBELUMNYA) </a:t>
            </a:r>
          </a:p>
        </p:txBody>
      </p:sp>
    </p:spTree>
    <p:extLst>
      <p:ext uri="{BB962C8B-B14F-4D97-AF65-F5344CB8AC3E}">
        <p14:creationId xmlns:p14="http://schemas.microsoft.com/office/powerpoint/2010/main" val="593918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SKEMA/ALUR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566368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710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Pentingnya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: </a:t>
            </a:r>
            <a:r>
              <a:rPr lang="en-US" dirty="0" err="1"/>
              <a:t>Kemunculan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Evidence Based Policy (EBP)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177143"/>
            <a:ext cx="10789693" cy="4412342"/>
          </a:xfrm>
        </p:spPr>
        <p:txBody>
          <a:bodyPr>
            <a:normAutofit/>
          </a:bodyPr>
          <a:lstStyle/>
          <a:p>
            <a:r>
              <a:rPr lang="en-US" sz="2400" b="1" dirty="0"/>
              <a:t>Data </a:t>
            </a:r>
            <a:r>
              <a:rPr lang="en-US" sz="2400" b="1" dirty="0" err="1"/>
              <a:t>merupakan</a:t>
            </a:r>
            <a:r>
              <a:rPr lang="en-US" sz="2400" b="1" dirty="0"/>
              <a:t> </a:t>
            </a:r>
            <a:r>
              <a:rPr lang="en-US" sz="2400" b="1" dirty="0" err="1"/>
              <a:t>komponen</a:t>
            </a:r>
            <a:r>
              <a:rPr lang="en-US" sz="2400" b="1" dirty="0"/>
              <a:t> </a:t>
            </a:r>
            <a:r>
              <a:rPr lang="en-US" sz="2400" b="1" dirty="0" err="1"/>
              <a:t>penting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analisis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karena</a:t>
            </a:r>
            <a:r>
              <a:rPr lang="en-US" sz="2400" b="1" dirty="0"/>
              <a:t> data </a:t>
            </a:r>
            <a:r>
              <a:rPr lang="en-US" sz="2400" b="1" dirty="0" err="1"/>
              <a:t>tersebut</a:t>
            </a:r>
            <a:r>
              <a:rPr lang="en-US" sz="2400" b="1" dirty="0"/>
              <a:t> </a:t>
            </a:r>
            <a:r>
              <a:rPr lang="en-US" sz="2400" b="1" dirty="0" err="1"/>
              <a:t>akan</a:t>
            </a:r>
            <a:r>
              <a:rPr lang="en-US" sz="2400" b="1" dirty="0"/>
              <a:t> </a:t>
            </a:r>
            <a:r>
              <a:rPr lang="en-US" sz="2400" b="1" dirty="0" err="1"/>
              <a:t>ditransformasikan</a:t>
            </a:r>
            <a:r>
              <a:rPr lang="en-US" sz="2400" b="1" dirty="0"/>
              <a:t> </a:t>
            </a:r>
            <a:r>
              <a:rPr lang="en-US" sz="2400" b="1" dirty="0" err="1"/>
              <a:t>menjadi</a:t>
            </a:r>
            <a:r>
              <a:rPr lang="en-US" sz="2400" b="1" dirty="0"/>
              <a:t> </a:t>
            </a:r>
            <a:r>
              <a:rPr lang="en-US" sz="2400" b="1" dirty="0" err="1"/>
              <a:t>informasi</a:t>
            </a:r>
            <a:r>
              <a:rPr lang="en-US" sz="2400" b="1" dirty="0"/>
              <a:t> yang </a:t>
            </a:r>
            <a:r>
              <a:rPr lang="en-US" sz="2400" b="1" dirty="0" err="1"/>
              <a:t>menjadi</a:t>
            </a:r>
            <a:r>
              <a:rPr lang="en-US" sz="2400" b="1" dirty="0"/>
              <a:t> basis </a:t>
            </a:r>
            <a:r>
              <a:rPr lang="en-US" sz="2400" b="1" dirty="0" err="1"/>
              <a:t>pengambilan</a:t>
            </a:r>
            <a:r>
              <a:rPr lang="en-US" sz="2400" b="1" dirty="0"/>
              <a:t> </a:t>
            </a:r>
            <a:r>
              <a:rPr lang="en-US" sz="2400" b="1" dirty="0" err="1"/>
              <a:t>keputusan</a:t>
            </a:r>
            <a:r>
              <a:rPr lang="en-US" sz="2400" b="1" dirty="0"/>
              <a:t>. </a:t>
            </a:r>
            <a:r>
              <a:rPr lang="sv-SE" sz="2400" b="1" dirty="0"/>
              <a:t>Data yang digunakan dalam analisis kebijakan dapat berupa angka atau kata-kata (narasi atau deskripsi tentang suatu kondisi). </a:t>
            </a:r>
          </a:p>
          <a:p>
            <a:r>
              <a:rPr lang="en-US" sz="2400" b="1" dirty="0" err="1"/>
              <a:t>Riset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KEGIATAN PENGUMPULAN DATA, </a:t>
            </a:r>
            <a:r>
              <a:rPr lang="en-US" sz="2400" b="1" dirty="0" err="1"/>
              <a:t>dapat</a:t>
            </a:r>
            <a:r>
              <a:rPr lang="en-US" sz="2400" b="1" dirty="0"/>
              <a:t> </a:t>
            </a:r>
            <a:r>
              <a:rPr lang="en-US" sz="2400" b="1" dirty="0" err="1"/>
              <a:t>dimaknai</a:t>
            </a:r>
            <a:r>
              <a:rPr lang="en-US" sz="2400" b="1" dirty="0"/>
              <a:t>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sebuah</a:t>
            </a:r>
            <a:r>
              <a:rPr lang="en-US" sz="2400" b="1" dirty="0"/>
              <a:t> </a:t>
            </a:r>
            <a:r>
              <a:rPr lang="en-US" sz="2400" b="1" dirty="0" err="1"/>
              <a:t>kegiatan</a:t>
            </a:r>
            <a:r>
              <a:rPr lang="en-US" sz="2400" b="1" dirty="0"/>
              <a:t> </a:t>
            </a:r>
            <a:r>
              <a:rPr lang="en-US" sz="2400" b="1" dirty="0" err="1"/>
              <a:t>merancang</a:t>
            </a:r>
            <a:r>
              <a:rPr lang="en-US" sz="2400" b="1" dirty="0"/>
              <a:t> </a:t>
            </a:r>
            <a:r>
              <a:rPr lang="en-US" sz="2400" b="1" dirty="0" err="1"/>
              <a:t>kebutuhan</a:t>
            </a:r>
            <a:r>
              <a:rPr lang="en-US" sz="2400" b="1" dirty="0"/>
              <a:t> data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mengembangkan</a:t>
            </a:r>
            <a:r>
              <a:rPr lang="en-US" sz="2400" b="1" dirty="0"/>
              <a:t>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dapat</a:t>
            </a:r>
            <a:r>
              <a:rPr lang="en-US" sz="2400" b="1" dirty="0"/>
              <a:t> </a:t>
            </a:r>
            <a:r>
              <a:rPr lang="en-US" sz="2400" b="1" dirty="0" err="1"/>
              <a:t>memperoleh</a:t>
            </a:r>
            <a:r>
              <a:rPr lang="en-US" sz="2400" b="1" dirty="0"/>
              <a:t> data yang </a:t>
            </a:r>
            <a:r>
              <a:rPr lang="en-US" sz="2400" b="1" dirty="0" err="1"/>
              <a:t>dibutuhkan</a:t>
            </a:r>
            <a:r>
              <a:rPr lang="en-US" sz="2400" b="1" dirty="0"/>
              <a:t>.</a:t>
            </a:r>
          </a:p>
          <a:p>
            <a:r>
              <a:rPr lang="en-US" sz="2400" b="1" dirty="0"/>
              <a:t>DATA HASIL </a:t>
            </a:r>
            <a:r>
              <a:rPr lang="en-US" sz="2400" b="1" dirty="0" err="1"/>
              <a:t>riset</a:t>
            </a:r>
            <a:r>
              <a:rPr lang="en-US" sz="2400" b="1" dirty="0"/>
              <a:t> (</a:t>
            </a:r>
            <a:r>
              <a:rPr lang="en-US" sz="2400" b="1" dirty="0" err="1"/>
              <a:t>analisis</a:t>
            </a:r>
            <a:r>
              <a:rPr lang="en-US" sz="2400" b="1" dirty="0"/>
              <a:t>)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bantuan</a:t>
            </a:r>
            <a:r>
              <a:rPr lang="en-US" sz="2400" b="1" dirty="0"/>
              <a:t> </a:t>
            </a:r>
            <a:r>
              <a:rPr lang="en-US" sz="2400" b="1" dirty="0" err="1"/>
              <a:t>analisis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memahami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</a:t>
            </a:r>
            <a:r>
              <a:rPr lang="en-US" sz="2400" b="1" dirty="0" err="1"/>
              <a:t>publik</a:t>
            </a:r>
            <a:endParaRPr lang="en-US" sz="2400" b="1" dirty="0"/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32035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HASIL RISET DAN REKOMENDASI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654021" cy="4417632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000" dirty="0"/>
              <a:t>DATA PRIMER: </a:t>
            </a:r>
            <a:r>
              <a:rPr lang="en-US" sz="2000" dirty="0" err="1"/>
              <a:t>jenis</a:t>
            </a:r>
            <a:r>
              <a:rPr lang="en-US" sz="2000" dirty="0"/>
              <a:t> data yang </a:t>
            </a:r>
            <a:r>
              <a:rPr lang="en-US" sz="2000" dirty="0" err="1"/>
              <a:t>dilihat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memperolehnya</a:t>
            </a:r>
            <a:r>
              <a:rPr lang="en-US" sz="2000" dirty="0"/>
              <a:t>, data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dikumpulkan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narasumber</a:t>
            </a:r>
            <a:r>
              <a:rPr lang="en-US" sz="2000" dirty="0"/>
              <a:t> yang </a:t>
            </a:r>
            <a:r>
              <a:rPr lang="en-US" sz="2000" dirty="0" err="1"/>
              <a:t>menjadi</a:t>
            </a:r>
            <a:r>
              <a:rPr lang="en-US" sz="2000" dirty="0"/>
              <a:t> unit </a:t>
            </a:r>
            <a:r>
              <a:rPr lang="en-US" sz="2000" dirty="0" err="1"/>
              <a:t>analisis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endParaRPr lang="en-US" sz="2000" dirty="0"/>
          </a:p>
          <a:p>
            <a:pPr marL="514350" indent="-514350">
              <a:buAutoNum type="arabicPeriod"/>
            </a:pPr>
            <a:r>
              <a:rPr lang="en-US" sz="2000" dirty="0"/>
              <a:t>DATA SEKUNDER:  data yang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tersedia</a:t>
            </a:r>
            <a:r>
              <a:rPr lang="en-US" sz="2000" dirty="0"/>
              <a:t> yang proses </a:t>
            </a:r>
            <a:r>
              <a:rPr lang="en-US" sz="2000" dirty="0" err="1"/>
              <a:t>pengumpulannya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orang lain. </a:t>
            </a:r>
            <a:r>
              <a:rPr lang="en-US" sz="2000" dirty="0" err="1"/>
              <a:t>Wujud</a:t>
            </a:r>
            <a:r>
              <a:rPr lang="en-US" sz="2000" dirty="0"/>
              <a:t> data </a:t>
            </a:r>
            <a:r>
              <a:rPr lang="en-US" sz="2000" dirty="0" err="1"/>
              <a:t>sekunder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ditemukan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data </a:t>
            </a:r>
            <a:r>
              <a:rPr lang="en-US" sz="2000" dirty="0" err="1"/>
              <a:t>statistik</a:t>
            </a:r>
            <a:r>
              <a:rPr lang="en-US" sz="2000" dirty="0"/>
              <a:t> yang </a:t>
            </a:r>
            <a:r>
              <a:rPr lang="en-US" sz="2000" dirty="0" err="1"/>
              <a:t>dikumpulkan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. </a:t>
            </a:r>
          </a:p>
          <a:p>
            <a:pPr marL="514350" indent="-514350">
              <a:buAutoNum type="arabicPeriod"/>
            </a:pPr>
            <a:r>
              <a:rPr lang="en-US" sz="2000" dirty="0"/>
              <a:t>PENGOLAHAN DATA HASIL RISET: DILAKUKAN 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mengurutkan</a:t>
            </a:r>
            <a:r>
              <a:rPr lang="en-US" sz="2000" dirty="0"/>
              <a:t>, </a:t>
            </a:r>
            <a:r>
              <a:rPr lang="en-US" sz="2000" dirty="0" err="1"/>
              <a:t>mengklasifikasikan</a:t>
            </a:r>
            <a:r>
              <a:rPr lang="en-US" sz="2000" dirty="0"/>
              <a:t>, </a:t>
            </a:r>
            <a:r>
              <a:rPr lang="en-US" sz="2000" dirty="0" err="1"/>
              <a:t>membandingkan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sebagainya</a:t>
            </a:r>
            <a:r>
              <a:rPr lang="en-US" sz="2000" dirty="0"/>
              <a:t>.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data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analis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kesimpulan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persoalan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rekomendasi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memecahkan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381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44182" cy="1081088"/>
          </a:xfrm>
        </p:spPr>
        <p:txBody>
          <a:bodyPr>
            <a:normAutofit/>
          </a:bodyPr>
          <a:lstStyle/>
          <a:p>
            <a:r>
              <a:rPr lang="en-US" dirty="0"/>
              <a:t>PENDEKATAN: Evidence-Based Policy (EBP).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90688"/>
            <a:ext cx="11614484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HISTORIS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/>
              <a:t>EBP </a:t>
            </a:r>
            <a:r>
              <a:rPr lang="en-US" sz="2000" dirty="0" err="1"/>
              <a:t>dipopulerkan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Tony Blair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Partai</a:t>
            </a:r>
            <a:r>
              <a:rPr lang="en-US" sz="2000" dirty="0"/>
              <a:t> </a:t>
            </a:r>
            <a:r>
              <a:rPr lang="en-US" sz="2000" dirty="0" err="1"/>
              <a:t>Buruh</a:t>
            </a:r>
            <a:r>
              <a:rPr lang="en-US" sz="2000" dirty="0"/>
              <a:t> di </a:t>
            </a:r>
            <a:r>
              <a:rPr lang="en-US" sz="2000" dirty="0" err="1"/>
              <a:t>Inggris</a:t>
            </a:r>
            <a:r>
              <a:rPr lang="en-US" sz="2000" dirty="0"/>
              <a:t> </a:t>
            </a:r>
            <a:r>
              <a:rPr lang="en-US" sz="2000" dirty="0" err="1"/>
              <a:t>ketika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mengeluarkan</a:t>
            </a:r>
            <a:r>
              <a:rPr lang="en-US" sz="2000" dirty="0"/>
              <a:t> white paper yang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the </a:t>
            </a:r>
            <a:r>
              <a:rPr lang="en-US" sz="2000" dirty="0" err="1"/>
              <a:t>Modernising</a:t>
            </a:r>
            <a:r>
              <a:rPr lang="en-US" sz="2000" dirty="0"/>
              <a:t> Government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bulan</a:t>
            </a:r>
            <a:r>
              <a:rPr lang="en-US" sz="2000" dirty="0"/>
              <a:t> </a:t>
            </a:r>
            <a:r>
              <a:rPr lang="en-US" sz="2000" dirty="0" err="1"/>
              <a:t>Maret</a:t>
            </a:r>
            <a:r>
              <a:rPr lang="en-US" sz="2000" dirty="0"/>
              <a:t> 1999 yang </a:t>
            </a:r>
            <a:r>
              <a:rPr lang="en-US" sz="2000" dirty="0" err="1"/>
              <a:t>memproklamasikan</a:t>
            </a:r>
            <a:r>
              <a:rPr lang="en-US" sz="2000" dirty="0"/>
              <a:t> </a:t>
            </a:r>
            <a:r>
              <a:rPr lang="en-US" sz="2000" dirty="0" err="1"/>
              <a:t>komitmen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pembuatan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.</a:t>
            </a:r>
          </a:p>
          <a:p>
            <a:pPr marL="0" indent="0" algn="just">
              <a:buNone/>
            </a:pPr>
            <a:endParaRPr lang="en-US" sz="2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spesifik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mengunakan</a:t>
            </a:r>
            <a:r>
              <a:rPr lang="en-US" sz="2000" dirty="0"/>
              <a:t> evidence </a:t>
            </a:r>
            <a:r>
              <a:rPr lang="en-US" sz="2000" dirty="0" err="1"/>
              <a:t>guna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b="1" u="sng" dirty="0" err="1"/>
              <a:t>kualitas</a:t>
            </a:r>
            <a:r>
              <a:rPr lang="en-US" sz="2000" b="1" u="sng" dirty="0"/>
              <a:t> </a:t>
            </a:r>
            <a:r>
              <a:rPr lang="en-US" sz="2000" b="1" u="sng" dirty="0" err="1"/>
              <a:t>perumusan</a:t>
            </a:r>
            <a:r>
              <a:rPr lang="en-US" sz="2000" b="1" u="sng" dirty="0"/>
              <a:t> </a:t>
            </a:r>
            <a:r>
              <a:rPr lang="en-US" sz="2000" b="1" u="sng" dirty="0" err="1"/>
              <a:t>kebijakan</a:t>
            </a:r>
            <a:r>
              <a:rPr lang="en-US" sz="2000" b="1" u="sng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white paper </a:t>
            </a:r>
            <a:r>
              <a:rPr lang="en-US" sz="2000" dirty="0" err="1"/>
              <a:t>dikatakan</a:t>
            </a:r>
            <a:r>
              <a:rPr lang="en-US" sz="2000" dirty="0"/>
              <a:t>: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perumusan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didasarkan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dukungan</a:t>
            </a:r>
            <a:r>
              <a:rPr lang="en-US" sz="2000" dirty="0"/>
              <a:t> data (evidence) yang </a:t>
            </a:r>
            <a:r>
              <a:rPr lang="en-US" sz="2000" dirty="0" err="1"/>
              <a:t>memadai</a:t>
            </a:r>
            <a:r>
              <a:rPr lang="en-US" sz="2000" dirty="0"/>
              <a:t>. </a:t>
            </a: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evidence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.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perumusan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diperoleh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: para </a:t>
            </a:r>
            <a:r>
              <a:rPr lang="en-US" sz="2000" dirty="0" err="1"/>
              <a:t>ahli</a:t>
            </a:r>
            <a:r>
              <a:rPr lang="en-US" sz="2000" dirty="0"/>
              <a:t>,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, data </a:t>
            </a:r>
            <a:r>
              <a:rPr lang="en-US" sz="2000" dirty="0" err="1"/>
              <a:t>statistik</a:t>
            </a:r>
            <a:r>
              <a:rPr lang="en-US" sz="2000" dirty="0"/>
              <a:t>, </a:t>
            </a:r>
            <a:r>
              <a:rPr lang="en-US" sz="2000" dirty="0" err="1"/>
              <a:t>konsultasi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para stakeholder, </a:t>
            </a:r>
            <a:r>
              <a:rPr lang="en-US" sz="2000" dirty="0" err="1"/>
              <a:t>evaluasi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r>
              <a:rPr lang="en-US" sz="2000" dirty="0"/>
              <a:t>, </a:t>
            </a:r>
            <a:r>
              <a:rPr lang="en-US" sz="2000" dirty="0" err="1"/>
              <a:t>riset-riset</a:t>
            </a:r>
            <a:r>
              <a:rPr lang="en-US" sz="2000" dirty="0"/>
              <a:t> yang </a:t>
            </a:r>
            <a:r>
              <a:rPr lang="en-US" sz="2000" dirty="0" err="1"/>
              <a:t>baru</a:t>
            </a:r>
            <a:r>
              <a:rPr lang="en-US" sz="2000" dirty="0"/>
              <a:t>, data </a:t>
            </a:r>
            <a:r>
              <a:rPr lang="en-US" sz="2000" dirty="0" err="1"/>
              <a:t>sekunder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data yang </a:t>
            </a:r>
            <a:r>
              <a:rPr lang="en-US" sz="2000" dirty="0" err="1"/>
              <a:t>diperoleh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internet</a:t>
            </a:r>
          </a:p>
        </p:txBody>
      </p:sp>
    </p:spTree>
    <p:extLst>
      <p:ext uri="{BB962C8B-B14F-4D97-AF65-F5344CB8AC3E}">
        <p14:creationId xmlns:p14="http://schemas.microsoft.com/office/powerpoint/2010/main" val="2573521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KELEMAHAN PENDEKATAN?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461277" cy="388077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2400" dirty="0"/>
              <a:t>DATA HASIL PENELITIAN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mengungkapkan</a:t>
            </a:r>
            <a:r>
              <a:rPr lang="en-US" sz="2400" dirty="0"/>
              <a:t> </a:t>
            </a:r>
            <a:r>
              <a:rPr lang="en-US" sz="2400" dirty="0" err="1"/>
              <a:t>realitas</a:t>
            </a:r>
            <a:r>
              <a:rPr lang="en-US" sz="2400" dirty="0"/>
              <a:t>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yang </a:t>
            </a:r>
            <a:r>
              <a:rPr lang="en-US" sz="2400" dirty="0" err="1"/>
              <a:t>kompleks</a:t>
            </a:r>
            <a:r>
              <a:rPr lang="en-US" sz="2400" dirty="0"/>
              <a:t> DAN PENELITIAN STUDI KASUS (TIDAK GENERAL)</a:t>
            </a:r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AutoNum type="arabicPeriod"/>
            </a:pPr>
            <a:r>
              <a:rPr lang="en-US" sz="2400" dirty="0"/>
              <a:t>SISI PEMERINTAH: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tulus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memanfaatkan</a:t>
            </a:r>
            <a:r>
              <a:rPr lang="en-US" sz="2400" dirty="0"/>
              <a:t> data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proses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3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MOTIF PEMERINTAH DALAM MEMANFAATKAN HASIL PENELITIAN</a:t>
            </a:r>
            <a:br>
              <a:rPr lang="en-US" sz="3200" dirty="0"/>
            </a:br>
            <a:r>
              <a:rPr lang="en-US" sz="3200" dirty="0"/>
              <a:t>(Nutley </a:t>
            </a:r>
            <a:r>
              <a:rPr lang="en-US" sz="3200" dirty="0" err="1"/>
              <a:t>dan</a:t>
            </a:r>
            <a:r>
              <a:rPr lang="en-US" sz="3200" dirty="0"/>
              <a:t> Webb,2000)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65684"/>
            <a:ext cx="10515600" cy="4507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MOTIF</a:t>
            </a:r>
          </a:p>
          <a:p>
            <a:pPr marL="571500" indent="-571500">
              <a:buFont typeface="Arial" panose="020B0604020202020204" pitchFamily="34" charset="0"/>
              <a:buAutoNum type="romanLcParenBoth"/>
            </a:pPr>
            <a:r>
              <a:rPr lang="en-US" sz="2400" dirty="0"/>
              <a:t>problem solving model DAN </a:t>
            </a:r>
            <a:r>
              <a:rPr lang="en-US" sz="2400" dirty="0" err="1"/>
              <a:t>enlightment</a:t>
            </a:r>
            <a:r>
              <a:rPr lang="en-US" sz="2400" dirty="0"/>
              <a:t> model; model yang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tulus</a:t>
            </a:r>
            <a:r>
              <a:rPr lang="en-US" sz="2400" dirty="0"/>
              <a:t> </a:t>
            </a:r>
            <a:r>
              <a:rPr lang="en-US" sz="2400" dirty="0" err="1"/>
              <a:t>memanfaatkan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merumuskan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opsi-opsi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akurat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571500" indent="-571500">
              <a:buAutoNum type="romanLcParenBoth"/>
            </a:pPr>
            <a:r>
              <a:rPr lang="en-US" sz="2400" dirty="0"/>
              <a:t>tactical model DAN political model : tactical model </a:t>
            </a:r>
            <a:r>
              <a:rPr lang="en-US" sz="2400" dirty="0" err="1"/>
              <a:t>dan</a:t>
            </a:r>
            <a:r>
              <a:rPr lang="en-US" sz="2400" dirty="0"/>
              <a:t> political model, data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perumusan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dipakai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052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RISET KEBIJAKAN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620253"/>
            <a:ext cx="10247341" cy="49088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ADALAH:</a:t>
            </a:r>
          </a:p>
          <a:p>
            <a:pPr marL="0" indent="0">
              <a:buNone/>
            </a:pPr>
            <a:r>
              <a:rPr lang="en-US" sz="2000" b="1" dirty="0" err="1"/>
              <a:t>kegiatan</a:t>
            </a:r>
            <a:r>
              <a:rPr lang="en-US" sz="2000" b="1" dirty="0"/>
              <a:t> </a:t>
            </a:r>
            <a:r>
              <a:rPr lang="en-US" sz="2000" b="1" dirty="0" err="1"/>
              <a:t>penerapkan</a:t>
            </a:r>
            <a:r>
              <a:rPr lang="en-US" sz="2000" b="1" dirty="0"/>
              <a:t> </a:t>
            </a:r>
            <a:r>
              <a:rPr lang="en-US" sz="2000" b="1" dirty="0" err="1"/>
              <a:t>metode</a:t>
            </a:r>
            <a:r>
              <a:rPr lang="en-US" sz="2000" b="1" dirty="0"/>
              <a:t> scientific (</a:t>
            </a:r>
            <a:r>
              <a:rPr lang="en-US" sz="2000" b="1" dirty="0" err="1"/>
              <a:t>ilmiah</a:t>
            </a:r>
            <a:r>
              <a:rPr lang="en-US" sz="2000" b="1" dirty="0"/>
              <a:t>)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memahami</a:t>
            </a:r>
            <a:r>
              <a:rPr lang="en-US" sz="2000" b="1" dirty="0"/>
              <a:t> </a:t>
            </a:r>
            <a:r>
              <a:rPr lang="en-US" sz="2000" b="1" dirty="0" err="1"/>
              <a:t>suatu</a:t>
            </a:r>
            <a:r>
              <a:rPr lang="en-US" sz="2000" b="1" dirty="0"/>
              <a:t> </a:t>
            </a:r>
            <a:r>
              <a:rPr lang="en-US" sz="2000" b="1" dirty="0" err="1"/>
              <a:t>fenomena</a:t>
            </a:r>
            <a:r>
              <a:rPr lang="en-US" sz="2000" b="1" dirty="0"/>
              <a:t> </a:t>
            </a:r>
            <a:r>
              <a:rPr lang="en-US" sz="2000" b="1" dirty="0" err="1"/>
              <a:t>alam</a:t>
            </a:r>
            <a:r>
              <a:rPr lang="en-US" sz="2000" b="1" dirty="0"/>
              <a:t> </a:t>
            </a:r>
            <a:r>
              <a:rPr lang="en-US" sz="2000" b="1" dirty="0" err="1"/>
              <a:t>maupun</a:t>
            </a:r>
            <a:r>
              <a:rPr lang="en-US" sz="2000" b="1" dirty="0"/>
              <a:t> </a:t>
            </a:r>
            <a:r>
              <a:rPr lang="en-US" sz="2000" b="1" dirty="0" err="1"/>
              <a:t>sosial</a:t>
            </a:r>
            <a:r>
              <a:rPr lang="en-US" sz="2000" b="1" dirty="0"/>
              <a:t>. </a:t>
            </a:r>
            <a:r>
              <a:rPr lang="en-US" sz="2000" b="1" dirty="0" err="1"/>
              <a:t>Metode</a:t>
            </a:r>
            <a:r>
              <a:rPr lang="en-US" sz="2000" b="1" dirty="0"/>
              <a:t> </a:t>
            </a:r>
            <a:r>
              <a:rPr lang="en-US" sz="2000" b="1" dirty="0" err="1"/>
              <a:t>ilmiah</a:t>
            </a:r>
            <a:r>
              <a:rPr lang="en-US" sz="2000" b="1" dirty="0"/>
              <a:t> </a:t>
            </a:r>
            <a:r>
              <a:rPr lang="en-US" sz="2000" b="1" dirty="0" err="1"/>
              <a:t>sendiri</a:t>
            </a:r>
            <a:r>
              <a:rPr lang="en-US" sz="2000" b="1" dirty="0"/>
              <a:t> </a:t>
            </a:r>
            <a:r>
              <a:rPr lang="en-US" sz="2000" b="1" dirty="0" err="1"/>
              <a:t>merupakan</a:t>
            </a:r>
            <a:r>
              <a:rPr lang="en-US" sz="2000" b="1" dirty="0"/>
              <a:t> </a:t>
            </a:r>
            <a:r>
              <a:rPr lang="en-US" sz="2000" b="1" dirty="0" err="1"/>
              <a:t>prosedur</a:t>
            </a:r>
            <a:r>
              <a:rPr lang="en-US" sz="2000" b="1" dirty="0"/>
              <a:t> yang </a:t>
            </a:r>
            <a:r>
              <a:rPr lang="en-US" sz="2000" b="1" dirty="0" err="1"/>
              <a:t>harus</a:t>
            </a:r>
            <a:r>
              <a:rPr lang="en-US" sz="2000" b="1" dirty="0"/>
              <a:t> </a:t>
            </a:r>
            <a:r>
              <a:rPr lang="en-US" sz="2000" b="1" dirty="0" err="1"/>
              <a:t>dilakukan</a:t>
            </a:r>
            <a:r>
              <a:rPr lang="en-US" sz="2000" b="1" dirty="0"/>
              <a:t> </a:t>
            </a:r>
            <a:r>
              <a:rPr lang="en-US" sz="2000" b="1" dirty="0" err="1"/>
              <a:t>oleh</a:t>
            </a:r>
            <a:r>
              <a:rPr lang="en-US" sz="2000" b="1" dirty="0"/>
              <a:t> </a:t>
            </a:r>
            <a:r>
              <a:rPr lang="en-US" sz="2000" b="1" dirty="0" err="1"/>
              <a:t>seorang</a:t>
            </a:r>
            <a:r>
              <a:rPr lang="en-US" sz="2000" b="1" dirty="0"/>
              <a:t> </a:t>
            </a:r>
            <a:r>
              <a:rPr lang="en-US" sz="2000" b="1" dirty="0" err="1"/>
              <a:t>peneliti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menjelaskan</a:t>
            </a:r>
            <a:r>
              <a:rPr lang="en-US" sz="2000" b="1" dirty="0"/>
              <a:t> </a:t>
            </a:r>
            <a:r>
              <a:rPr lang="en-US" sz="2000" b="1" dirty="0" err="1"/>
              <a:t>suatu</a:t>
            </a:r>
            <a:r>
              <a:rPr lang="en-US" sz="2000" b="1" dirty="0"/>
              <a:t> </a:t>
            </a:r>
            <a:r>
              <a:rPr lang="en-US" sz="2000" b="1" dirty="0" err="1"/>
              <a:t>fenomena</a:t>
            </a:r>
            <a:r>
              <a:rPr lang="en-US" sz="2000" b="1" dirty="0"/>
              <a:t>.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err="1"/>
              <a:t>metode</a:t>
            </a:r>
            <a:r>
              <a:rPr lang="en-US" sz="2000" b="1" dirty="0"/>
              <a:t> </a:t>
            </a:r>
            <a:r>
              <a:rPr lang="en-US" sz="2000" b="1" dirty="0" err="1"/>
              <a:t>sebuah</a:t>
            </a:r>
            <a:r>
              <a:rPr lang="en-US" sz="2000" b="1" dirty="0"/>
              <a:t> </a:t>
            </a:r>
            <a:r>
              <a:rPr lang="en-US" sz="2000" b="1" dirty="0" err="1"/>
              <a:t>penelitian</a:t>
            </a:r>
            <a:r>
              <a:rPr lang="en-US" sz="2000" b="1" dirty="0"/>
              <a:t> yang </a:t>
            </a:r>
            <a:r>
              <a:rPr lang="en-US" sz="2000" b="1" dirty="0" err="1"/>
              <a:t>bersifat</a:t>
            </a:r>
            <a:r>
              <a:rPr lang="en-US" sz="2000" b="1" dirty="0"/>
              <a:t> </a:t>
            </a:r>
            <a:r>
              <a:rPr lang="en-US" sz="2000" b="1" dirty="0" err="1"/>
              <a:t>ilmiah</a:t>
            </a:r>
            <a:r>
              <a:rPr lang="en-US" sz="2000" b="1" dirty="0"/>
              <a:t> </a:t>
            </a:r>
            <a:r>
              <a:rPr lang="en-US" sz="2000" b="1" dirty="0" err="1"/>
              <a:t>akan</a:t>
            </a:r>
            <a:r>
              <a:rPr lang="en-US" sz="2000" b="1" dirty="0"/>
              <a:t> </a:t>
            </a:r>
            <a:r>
              <a:rPr lang="en-US" sz="2000" b="1" dirty="0" err="1"/>
              <a:t>dilakukan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tahapan</a:t>
            </a:r>
            <a:r>
              <a:rPr lang="en-US" sz="2000" b="1" dirty="0"/>
              <a:t>:</a:t>
            </a:r>
          </a:p>
          <a:p>
            <a:pPr marL="0" indent="0">
              <a:buNone/>
            </a:pPr>
            <a:r>
              <a:rPr lang="en-US" sz="2000" b="1" dirty="0"/>
              <a:t> (</a:t>
            </a:r>
            <a:r>
              <a:rPr lang="en-US" sz="2000" b="1" dirty="0" err="1"/>
              <a:t>i</a:t>
            </a:r>
            <a:r>
              <a:rPr lang="en-US" sz="2000" b="1" dirty="0"/>
              <a:t>) </a:t>
            </a:r>
            <a:r>
              <a:rPr lang="en-US" sz="2000" b="1" dirty="0" err="1"/>
              <a:t>merumuskan</a:t>
            </a:r>
            <a:r>
              <a:rPr lang="en-US" sz="2000" b="1" dirty="0"/>
              <a:t> </a:t>
            </a:r>
            <a:r>
              <a:rPr lang="en-US" sz="2000" b="1" dirty="0" err="1"/>
              <a:t>masalah</a:t>
            </a:r>
            <a:r>
              <a:rPr lang="en-US" sz="2000" b="1" dirty="0"/>
              <a:t> yang </a:t>
            </a:r>
            <a:r>
              <a:rPr lang="en-US" sz="2000" b="1" dirty="0" err="1"/>
              <a:t>hendak</a:t>
            </a:r>
            <a:r>
              <a:rPr lang="en-US" sz="2000" b="1" dirty="0"/>
              <a:t> </a:t>
            </a:r>
            <a:r>
              <a:rPr lang="en-US" sz="2000" b="1" dirty="0" err="1"/>
              <a:t>dijelaskan</a:t>
            </a:r>
            <a:r>
              <a:rPr lang="en-US" sz="2000" b="1" dirty="0"/>
              <a:t>, </a:t>
            </a:r>
          </a:p>
          <a:p>
            <a:pPr marL="0" indent="0">
              <a:buNone/>
            </a:pPr>
            <a:r>
              <a:rPr lang="en-US" sz="2000" b="1" dirty="0"/>
              <a:t>(ii) </a:t>
            </a:r>
            <a:r>
              <a:rPr lang="en-US" sz="2000" b="1" dirty="0" err="1"/>
              <a:t>membangun</a:t>
            </a:r>
            <a:r>
              <a:rPr lang="en-US" sz="2000" b="1" dirty="0"/>
              <a:t> </a:t>
            </a:r>
            <a:r>
              <a:rPr lang="en-US" sz="2000" b="1" dirty="0" err="1"/>
              <a:t>hipotesis</a:t>
            </a:r>
            <a:r>
              <a:rPr lang="en-US" sz="2000" b="1" dirty="0"/>
              <a:t>, </a:t>
            </a:r>
          </a:p>
          <a:p>
            <a:pPr marL="0" indent="0">
              <a:buNone/>
            </a:pPr>
            <a:r>
              <a:rPr lang="en-US" sz="2000" b="1" dirty="0"/>
              <a:t>(iii) </a:t>
            </a:r>
            <a:r>
              <a:rPr lang="en-US" sz="2000" b="1" dirty="0" err="1"/>
              <a:t>melakukan</a:t>
            </a:r>
            <a:r>
              <a:rPr lang="en-US" sz="2000" b="1" dirty="0"/>
              <a:t> </a:t>
            </a:r>
            <a:r>
              <a:rPr lang="en-US" sz="2000" b="1" dirty="0" err="1"/>
              <a:t>eksperimen</a:t>
            </a:r>
            <a:r>
              <a:rPr lang="en-US" sz="2000" b="1" dirty="0"/>
              <a:t>/</a:t>
            </a:r>
            <a:r>
              <a:rPr lang="en-US" sz="2000" b="1" dirty="0" err="1"/>
              <a:t>observasi</a:t>
            </a:r>
            <a:r>
              <a:rPr lang="en-US" sz="2000" b="1" dirty="0"/>
              <a:t>, </a:t>
            </a:r>
          </a:p>
          <a:p>
            <a:pPr marL="0" indent="0">
              <a:buNone/>
            </a:pPr>
            <a:r>
              <a:rPr lang="en-US" sz="2000" b="1" dirty="0"/>
              <a:t>(iv) </a:t>
            </a:r>
            <a:r>
              <a:rPr lang="en-US" sz="2000" b="1" dirty="0" err="1"/>
              <a:t>uji</a:t>
            </a:r>
            <a:r>
              <a:rPr lang="en-US" sz="2000" b="1" dirty="0"/>
              <a:t> </a:t>
            </a:r>
            <a:r>
              <a:rPr lang="en-US" sz="2000" b="1" dirty="0" err="1"/>
              <a:t>hipotesis</a:t>
            </a:r>
            <a:r>
              <a:rPr lang="en-US" sz="2000" b="1" dirty="0"/>
              <a:t>,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</a:p>
          <a:p>
            <a:pPr marL="0" indent="0">
              <a:buNone/>
            </a:pPr>
            <a:r>
              <a:rPr lang="en-US" sz="2000" b="1" dirty="0"/>
              <a:t>(v) </a:t>
            </a:r>
            <a:r>
              <a:rPr lang="en-US" sz="2000" b="1" dirty="0" err="1"/>
              <a:t>penarikan</a:t>
            </a:r>
            <a:r>
              <a:rPr lang="en-US" sz="2000" b="1" dirty="0"/>
              <a:t> </a:t>
            </a:r>
            <a:r>
              <a:rPr lang="en-US" sz="2000" b="1" dirty="0" err="1"/>
              <a:t>kesimpulan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generalisasi</a:t>
            </a:r>
            <a:r>
              <a:rPr lang="en-US" sz="2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607131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</TotalTime>
  <Words>1343</Words>
  <Application>Microsoft Office PowerPoint</Application>
  <PresentationFormat>Widescreen</PresentationFormat>
  <Paragraphs>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Trebuchet MS</vt:lpstr>
      <vt:lpstr>Wingdings</vt:lpstr>
      <vt:lpstr>Wingdings 3</vt:lpstr>
      <vt:lpstr>Facet</vt:lpstr>
      <vt:lpstr>METODOLOGI RISET KEBIJAKAN PUBLIK</vt:lpstr>
      <vt:lpstr>TUJUAN PEMBELAJARAN</vt:lpstr>
      <vt:lpstr>SKEMA/ALUR</vt:lpstr>
      <vt:lpstr>Pentingnya Data dalam Analisis Kebijakan: Kemunculan Pendekatan Evidence Based Policy (EBP)</vt:lpstr>
      <vt:lpstr>DATA HASIL RISET DAN REKOMENDASI</vt:lpstr>
      <vt:lpstr>PENDEKATAN: Evidence-Based Policy (EBP).</vt:lpstr>
      <vt:lpstr>KELEMAHAN PENDEKATAN?</vt:lpstr>
      <vt:lpstr>MOTIF PEMERINTAH DALAM MEMANFAATKAN HASIL PENELITIAN (Nutley dan Webb,2000) </vt:lpstr>
      <vt:lpstr>RISET KEBIJAKAN</vt:lpstr>
      <vt:lpstr>RISET (TUJUAN)</vt:lpstr>
      <vt:lpstr>RISET KEBIJAKAN (TERAPAN) CIRI-CIRI:</vt:lpstr>
      <vt:lpstr>ELEMEN PENTING ANALIS KEBIJAKAN DALAM MELAKUKAN RISET KEBIJAKAN:</vt:lpstr>
      <vt:lpstr>DESAIN RISET KUANTITATIF DISESUAIKAN DENGAN RISET KEBIJAKAN</vt:lpstr>
      <vt:lpstr>DESAIN RISET KUALITATIF DISESUAIKAN DENGAN RISET KEBIJAKAN</vt:lpstr>
      <vt:lpstr>TEHNIK PENYEDERHANAAN MASALAH (KOMPLEKS-SEDERHANA)</vt:lpstr>
      <vt:lpstr>PowerPoint Presentation</vt:lpstr>
      <vt:lpstr>POINT PENTING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DAN RISET KEBIJAKAN</dc:title>
  <dc:creator>hp</dc:creator>
  <cp:lastModifiedBy>novita tresiana</cp:lastModifiedBy>
  <cp:revision>20</cp:revision>
  <dcterms:created xsi:type="dcterms:W3CDTF">2020-12-13T02:29:40Z</dcterms:created>
  <dcterms:modified xsi:type="dcterms:W3CDTF">2026-02-27T03:11:15Z</dcterms:modified>
</cp:coreProperties>
</file>