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8" r:id="rId3"/>
    <p:sldId id="259" r:id="rId4"/>
    <p:sldId id="282" r:id="rId5"/>
    <p:sldId id="267" r:id="rId6"/>
    <p:sldId id="264" r:id="rId7"/>
    <p:sldId id="268" r:id="rId8"/>
    <p:sldId id="272" r:id="rId9"/>
  </p:sldIdLst>
  <p:sldSz cx="9144000" cy="5143500" type="screen16x9"/>
  <p:notesSz cx="6858000" cy="9144000"/>
  <p:embeddedFontLst>
    <p:embeddedFont>
      <p:font typeface="Berkshire Swash" panose="020B0604020202020204" charset="0"/>
      <p:regular r:id="rId11"/>
    </p:embeddedFont>
    <p:embeddedFont>
      <p:font typeface="Livvic" panose="020B0604020202020204" charset="0"/>
      <p:regular r:id="rId12"/>
      <p:bold r:id="rId13"/>
      <p:italic r:id="rId14"/>
      <p:boldItalic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83EB6E-85F9-4A1C-A774-06B40C5363D3}">
  <a:tblStyle styleId="{5F83EB6E-85F9-4A1C-A774-06B40C5363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1723facd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1723facd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8" name="Google Shape;17068;gb1a8945be4_0_10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9" name="Google Shape;17069;gb1a8945be4_0_10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" name="Google Shape;9869;gb1a8945be4_0_2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0" name="Google Shape;9870;gb1a8945be4_0_2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0" name="Google Shape;9120;gb1a8945be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1" name="Google Shape;9121;gb1a8945be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Google Shape;10070;gb1a8945be4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1" name="Google Shape;10071;gb1a8945be4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1" name="Google Shape;13481;gb1a8945be4_0_3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2" name="Google Shape;13482;gb1a8945be4_0_3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2317650" y="2084425"/>
            <a:ext cx="379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7132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3"/>
          </p:nvPr>
        </p:nvSpPr>
        <p:spPr>
          <a:xfrm>
            <a:off x="7132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4"/>
          </p:nvPr>
        </p:nvSpPr>
        <p:spPr>
          <a:xfrm>
            <a:off x="30309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5" hasCustomPrompt="1"/>
          </p:nvPr>
        </p:nvSpPr>
        <p:spPr>
          <a:xfrm>
            <a:off x="30309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6"/>
          </p:nvPr>
        </p:nvSpPr>
        <p:spPr>
          <a:xfrm>
            <a:off x="30309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7"/>
          </p:nvPr>
        </p:nvSpPr>
        <p:spPr>
          <a:xfrm>
            <a:off x="7132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8" hasCustomPrompt="1"/>
          </p:nvPr>
        </p:nvSpPr>
        <p:spPr>
          <a:xfrm>
            <a:off x="7132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9"/>
          </p:nvPr>
        </p:nvSpPr>
        <p:spPr>
          <a:xfrm>
            <a:off x="7132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3"/>
          </p:nvPr>
        </p:nvSpPr>
        <p:spPr>
          <a:xfrm>
            <a:off x="30309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14" hasCustomPrompt="1"/>
          </p:nvPr>
        </p:nvSpPr>
        <p:spPr>
          <a:xfrm>
            <a:off x="30309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5"/>
          </p:nvPr>
        </p:nvSpPr>
        <p:spPr>
          <a:xfrm>
            <a:off x="30309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713225" y="1733075"/>
            <a:ext cx="3154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713225" y="2344625"/>
            <a:ext cx="3154200" cy="10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60" r:id="rId7"/>
    <p:sldLayoutId id="2147483665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8"/>
          <p:cNvGrpSpPr/>
          <p:nvPr/>
        </p:nvGrpSpPr>
        <p:grpSpPr>
          <a:xfrm rot="-1985458">
            <a:off x="-512319" y="-928453"/>
            <a:ext cx="3236603" cy="2992665"/>
            <a:chOff x="2483025" y="1774950"/>
            <a:chExt cx="1815750" cy="1678900"/>
          </a:xfrm>
        </p:grpSpPr>
        <p:sp>
          <p:nvSpPr>
            <p:cNvPr id="125" name="Google Shape;125;p28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28"/>
          <p:cNvGrpSpPr/>
          <p:nvPr/>
        </p:nvGrpSpPr>
        <p:grpSpPr>
          <a:xfrm>
            <a:off x="6981011" y="1736299"/>
            <a:ext cx="3317106" cy="2634668"/>
            <a:chOff x="3275400" y="1702825"/>
            <a:chExt cx="1966625" cy="1562025"/>
          </a:xfrm>
        </p:grpSpPr>
        <p:sp>
          <p:nvSpPr>
            <p:cNvPr id="185" name="Google Shape;185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eradaban Romawi </a:t>
            </a:r>
            <a:r>
              <a:rPr lang="en-ID" dirty="0" err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Kuno</a:t>
            </a:r>
            <a:endParaRPr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/>
              <a:t>O</a:t>
            </a:r>
            <a:r>
              <a:rPr lang="en" sz="2000" b="1" dirty="0"/>
              <a:t>l</a:t>
            </a:r>
            <a:r>
              <a:rPr lang="en-ID" sz="2000" b="1" dirty="0"/>
              <a:t>eh: </a:t>
            </a:r>
            <a:r>
              <a:rPr lang="en-ID" sz="2000" b="1" dirty="0" err="1"/>
              <a:t>Kelompok</a:t>
            </a:r>
            <a:r>
              <a:rPr lang="en-ID" sz="2000" b="1" dirty="0"/>
              <a:t> 2</a:t>
            </a:r>
            <a:endParaRPr sz="2000" b="1" dirty="0"/>
          </a:p>
        </p:txBody>
      </p:sp>
      <p:grpSp>
        <p:nvGrpSpPr>
          <p:cNvPr id="216" name="Google Shape;216;p28"/>
          <p:cNvGrpSpPr/>
          <p:nvPr/>
        </p:nvGrpSpPr>
        <p:grpSpPr>
          <a:xfrm>
            <a:off x="3445893" y="4063605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366409" y="1020576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904811" y="1736299"/>
            <a:ext cx="3317106" cy="2634668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8"/>
          <p:cNvGrpSpPr/>
          <p:nvPr/>
        </p:nvGrpSpPr>
        <p:grpSpPr>
          <a:xfrm rot="-1985458">
            <a:off x="-512319" y="-1004653"/>
            <a:ext cx="3236603" cy="2992665"/>
            <a:chOff x="2483025" y="1774950"/>
            <a:chExt cx="1815750" cy="1678900"/>
          </a:xfrm>
        </p:grpSpPr>
        <p:sp>
          <p:nvSpPr>
            <p:cNvPr id="253" name="Google Shape;253;p28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4BC08C-F436-47F3-9DEC-821D01994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12" y="-14672"/>
            <a:ext cx="4212933" cy="1482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69F23-6610-4209-9900-0014A3AD4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46" y="3504251"/>
            <a:ext cx="3453439" cy="1658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"/>
          <p:cNvSpPr txBox="1">
            <a:spLocks noGrp="1"/>
          </p:cNvSpPr>
          <p:nvPr>
            <p:ph type="title"/>
          </p:nvPr>
        </p:nvSpPr>
        <p:spPr>
          <a:xfrm>
            <a:off x="2683042" y="7216"/>
            <a:ext cx="3777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gota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1" name="Google Shape;461;p30"/>
          <p:cNvSpPr txBox="1">
            <a:spLocks noGrp="1"/>
          </p:cNvSpPr>
          <p:nvPr>
            <p:ph type="subTitle" idx="1"/>
          </p:nvPr>
        </p:nvSpPr>
        <p:spPr>
          <a:xfrm>
            <a:off x="2472489" y="729111"/>
            <a:ext cx="4199021" cy="2616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Nunung Yuliana		1913033020</a:t>
            </a:r>
          </a:p>
          <a:p>
            <a:pPr marL="0" lvl="0" indent="0">
              <a:spcAft>
                <a:spcPts val="1600"/>
              </a:spcAft>
            </a:pPr>
            <a:r>
              <a:rPr lang="en-US" sz="1600" dirty="0" err="1"/>
              <a:t>Euis</a:t>
            </a:r>
            <a:r>
              <a:rPr lang="en-US" sz="1600" dirty="0"/>
              <a:t> </a:t>
            </a:r>
            <a:r>
              <a:rPr lang="en-US" sz="1600" dirty="0" err="1"/>
              <a:t>Ramadhoni</a:t>
            </a:r>
            <a:r>
              <a:rPr lang="en-US" sz="1600" dirty="0"/>
              <a:t>		1913033038</a:t>
            </a:r>
          </a:p>
          <a:p>
            <a:pPr marL="0" lvl="0" indent="0">
              <a:spcAft>
                <a:spcPts val="1600"/>
              </a:spcAft>
            </a:pPr>
            <a:r>
              <a:rPr lang="en-US" sz="1600" dirty="0" err="1"/>
              <a:t>Ruri</a:t>
            </a:r>
            <a:r>
              <a:rPr lang="en-US" sz="1600" dirty="0"/>
              <a:t> </a:t>
            </a:r>
            <a:r>
              <a:rPr lang="en-US" sz="1600" dirty="0" err="1"/>
              <a:t>Rismawati</a:t>
            </a:r>
            <a:r>
              <a:rPr lang="en-US" sz="1600" dirty="0"/>
              <a:t> 		2053033004</a:t>
            </a:r>
          </a:p>
          <a:p>
            <a:pPr marL="0" lvl="0" indent="0">
              <a:spcAft>
                <a:spcPts val="1600"/>
              </a:spcAft>
            </a:pPr>
            <a:r>
              <a:rPr lang="en-US" sz="1600" dirty="0" err="1"/>
              <a:t>Octari</a:t>
            </a:r>
            <a:r>
              <a:rPr lang="en-US" sz="1600" dirty="0"/>
              <a:t> </a:t>
            </a:r>
            <a:r>
              <a:rPr lang="en-US" sz="1600" dirty="0" err="1"/>
              <a:t>Tauvita</a:t>
            </a:r>
            <a:r>
              <a:rPr lang="en-US" sz="1600" dirty="0"/>
              <a:t>		2013033031</a:t>
            </a:r>
          </a:p>
          <a:p>
            <a:pPr marL="0" lvl="0" indent="0">
              <a:spcAft>
                <a:spcPts val="1600"/>
              </a:spcAft>
            </a:pPr>
            <a:r>
              <a:rPr lang="en-US" sz="1600" dirty="0" err="1"/>
              <a:t>Ridho</a:t>
            </a:r>
            <a:r>
              <a:rPr lang="en-US" sz="1600" dirty="0"/>
              <a:t> </a:t>
            </a:r>
            <a:r>
              <a:rPr lang="en-US" sz="1600" dirty="0" err="1"/>
              <a:t>Firzansyah</a:t>
            </a:r>
            <a:r>
              <a:rPr lang="en-US" sz="1600" dirty="0"/>
              <a:t>		232419021</a:t>
            </a:r>
          </a:p>
          <a:p>
            <a:pPr marL="0" lvl="0" indent="0">
              <a:spcAft>
                <a:spcPts val="1600"/>
              </a:spcAft>
            </a:pPr>
            <a:endParaRPr lang="en-US" dirty="0"/>
          </a:p>
          <a:p>
            <a:pPr marL="0" lvl="0" indent="0">
              <a:spcAft>
                <a:spcPts val="1600"/>
              </a:spcAft>
            </a:pPr>
            <a:endParaRPr lang="en-ID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95D803-BDFE-4A14-84B4-697EBB75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4953"/>
            <a:ext cx="9144000" cy="218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2" name="Google Shape;482;p31">
            <a:extLst>
              <a:ext uri="{FF2B5EF4-FFF2-40B4-BE49-F238E27FC236}">
                <a16:creationId xmlns:a16="http://schemas.microsoft.com/office/drawing/2014/main" id="{30E6CB78-332B-4683-BD3F-9ADA99E5E6E7}"/>
              </a:ext>
            </a:extLst>
          </p:cNvPr>
          <p:cNvSpPr/>
          <p:nvPr/>
        </p:nvSpPr>
        <p:spPr>
          <a:xfrm rot="537707">
            <a:off x="159828" y="156201"/>
            <a:ext cx="2086432" cy="2215548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483;p31">
            <a:extLst>
              <a:ext uri="{FF2B5EF4-FFF2-40B4-BE49-F238E27FC236}">
                <a16:creationId xmlns:a16="http://schemas.microsoft.com/office/drawing/2014/main" id="{A831B7BC-4DC6-4DF2-8DAF-06C4DE9530FF}"/>
              </a:ext>
            </a:extLst>
          </p:cNvPr>
          <p:cNvSpPr/>
          <p:nvPr/>
        </p:nvSpPr>
        <p:spPr>
          <a:xfrm rot="1143741">
            <a:off x="6671824" y="1534143"/>
            <a:ext cx="1329095" cy="1514460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1537033" y="29034"/>
            <a:ext cx="6069931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1. </a:t>
            </a:r>
            <a:r>
              <a:rPr lang="en-US" sz="2800" dirty="0" err="1"/>
              <a:t>Letak</a:t>
            </a:r>
            <a:r>
              <a:rPr lang="en-US" sz="2800" dirty="0"/>
              <a:t> </a:t>
            </a:r>
            <a:r>
              <a:rPr lang="en-US" sz="2800" dirty="0" err="1"/>
              <a:t>Geografis</a:t>
            </a:r>
            <a:r>
              <a:rPr lang="en-US" sz="2800" dirty="0"/>
              <a:t> </a:t>
            </a:r>
            <a:r>
              <a:rPr lang="en-US" sz="2800" dirty="0" err="1"/>
              <a:t>Romawi</a:t>
            </a:r>
            <a:r>
              <a:rPr lang="en-US" sz="2800" dirty="0"/>
              <a:t> </a:t>
            </a:r>
            <a:r>
              <a:rPr lang="en-US" sz="2800" dirty="0" err="1"/>
              <a:t>Kuno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481" name="Google Shape;481;p31"/>
          <p:cNvSpPr txBox="1">
            <a:spLocks noGrp="1"/>
          </p:cNvSpPr>
          <p:nvPr>
            <p:ph type="subTitle" idx="1"/>
          </p:nvPr>
        </p:nvSpPr>
        <p:spPr>
          <a:xfrm>
            <a:off x="1173078" y="722541"/>
            <a:ext cx="6797843" cy="1623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dipengaruhi</a:t>
            </a:r>
            <a:r>
              <a:rPr lang="en-US" sz="1600" dirty="0"/>
              <a:t> oleh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geografisnya</a:t>
            </a:r>
            <a:r>
              <a:rPr lang="en-US" sz="1600" dirty="0"/>
              <a:t>. </a:t>
            </a:r>
            <a:r>
              <a:rPr lang="en-US" sz="1600" dirty="0" err="1"/>
              <a:t>Lokasinya</a:t>
            </a:r>
            <a:r>
              <a:rPr lang="en-US" sz="1600" dirty="0"/>
              <a:t> </a:t>
            </a:r>
            <a:r>
              <a:rPr lang="en-US" sz="1600" dirty="0" err="1"/>
              <a:t>startegis</a:t>
            </a:r>
            <a:r>
              <a:rPr lang="en-US" sz="1600" dirty="0"/>
              <a:t> di Kawasan </a:t>
            </a:r>
            <a:r>
              <a:rPr lang="en-US" sz="1600" dirty="0" err="1"/>
              <a:t>laut</a:t>
            </a:r>
            <a:r>
              <a:rPr lang="en-US" sz="1600" dirty="0"/>
              <a:t> </a:t>
            </a:r>
            <a:r>
              <a:rPr lang="en-US" sz="1600" dirty="0" err="1"/>
              <a:t>tengah</a:t>
            </a:r>
            <a:r>
              <a:rPr lang="en-US" sz="1600" dirty="0"/>
              <a:t> yang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perdagangan</a:t>
            </a:r>
            <a:r>
              <a:rPr lang="en-US" sz="1600" dirty="0"/>
              <a:t> dan </a:t>
            </a:r>
            <a:r>
              <a:rPr lang="en-US" sz="1600" dirty="0" err="1"/>
              <a:t>aman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serbuan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asing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terlindungi</a:t>
            </a:r>
            <a:r>
              <a:rPr lang="en-US" sz="1600" dirty="0"/>
              <a:t> oleh </a:t>
            </a:r>
            <a:r>
              <a:rPr lang="en-US" sz="1600" dirty="0" err="1"/>
              <a:t>alam</a:t>
            </a:r>
            <a:r>
              <a:rPr lang="en-US" sz="1600" dirty="0"/>
              <a:t>. di </a:t>
            </a:r>
            <a:r>
              <a:rPr lang="en-US" sz="1600" dirty="0" err="1"/>
              <a:t>pegunungan</a:t>
            </a:r>
            <a:r>
              <a:rPr lang="en-US" sz="1600" dirty="0"/>
              <a:t> </a:t>
            </a:r>
            <a:r>
              <a:rPr lang="en-US" sz="1600" dirty="0" err="1"/>
              <a:t>Alpenina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tambang</a:t>
            </a:r>
            <a:r>
              <a:rPr lang="en-US" sz="1600" dirty="0"/>
              <a:t> mineral. </a:t>
            </a:r>
            <a:r>
              <a:rPr lang="en-US" sz="1600" dirty="0" err="1"/>
              <a:t>Letak</a:t>
            </a:r>
            <a:r>
              <a:rPr lang="en-US" sz="1600" dirty="0"/>
              <a:t> </a:t>
            </a:r>
            <a:r>
              <a:rPr lang="en-US" sz="1600" dirty="0" err="1"/>
              <a:t>geografis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semenanjung</a:t>
            </a:r>
            <a:r>
              <a:rPr lang="en-US" sz="1600" dirty="0"/>
              <a:t> </a:t>
            </a:r>
            <a:r>
              <a:rPr lang="en-US" sz="1600" dirty="0" err="1"/>
              <a:t>Apenina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yang </a:t>
            </a:r>
            <a:r>
              <a:rPr lang="en-US" sz="1600" dirty="0" err="1"/>
              <a:t>sekarang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Italia (</a:t>
            </a:r>
            <a:r>
              <a:rPr lang="en-US" sz="1600" dirty="0" err="1"/>
              <a:t>Wilujeng</a:t>
            </a:r>
            <a:r>
              <a:rPr lang="en-US" sz="1600" dirty="0"/>
              <a:t> D, 2019). 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85740-7DB3-4B8F-9E88-545BECD8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35" y="2482956"/>
            <a:ext cx="5305926" cy="26716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6" name="Google Shape;17076;p54"/>
          <p:cNvSpPr txBox="1">
            <a:spLocks noGrp="1"/>
          </p:cNvSpPr>
          <p:nvPr>
            <p:ph type="title"/>
          </p:nvPr>
        </p:nvSpPr>
        <p:spPr>
          <a:xfrm>
            <a:off x="956511" y="0"/>
            <a:ext cx="7230978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Kehidupan Masyarakat Masa Romawi Kuno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77" name="Google Shape;17077;p54"/>
          <p:cNvSpPr txBox="1">
            <a:spLocks noGrp="1"/>
          </p:cNvSpPr>
          <p:nvPr>
            <p:ph type="subTitle" idx="1"/>
          </p:nvPr>
        </p:nvSpPr>
        <p:spPr>
          <a:xfrm>
            <a:off x="192505" y="611700"/>
            <a:ext cx="8758990" cy="2046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Kuno</a:t>
            </a:r>
            <a:r>
              <a:rPr lang="en-US" sz="1600" dirty="0"/>
              <a:t> yang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bertahan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diutamakan</a:t>
            </a:r>
            <a:r>
              <a:rPr lang="en-US" sz="1600" dirty="0"/>
              <a:t>, </a:t>
            </a:r>
            <a:r>
              <a:rPr lang="en-US" sz="1600" dirty="0" err="1"/>
              <a:t>dibidang</a:t>
            </a:r>
            <a:r>
              <a:rPr lang="en-US" sz="1600" dirty="0"/>
              <a:t> </a:t>
            </a:r>
            <a:r>
              <a:rPr lang="en-US" sz="1600" dirty="0" err="1"/>
              <a:t>seni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Kuno</a:t>
            </a:r>
            <a:r>
              <a:rPr lang="en-US" sz="1600" dirty="0"/>
              <a:t>. </a:t>
            </a:r>
            <a:r>
              <a:rPr lang="en-US" sz="1600" dirty="0" err="1"/>
              <a:t>Leluhur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Latinum</a:t>
            </a:r>
            <a:r>
              <a:rPr lang="en-US" sz="1600" dirty="0"/>
              <a:t>, </a:t>
            </a:r>
            <a:r>
              <a:rPr lang="en-US" sz="1600" dirty="0" err="1"/>
              <a:t>disamping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percampuran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Etruskia</a:t>
            </a:r>
            <a:r>
              <a:rPr lang="en-US" sz="1600" dirty="0"/>
              <a:t> dan </a:t>
            </a:r>
            <a:r>
              <a:rPr lang="en-US" sz="1600" dirty="0" err="1"/>
              <a:t>bangsa</a:t>
            </a:r>
            <a:r>
              <a:rPr lang="en-US" sz="1600" dirty="0"/>
              <a:t> Yunani.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berdirinya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berbentuk</a:t>
            </a:r>
            <a:r>
              <a:rPr lang="en-US" sz="1600" dirty="0"/>
              <a:t> </a:t>
            </a:r>
            <a:r>
              <a:rPr lang="en-US" sz="1600" dirty="0" err="1"/>
              <a:t>kerajaan</a:t>
            </a:r>
            <a:r>
              <a:rPr lang="en-US" sz="1600" dirty="0"/>
              <a:t> (</a:t>
            </a:r>
            <a:r>
              <a:rPr lang="en-US" sz="1600" dirty="0" err="1"/>
              <a:t>Monarki</a:t>
            </a:r>
            <a:r>
              <a:rPr lang="en-US" sz="1600" dirty="0"/>
              <a:t>) </a:t>
            </a:r>
            <a:r>
              <a:rPr lang="en-US" sz="1600" dirty="0" err="1"/>
              <a:t>dengan</a:t>
            </a:r>
            <a:r>
              <a:rPr lang="en-US" sz="1600" dirty="0"/>
              <a:t> raja </a:t>
            </a:r>
            <a:r>
              <a:rPr lang="en-US" sz="1600" dirty="0" err="1"/>
              <a:t>pertamanya</a:t>
            </a:r>
            <a:r>
              <a:rPr lang="en-US" sz="1600" dirty="0"/>
              <a:t> Romulus. Raja-raja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keturunan</a:t>
            </a:r>
            <a:r>
              <a:rPr lang="en-US" sz="1600" dirty="0"/>
              <a:t> </a:t>
            </a:r>
            <a:r>
              <a:rPr lang="en-US" sz="1600" dirty="0" err="1"/>
              <a:t>pendatang</a:t>
            </a:r>
            <a:r>
              <a:rPr lang="en-US" sz="1600" dirty="0"/>
              <a:t>. </a:t>
            </a:r>
            <a:r>
              <a:rPr lang="en-US" sz="1600" dirty="0" err="1"/>
              <a:t>Meskipun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perekonomian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kemajuan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latin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senang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pengausa</a:t>
            </a:r>
            <a:r>
              <a:rPr lang="en-US" sz="1600" dirty="0"/>
              <a:t> </a:t>
            </a:r>
            <a:r>
              <a:rPr lang="en-US" sz="1600" dirty="0" err="1"/>
              <a:t>asing</a:t>
            </a:r>
            <a:r>
              <a:rPr lang="en-US" sz="1600" dirty="0"/>
              <a:t> yang </a:t>
            </a:r>
            <a:r>
              <a:rPr lang="en-US" sz="1600" dirty="0" err="1"/>
              <a:t>memberlakukan</a:t>
            </a:r>
            <a:r>
              <a:rPr lang="en-US" sz="1600" dirty="0"/>
              <a:t> </a:t>
            </a: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militer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</a:t>
            </a:r>
            <a:r>
              <a:rPr lang="en-US" sz="1600" dirty="0" err="1"/>
              <a:t>Terjadilah</a:t>
            </a:r>
            <a:r>
              <a:rPr lang="en-US" sz="1600" dirty="0"/>
              <a:t> </a:t>
            </a:r>
            <a:r>
              <a:rPr lang="en-US" sz="1600" dirty="0" err="1"/>
              <a:t>pemberontakan</a:t>
            </a:r>
            <a:r>
              <a:rPr lang="en-US" sz="1600" dirty="0"/>
              <a:t> </a:t>
            </a:r>
            <a:r>
              <a:rPr lang="en-US" sz="1600" dirty="0" err="1"/>
              <a:t>penduduk</a:t>
            </a:r>
            <a:r>
              <a:rPr lang="en-US" sz="1600" dirty="0"/>
              <a:t> Roma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menggulingkan</a:t>
            </a:r>
            <a:r>
              <a:rPr lang="en-US" sz="1600" dirty="0"/>
              <a:t> raja Lucius Junius Brutus pada </a:t>
            </a:r>
            <a:r>
              <a:rPr lang="en-US" sz="1600" dirty="0" err="1"/>
              <a:t>tahun</a:t>
            </a:r>
            <a:r>
              <a:rPr lang="en-US" sz="1600" dirty="0"/>
              <a:t> 500 SM (Yunani Hasan, 2012: 87).</a:t>
            </a:r>
            <a:endParaRPr lang="en-ID" sz="1600" dirty="0"/>
          </a:p>
          <a:p>
            <a:pPr marL="0" lvl="0" indent="0" algn="just"/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F5A2C-6963-43C4-B043-804ED185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79" y="2935705"/>
            <a:ext cx="5426242" cy="2207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2" name="Google Shape;9872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usunan Masyarakat Romawi K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73" name="Google Shape;9873;p39"/>
          <p:cNvGrpSpPr/>
          <p:nvPr/>
        </p:nvGrpSpPr>
        <p:grpSpPr>
          <a:xfrm>
            <a:off x="713093" y="1307405"/>
            <a:ext cx="7717466" cy="3287240"/>
            <a:chOff x="3013175" y="4489825"/>
            <a:chExt cx="1829000" cy="982850"/>
          </a:xfrm>
        </p:grpSpPr>
        <p:sp>
          <p:nvSpPr>
            <p:cNvPr id="9874" name="Google Shape;9874;p3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3" name="Google Shape;10053;p39"/>
          <p:cNvSpPr txBox="1"/>
          <p:nvPr/>
        </p:nvSpPr>
        <p:spPr>
          <a:xfrm>
            <a:off x="896302" y="1682783"/>
            <a:ext cx="7351047" cy="256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ptima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 :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Terdiri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dari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bangsa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dan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rakyat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biasa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yang kaya</a:t>
            </a:r>
          </a:p>
          <a:p>
            <a:pPr lvl="0">
              <a:spcAft>
                <a:spcPts val="1600"/>
              </a:spcAft>
            </a:pP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Equites   : Para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pedagang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dan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penguasa</a:t>
            </a:r>
            <a:endParaRPr lang="en-ID" sz="18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Aft>
                <a:spcPts val="1600"/>
              </a:spcAft>
            </a:pP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Populus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 : Rakyat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biasa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yang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memiliki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suara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di dewan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rakyat</a:t>
            </a:r>
            <a:endParaRPr lang="en-ID" sz="18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Aft>
                <a:spcPts val="1600"/>
              </a:spcAft>
            </a:pP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Budak     :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Tawanan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perang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yang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tidak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memiliki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hak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politik</a:t>
            </a:r>
            <a:endParaRPr lang="en-ID" sz="18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Aft>
                <a:spcPts val="1600"/>
              </a:spcAft>
            </a:pP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Poletar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  :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Warga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negara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Romawi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yang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hanya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memiliki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dirinya</a:t>
            </a:r>
            <a:r>
              <a:rPr lang="en-ID" sz="18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	    </a:t>
            </a:r>
            <a:r>
              <a:rPr lang="en-ID" sz="1800" b="1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sendiri</a:t>
            </a:r>
            <a:endParaRPr lang="en-ID" sz="18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" name="Google Shape;9123;p3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istem Pemerintahan Masa Peradaban Romawi </a:t>
            </a:r>
            <a:r>
              <a:rPr lang="en-I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Kuno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24" name="Google Shape;9124;p36"/>
          <p:cNvSpPr txBox="1"/>
          <p:nvPr/>
        </p:nvSpPr>
        <p:spPr>
          <a:xfrm>
            <a:off x="3231800" y="2665850"/>
            <a:ext cx="2617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Repu</a:t>
            </a:r>
            <a:r>
              <a:rPr lang="en-ID" sz="1800" b="1" dirty="0" err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blik</a:t>
            </a:r>
            <a:r>
              <a:rPr lang="en-ID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ID" sz="1800" b="1" dirty="0" err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Romawi</a:t>
            </a:r>
            <a:r>
              <a:rPr lang="en-ID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, 500-27 SM</a:t>
            </a:r>
            <a:endParaRPr sz="1800" b="1" dirty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26" name="Google Shape;9126;p36"/>
          <p:cNvSpPr txBox="1"/>
          <p:nvPr/>
        </p:nvSpPr>
        <p:spPr>
          <a:xfrm>
            <a:off x="647563" y="2674250"/>
            <a:ext cx="2617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K</a:t>
            </a:r>
            <a:r>
              <a:rPr lang="en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erajaan (Monarki) 750-500 </a:t>
            </a:r>
            <a:r>
              <a:rPr lang="en-ID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SM</a:t>
            </a:r>
            <a:endParaRPr sz="1800" b="1" dirty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28" name="Google Shape;9128;p36"/>
          <p:cNvSpPr/>
          <p:nvPr/>
        </p:nvSpPr>
        <p:spPr>
          <a:xfrm>
            <a:off x="719546" y="2419775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9" name="Google Shape;9129;p36"/>
          <p:cNvSpPr/>
          <p:nvPr/>
        </p:nvSpPr>
        <p:spPr>
          <a:xfrm>
            <a:off x="1983038" y="2178913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0" name="Google Shape;9130;p36"/>
          <p:cNvSpPr/>
          <p:nvPr/>
        </p:nvSpPr>
        <p:spPr>
          <a:xfrm>
            <a:off x="4578313" y="2178913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1" name="Google Shape;9131;p36"/>
          <p:cNvSpPr/>
          <p:nvPr/>
        </p:nvSpPr>
        <p:spPr>
          <a:xfrm>
            <a:off x="7219713" y="2178913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2" name="Google Shape;9132;p36"/>
          <p:cNvGrpSpPr/>
          <p:nvPr/>
        </p:nvGrpSpPr>
        <p:grpSpPr>
          <a:xfrm>
            <a:off x="1637518" y="1548811"/>
            <a:ext cx="724264" cy="705611"/>
            <a:chOff x="2581550" y="1973000"/>
            <a:chExt cx="926050" cy="902200"/>
          </a:xfrm>
        </p:grpSpPr>
        <p:sp>
          <p:nvSpPr>
            <p:cNvPr id="9133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5" name="Google Shape;9135;p36"/>
          <p:cNvGrpSpPr/>
          <p:nvPr/>
        </p:nvGrpSpPr>
        <p:grpSpPr>
          <a:xfrm>
            <a:off x="4209843" y="1569386"/>
            <a:ext cx="724264" cy="705611"/>
            <a:chOff x="2581550" y="1973000"/>
            <a:chExt cx="926050" cy="902200"/>
          </a:xfrm>
        </p:grpSpPr>
        <p:sp>
          <p:nvSpPr>
            <p:cNvPr id="9136" name="Google Shape;9136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8" name="Google Shape;9138;p36"/>
          <p:cNvGrpSpPr/>
          <p:nvPr/>
        </p:nvGrpSpPr>
        <p:grpSpPr>
          <a:xfrm>
            <a:off x="6874193" y="1569386"/>
            <a:ext cx="724264" cy="705611"/>
            <a:chOff x="2581550" y="1973000"/>
            <a:chExt cx="926050" cy="902200"/>
          </a:xfrm>
        </p:grpSpPr>
        <p:sp>
          <p:nvSpPr>
            <p:cNvPr id="9139" name="Google Shape;9139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1" name="Google Shape;9141;p36"/>
          <p:cNvSpPr txBox="1">
            <a:spLocks noGrp="1"/>
          </p:cNvSpPr>
          <p:nvPr>
            <p:ph type="title" idx="4294967295"/>
          </p:nvPr>
        </p:nvSpPr>
        <p:spPr>
          <a:xfrm>
            <a:off x="1675747" y="1652200"/>
            <a:ext cx="62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01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9142" name="Google Shape;9142;p36"/>
          <p:cNvSpPr txBox="1">
            <a:spLocks noGrp="1"/>
          </p:cNvSpPr>
          <p:nvPr>
            <p:ph type="title" idx="4294967295"/>
          </p:nvPr>
        </p:nvSpPr>
        <p:spPr>
          <a:xfrm>
            <a:off x="4259972" y="1640013"/>
            <a:ext cx="62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02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9143" name="Google Shape;9143;p36"/>
          <p:cNvSpPr txBox="1">
            <a:spLocks noGrp="1"/>
          </p:cNvSpPr>
          <p:nvPr>
            <p:ph type="title" idx="4294967295"/>
          </p:nvPr>
        </p:nvSpPr>
        <p:spPr>
          <a:xfrm>
            <a:off x="6906772" y="1660588"/>
            <a:ext cx="62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03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9144" name="Google Shape;9144;p36"/>
          <p:cNvSpPr txBox="1"/>
          <p:nvPr/>
        </p:nvSpPr>
        <p:spPr>
          <a:xfrm>
            <a:off x="5878588" y="2665850"/>
            <a:ext cx="2617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Kekaisaran Romawi, 27 SM-395</a:t>
            </a:r>
            <a:endParaRPr sz="1800" b="1" dirty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5E04A-CA9A-4B49-9285-2D67362A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31" y="3516229"/>
            <a:ext cx="2440907" cy="1627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A35C0-EC9D-4901-AC5F-A2494CC5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092" y="3516228"/>
            <a:ext cx="2444814" cy="1627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Google Shape;10359;p40"/>
          <p:cNvSpPr txBox="1">
            <a:spLocks noGrp="1"/>
          </p:cNvSpPr>
          <p:nvPr>
            <p:ph type="title"/>
          </p:nvPr>
        </p:nvSpPr>
        <p:spPr>
          <a:xfrm>
            <a:off x="17273" y="-9577"/>
            <a:ext cx="9109454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4. R</a:t>
            </a:r>
            <a:r>
              <a:rPr lang="en" sz="2800" dirty="0"/>
              <a:t>untuhnya Peradaban Romawi Kuno</a:t>
            </a:r>
            <a:endParaRPr sz="2800" dirty="0"/>
          </a:p>
        </p:txBody>
      </p:sp>
      <p:sp>
        <p:nvSpPr>
          <p:cNvPr id="10361" name="Google Shape;10361;p40"/>
          <p:cNvSpPr txBox="1">
            <a:spLocks noGrp="1"/>
          </p:cNvSpPr>
          <p:nvPr>
            <p:ph type="subTitle" idx="1"/>
          </p:nvPr>
        </p:nvSpPr>
        <p:spPr>
          <a:xfrm>
            <a:off x="208344" y="878342"/>
            <a:ext cx="8727312" cy="1495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kemunduran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perdagangan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, </a:t>
            </a:r>
            <a:r>
              <a:rPr lang="en-US" sz="1600" dirty="0" err="1"/>
              <a:t>akibatnya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negara </a:t>
            </a:r>
            <a:r>
              <a:rPr lang="en-US" sz="1600" dirty="0" err="1"/>
              <a:t>lemah</a:t>
            </a:r>
            <a:r>
              <a:rPr lang="en-US" sz="1600" dirty="0"/>
              <a:t>, </a:t>
            </a:r>
            <a:r>
              <a:rPr lang="en-US" sz="1600" dirty="0" err="1"/>
              <a:t>inflasi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tertahankan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/>
              <a:t> dan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merosot</a:t>
            </a:r>
            <a:r>
              <a:rPr lang="en-US" sz="1600" dirty="0"/>
              <a:t>. Para </a:t>
            </a:r>
            <a:r>
              <a:rPr lang="en-US" sz="1600" dirty="0" err="1"/>
              <a:t>pedagang</a:t>
            </a:r>
            <a:r>
              <a:rPr lang="en-US" sz="1600" dirty="0"/>
              <a:t> </a:t>
            </a:r>
            <a:r>
              <a:rPr lang="en-US" sz="1600" dirty="0" err="1"/>
              <a:t>mengalihkan</a:t>
            </a:r>
            <a:r>
              <a:rPr lang="en-US" sz="1600" dirty="0"/>
              <a:t> </a:t>
            </a:r>
            <a:r>
              <a:rPr lang="en-US" sz="1600" dirty="0" err="1"/>
              <a:t>usahanya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pertanian</a:t>
            </a:r>
            <a:r>
              <a:rPr lang="en-US" sz="1600" dirty="0"/>
              <a:t>, proses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perekonomian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tangga</a:t>
            </a:r>
            <a:r>
              <a:rPr lang="en-US" sz="1600" dirty="0"/>
              <a:t> </a:t>
            </a:r>
            <a:r>
              <a:rPr lang="en-US" sz="1600" dirty="0" err="1"/>
              <a:t>perekonomian</a:t>
            </a:r>
            <a:r>
              <a:rPr lang="en-US" sz="1600" dirty="0"/>
              <a:t> </a:t>
            </a:r>
            <a:r>
              <a:rPr lang="en-US" sz="1600" dirty="0" err="1"/>
              <a:t>tertutup</a:t>
            </a:r>
            <a:r>
              <a:rPr lang="en-US" sz="1600" dirty="0"/>
              <a:t>. Kota </a:t>
            </a:r>
            <a:r>
              <a:rPr lang="en-US" sz="1600" dirty="0" err="1"/>
              <a:t>mundur</a:t>
            </a:r>
            <a:r>
              <a:rPr lang="en-US" sz="1600" dirty="0"/>
              <a:t> dan </a:t>
            </a:r>
            <a:r>
              <a:rPr lang="en-US" sz="1600" dirty="0" err="1"/>
              <a:t>keamanan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terjamin</a:t>
            </a:r>
            <a:r>
              <a:rPr lang="en-US" sz="1600" dirty="0"/>
              <a:t>. Pada </a:t>
            </a:r>
            <a:r>
              <a:rPr lang="en-US" sz="1600" dirty="0" err="1"/>
              <a:t>abad</a:t>
            </a:r>
            <a:r>
              <a:rPr lang="en-US" sz="1600" dirty="0"/>
              <a:t> 5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476 </a:t>
            </a:r>
            <a:r>
              <a:rPr lang="en-US" sz="1600" dirty="0" err="1"/>
              <a:t>Odouker</a:t>
            </a:r>
            <a:r>
              <a:rPr lang="en-US" sz="1600" dirty="0"/>
              <a:t> </a:t>
            </a:r>
            <a:r>
              <a:rPr lang="en-US" sz="1600" dirty="0" err="1"/>
              <a:t>menamakan</a:t>
            </a:r>
            <a:r>
              <a:rPr lang="en-US" sz="1600" dirty="0"/>
              <a:t> </a:t>
            </a:r>
            <a:r>
              <a:rPr lang="en-US" sz="1600" dirty="0" err="1"/>
              <a:t>dirinya</a:t>
            </a:r>
            <a:r>
              <a:rPr lang="en-US" sz="1600" dirty="0"/>
              <a:t> raja Germania di Italia (Sri </a:t>
            </a:r>
            <a:r>
              <a:rPr lang="en-US" sz="1600" dirty="0" err="1"/>
              <a:t>Waryuningsih</a:t>
            </a:r>
            <a:r>
              <a:rPr lang="en-US" sz="1600" dirty="0"/>
              <a:t>, 2015:36).</a:t>
            </a:r>
            <a:endParaRPr lang="en-ID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F69A0-6FD4-4786-A9A8-63B62775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2636"/>
            <a:ext cx="9126727" cy="2770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4" name="Google Shape;13484;p44"/>
          <p:cNvSpPr txBox="1">
            <a:spLocks noGrp="1"/>
          </p:cNvSpPr>
          <p:nvPr>
            <p:ph type="body" idx="1"/>
          </p:nvPr>
        </p:nvSpPr>
        <p:spPr>
          <a:xfrm>
            <a:off x="2317650" y="2084425"/>
            <a:ext cx="379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</a:t>
            </a:r>
            <a:r>
              <a:rPr lang="en-ID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asih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350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Berkshire Swash</vt:lpstr>
      <vt:lpstr>Arial</vt:lpstr>
      <vt:lpstr>Merriweather</vt:lpstr>
      <vt:lpstr>Livvic</vt:lpstr>
      <vt:lpstr>Writing History Thesis by Slidesgo</vt:lpstr>
      <vt:lpstr>Peradaban Romawi Kuno</vt:lpstr>
      <vt:lpstr>Anggota Kelompok</vt:lpstr>
      <vt:lpstr>1. Letak Geografis Romawi Kuno </vt:lpstr>
      <vt:lpstr>2. Kehidupan Masyarakat Masa Romawi Kuno</vt:lpstr>
      <vt:lpstr>Susunan Masyarakat Romawi Kuno</vt:lpstr>
      <vt:lpstr>3. Sistem Pemerintahan Masa Peradaban Romawi Kuno</vt:lpstr>
      <vt:lpstr>4. Runtuhnya Peradaban Romawi Kuno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Peradaban Romawi Kuno</dc:title>
  <dc:creator>Nunung Yuliana</dc:creator>
  <cp:lastModifiedBy>Ezer Ringga</cp:lastModifiedBy>
  <cp:revision>13</cp:revision>
  <dcterms:modified xsi:type="dcterms:W3CDTF">2021-08-29T04:19:09Z</dcterms:modified>
</cp:coreProperties>
</file>