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3" r:id="rId2"/>
    <p:sldMasterId id="2147483726" r:id="rId3"/>
    <p:sldMasterId id="2147483739" r:id="rId4"/>
    <p:sldMasterId id="2147483752" r:id="rId5"/>
  </p:sldMasterIdLst>
  <p:notesMasterIdLst>
    <p:notesMasterId r:id="rId45"/>
  </p:notesMasterIdLst>
  <p:sldIdLst>
    <p:sldId id="256" r:id="rId6"/>
    <p:sldId id="307" r:id="rId7"/>
    <p:sldId id="309" r:id="rId8"/>
    <p:sldId id="308" r:id="rId9"/>
    <p:sldId id="310" r:id="rId10"/>
    <p:sldId id="311" r:id="rId11"/>
    <p:sldId id="318" r:id="rId12"/>
    <p:sldId id="330" r:id="rId13"/>
    <p:sldId id="331" r:id="rId14"/>
    <p:sldId id="327" r:id="rId15"/>
    <p:sldId id="288" r:id="rId16"/>
    <p:sldId id="290" r:id="rId17"/>
    <p:sldId id="313" r:id="rId18"/>
    <p:sldId id="291" r:id="rId19"/>
    <p:sldId id="314" r:id="rId20"/>
    <p:sldId id="292" r:id="rId21"/>
    <p:sldId id="317" r:id="rId22"/>
    <p:sldId id="312" r:id="rId23"/>
    <p:sldId id="293" r:id="rId24"/>
    <p:sldId id="315" r:id="rId25"/>
    <p:sldId id="294" r:id="rId26"/>
    <p:sldId id="329" r:id="rId27"/>
    <p:sldId id="295" r:id="rId28"/>
    <p:sldId id="316" r:id="rId29"/>
    <p:sldId id="296" r:id="rId30"/>
    <p:sldId id="297" r:id="rId31"/>
    <p:sldId id="319" r:id="rId32"/>
    <p:sldId id="298" r:id="rId33"/>
    <p:sldId id="299" r:id="rId34"/>
    <p:sldId id="300" r:id="rId35"/>
    <p:sldId id="304" r:id="rId36"/>
    <p:sldId id="322" r:id="rId37"/>
    <p:sldId id="320" r:id="rId38"/>
    <p:sldId id="287" r:id="rId39"/>
    <p:sldId id="321" r:id="rId40"/>
    <p:sldId id="323" r:id="rId41"/>
    <p:sldId id="326" r:id="rId42"/>
    <p:sldId id="332" r:id="rId43"/>
    <p:sldId id="324"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123" d="100"/>
          <a:sy n="123" d="100"/>
        </p:scale>
        <p:origin x="1098" y="102"/>
      </p:cViewPr>
      <p:guideLst>
        <p:guide orient="horz" pos="213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D:\Documents\000-ERWANTO%202015\BPS%202015\BPS%20Sapi%20Novi\Tabel%20A.1.Pendidik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2.1555601592695788E-3"/>
          <c:y val="0.10543955719266451"/>
          <c:w val="0.99717468050403923"/>
          <c:h val="0.77259592967893187"/>
        </c:manualLayout>
      </c:layout>
      <c:bar3DChart>
        <c:barDir val="col"/>
        <c:grouping val="stacked"/>
        <c:varyColors val="0"/>
        <c:ser>
          <c:idx val="0"/>
          <c:order val="0"/>
          <c:spPr>
            <a:gradFill>
              <a:gsLst>
                <a:gs pos="0">
                  <a:schemeClr val="accent6">
                    <a:lumMod val="60000"/>
                    <a:lumOff val="40000"/>
                  </a:schemeClr>
                </a:gs>
                <a:gs pos="75000">
                  <a:schemeClr val="accent1">
                    <a:tint val="44500"/>
                    <a:satMod val="160000"/>
                  </a:schemeClr>
                </a:gs>
                <a:gs pos="100000">
                  <a:schemeClr val="accent1">
                    <a:tint val="23500"/>
                    <a:satMod val="160000"/>
                  </a:schemeClr>
                </a:gs>
              </a:gsLst>
              <a:lin ang="5400000" scaled="0"/>
            </a:gradFill>
            <a:ln>
              <a:solidFill>
                <a:srgbClr val="7030A0"/>
              </a:solidFill>
            </a:ln>
          </c:spPr>
          <c:invertIfNegative val="0"/>
          <c:dLbls>
            <c:dLbl>
              <c:idx val="0"/>
              <c:layout>
                <c:manualLayout>
                  <c:x val="1.0477793831131474E-2"/>
                  <c:y val="-0.35503031948592634"/>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0EA-4417-A964-27B4378FB0B3}"/>
                </c:ext>
              </c:extLst>
            </c:dLbl>
            <c:dLbl>
              <c:idx val="1"/>
              <c:layout>
                <c:manualLayout>
                  <c:x val="1.0636247918124014E-2"/>
                  <c:y val="-0.4216922345913657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0EA-4417-A964-27B4378FB0B3}"/>
                </c:ext>
              </c:extLst>
            </c:dLbl>
            <c:dLbl>
              <c:idx val="2"/>
              <c:layout>
                <c:manualLayout>
                  <c:x val="1.2396294364718332E-2"/>
                  <c:y val="-0.1599167345461127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20EA-4417-A964-27B4378FB0B3}"/>
                </c:ext>
              </c:extLst>
            </c:dLbl>
            <c:dLbl>
              <c:idx val="3"/>
              <c:layout>
                <c:manualLayout>
                  <c:x val="1.1653376208818919E-2"/>
                  <c:y val="-0.1237820164720789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0EA-4417-A964-27B4378FB0B3}"/>
                </c:ext>
              </c:extLst>
            </c:dLbl>
            <c:dLbl>
              <c:idx val="4"/>
              <c:layout>
                <c:manualLayout>
                  <c:x val="1.3572321449292704E-2"/>
                  <c:y val="-5.369597047951096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0EA-4417-A964-27B4378FB0B3}"/>
                </c:ext>
              </c:extLst>
            </c:dLbl>
            <c:dLbl>
              <c:idx val="5"/>
              <c:layout>
                <c:manualLayout>
                  <c:x val="8.3333138160462342E-3"/>
                  <c:y val="-4.767729693173394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0EA-4417-A964-27B4378FB0B3}"/>
                </c:ext>
              </c:extLst>
            </c:dLbl>
            <c:dLbl>
              <c:idx val="6"/>
              <c:layout>
                <c:manualLayout>
                  <c:x val="1.4047202842277425E-2"/>
                  <c:y val="-6.064862204724409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20EA-4417-A964-27B4378FB0B3}"/>
                </c:ext>
              </c:extLst>
            </c:dLbl>
            <c:dLbl>
              <c:idx val="7"/>
              <c:layout>
                <c:manualLayout>
                  <c:x val="8.3331009001870598E-3"/>
                  <c:y val="-4.443667474277918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0EA-4417-A964-27B4378FB0B3}"/>
                </c:ext>
              </c:extLst>
            </c:dLbl>
            <c:spPr>
              <a:noFill/>
              <a:ln>
                <a:noFill/>
              </a:ln>
              <a:effectLst/>
            </c:spPr>
            <c:txPr>
              <a:bodyPr anchor="t" anchorCtr="1"/>
              <a:lstStyle/>
              <a:p>
                <a:pPr>
                  <a:defRPr sz="1200" b="1">
                    <a:solidFill>
                      <a:srgbClr val="0000F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INDONESIA!$B$57:$I$57</c:f>
              <c:strCache>
                <c:ptCount val="8"/>
                <c:pt idx="0">
                  <c:v>Tidak Tamat SD</c:v>
                </c:pt>
                <c:pt idx="1">
                  <c:v>Tamat SD</c:v>
                </c:pt>
                <c:pt idx="2">
                  <c:v>Tamat SLTP</c:v>
                </c:pt>
                <c:pt idx="3">
                  <c:v>Tamat SLTA</c:v>
                </c:pt>
                <c:pt idx="4">
                  <c:v>Tamat D1/D2</c:v>
                </c:pt>
                <c:pt idx="5">
                  <c:v>Tamat Akad./D3</c:v>
                </c:pt>
                <c:pt idx="6">
                  <c:v>Tamat D4/S1</c:v>
                </c:pt>
                <c:pt idx="7">
                  <c:v>Tamat S2/S3</c:v>
                </c:pt>
              </c:strCache>
            </c:strRef>
          </c:cat>
          <c:val>
            <c:numRef>
              <c:f>INDONESIA!$B$58:$I$58</c:f>
              <c:numCache>
                <c:formatCode>0.00</c:formatCode>
                <c:ptCount val="8"/>
                <c:pt idx="0">
                  <c:v>35.11870421018061</c:v>
                </c:pt>
                <c:pt idx="1">
                  <c:v>44.199067032069102</c:v>
                </c:pt>
                <c:pt idx="2">
                  <c:v>11.813906201571514</c:v>
                </c:pt>
                <c:pt idx="3">
                  <c:v>7.5968662106988756</c:v>
                </c:pt>
                <c:pt idx="4">
                  <c:v>0.27583018117536962</c:v>
                </c:pt>
                <c:pt idx="5">
                  <c:v>0.13880426935141682</c:v>
                </c:pt>
                <c:pt idx="6">
                  <c:v>0.81130056136049422</c:v>
                </c:pt>
                <c:pt idx="7">
                  <c:v>4.5521333592619402E-2</c:v>
                </c:pt>
              </c:numCache>
            </c:numRef>
          </c:val>
          <c:extLst>
            <c:ext xmlns:c16="http://schemas.microsoft.com/office/drawing/2014/chart" uri="{C3380CC4-5D6E-409C-BE32-E72D297353CC}">
              <c16:uniqueId val="{00000008-20EA-4417-A964-27B4378FB0B3}"/>
            </c:ext>
          </c:extLst>
        </c:ser>
        <c:dLbls>
          <c:showLegendKey val="0"/>
          <c:showVal val="1"/>
          <c:showCatName val="0"/>
          <c:showSerName val="0"/>
          <c:showPercent val="0"/>
          <c:showBubbleSize val="0"/>
        </c:dLbls>
        <c:gapWidth val="95"/>
        <c:gapDepth val="95"/>
        <c:shape val="cylinder"/>
        <c:axId val="353918896"/>
        <c:axId val="353915088"/>
        <c:axId val="0"/>
      </c:bar3DChart>
      <c:catAx>
        <c:axId val="353918896"/>
        <c:scaling>
          <c:orientation val="minMax"/>
        </c:scaling>
        <c:delete val="0"/>
        <c:axPos val="b"/>
        <c:numFmt formatCode="General" sourceLinked="0"/>
        <c:majorTickMark val="none"/>
        <c:minorTickMark val="none"/>
        <c:tickLblPos val="nextTo"/>
        <c:txPr>
          <a:bodyPr/>
          <a:lstStyle/>
          <a:p>
            <a:pPr>
              <a:defRPr sz="1000" b="1">
                <a:solidFill>
                  <a:srgbClr val="0066FF"/>
                </a:solidFill>
              </a:defRPr>
            </a:pPr>
            <a:endParaRPr lang="en-US"/>
          </a:p>
        </c:txPr>
        <c:crossAx val="353915088"/>
        <c:crosses val="autoZero"/>
        <c:auto val="1"/>
        <c:lblAlgn val="ctr"/>
        <c:lblOffset val="100"/>
        <c:noMultiLvlLbl val="0"/>
      </c:catAx>
      <c:valAx>
        <c:axId val="353915088"/>
        <c:scaling>
          <c:orientation val="minMax"/>
        </c:scaling>
        <c:delete val="1"/>
        <c:axPos val="l"/>
        <c:numFmt formatCode="0.00" sourceLinked="1"/>
        <c:majorTickMark val="none"/>
        <c:minorTickMark val="none"/>
        <c:tickLblPos val="nextTo"/>
        <c:crossAx val="353918896"/>
        <c:crosses val="autoZero"/>
        <c:crossBetween val="between"/>
      </c:valAx>
    </c:plotArea>
    <c:plotVisOnly val="1"/>
    <c:dispBlanksAs val="gap"/>
    <c:showDLblsOverMax val="0"/>
  </c:chart>
  <c:spPr>
    <a:ln>
      <a:solidFill>
        <a:schemeClr val="accent1"/>
      </a:solid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10DD33-8A6E-49C2-B044-55A994E64622}" type="datetimeFigureOut">
              <a:rPr lang="id-ID" smtClean="0"/>
              <a:t>01/06/2021</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EAA6BD-1734-4C02-97DA-F44BB79B118B}" type="slidenum">
              <a:rPr lang="id-ID" smtClean="0"/>
              <a:t>‹#›</a:t>
            </a:fld>
            <a:endParaRPr lang="id-ID"/>
          </a:p>
        </p:txBody>
      </p:sp>
    </p:spTree>
    <p:extLst>
      <p:ext uri="{BB962C8B-B14F-4D97-AF65-F5344CB8AC3E}">
        <p14:creationId xmlns:p14="http://schemas.microsoft.com/office/powerpoint/2010/main" val="1436154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1E5DA9-825E-4706-9ECC-BE980824B32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2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572FB-3F97-423E-ADD6-3567F38A9B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5233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d-ID">
              <a:latin typeface="Arial" panose="020B0604020202020204" pitchFamily="34" charset="0"/>
            </a:endParaRPr>
          </a:p>
        </p:txBody>
      </p:sp>
    </p:spTree>
    <p:extLst>
      <p:ext uri="{BB962C8B-B14F-4D97-AF65-F5344CB8AC3E}">
        <p14:creationId xmlns:p14="http://schemas.microsoft.com/office/powerpoint/2010/main" val="4264212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572FB-3F97-423E-ADD6-3567F38A9B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963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572FB-3F97-423E-ADD6-3567F38A9B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0014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4145320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957583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78032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522417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948624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141364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662137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AF866C-C9D1-4497-99DE-E8CBEE65C59D}"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415732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AF866C-C9D1-4497-99DE-E8CBEE65C59D}"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416841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F866C-C9D1-4497-99DE-E8CBEE65C59D}" type="datetimeFigureOut">
              <a:rPr lang="en-US" smtClean="0"/>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077450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629453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566026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029931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1761872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7162743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a:solidFill>
                    <a:srgbClr val="000000"/>
                  </a:solidFill>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a:solidFill>
                    <a:srgbClr val="000000"/>
                  </a:solidFill>
                </a:endParaRPr>
              </a:p>
            </p:txBody>
          </p:sp>
        </p:grpSp>
      </p:grpSp>
      <p:sp>
        <p:nvSpPr>
          <p:cNvPr id="6657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6657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fld id="{5A1E5FA4-8C31-4AF3-9852-7AE0BA95FE3A}" type="datetimeFigureOut">
              <a:rPr lang="en-US">
                <a:solidFill>
                  <a:srgbClr val="000000"/>
                </a:solidFill>
              </a:rPr>
              <a:pPr>
                <a:defRPr/>
              </a:pPr>
              <a:t>6/1/2021</a:t>
            </a:fld>
            <a:endParaRPr lang="en-US">
              <a:solidFill>
                <a:srgbClr val="000000"/>
              </a:solidFill>
            </a:endParaRPr>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a:solidFill>
                <a:srgbClr val="000000"/>
              </a:solidFill>
            </a:endParaRPr>
          </a:p>
        </p:txBody>
      </p:sp>
      <p:sp>
        <p:nvSpPr>
          <p:cNvPr id="15" name="Rectangle 15"/>
          <p:cNvSpPr>
            <a:spLocks noGrp="1" noChangeArrowheads="1"/>
          </p:cNvSpPr>
          <p:nvPr>
            <p:ph type="sldNum" sz="quarter" idx="12"/>
          </p:nvPr>
        </p:nvSpPr>
        <p:spPr/>
        <p:txBody>
          <a:bodyPr/>
          <a:lstStyle>
            <a:lvl1pPr>
              <a:defRPr/>
            </a:lvl1pPr>
          </a:lstStyle>
          <a:p>
            <a:fld id="{44430111-3161-4656-98D6-11271588614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65202135"/>
      </p:ext>
    </p:extLst>
  </p:cSld>
  <p:clrMapOvr>
    <a:masterClrMapping/>
  </p:clrMapOvr>
  <p:transition spd="med">
    <p:pull dir="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2DEC133C-8892-4D7C-BE03-2B5FBA059005}"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E40FDDAD-DE53-49C2-8617-43074260DFC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54287992"/>
      </p:ext>
    </p:extLst>
  </p:cSld>
  <p:clrMapOvr>
    <a:masterClrMapping/>
  </p:clrMapOvr>
  <p:transition spd="med">
    <p:pull dir="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86250B4E-FEDB-45E2-A23D-AD2ED81E0792}"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647F8D13-FE26-406E-9752-78E9E78337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9688681"/>
      </p:ext>
    </p:extLst>
  </p:cSld>
  <p:clrMapOvr>
    <a:masterClrMapping/>
  </p:clrMapOvr>
  <p:transition spd="med">
    <p:pull dir="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fld id="{D5641A8A-0479-40C3-A056-ECB79A91BD6A}"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9AC300F5-02CA-43DC-A9EF-89043EBF16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5210117"/>
      </p:ext>
    </p:extLst>
  </p:cSld>
  <p:clrMapOvr>
    <a:masterClrMapping/>
  </p:clrMapOvr>
  <p:transition spd="med">
    <p:pull dir="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fld id="{276B95EA-3E55-4C94-92EC-C01061B60BB6}" type="datetimeFigureOut">
              <a:rPr lang="en-US">
                <a:solidFill>
                  <a:srgbClr val="000000"/>
                </a:solidFill>
              </a:rPr>
              <a:pPr>
                <a:defRPr/>
              </a:pPr>
              <a:t>6/1/2021</a:t>
            </a:fld>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fld id="{C44F16A1-D2FC-4008-80F9-BF486B303F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32177554"/>
      </p:ext>
    </p:extLst>
  </p:cSld>
  <p:clrMapOvr>
    <a:masterClrMapping/>
  </p:clrMapOvr>
  <p:transition spd="med">
    <p:pull dir="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fld id="{82A42ABB-1DF2-4890-A3C4-5267CF5B2363}" type="datetimeFigureOut">
              <a:rPr lang="en-US">
                <a:solidFill>
                  <a:srgbClr val="000000"/>
                </a:solidFill>
              </a:rPr>
              <a:pPr>
                <a:defRPr/>
              </a:pPr>
              <a:t>6/1/2021</a:t>
            </a:fld>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fld id="{463503B6-BD1A-4C65-893F-DB090BD695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27208190"/>
      </p:ext>
    </p:extLst>
  </p:cSld>
  <p:clrMapOvr>
    <a:masterClrMapping/>
  </p:clrMapOvr>
  <p:transition spd="med">
    <p:pull dir="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966E9D99-1165-4629-BABE-3F3D6A0216E0}" type="datetimeFigureOut">
              <a:rPr lang="en-US">
                <a:solidFill>
                  <a:srgbClr val="000000"/>
                </a:solidFill>
              </a:rPr>
              <a:pPr>
                <a:defRPr/>
              </a:pPr>
              <a:t>6/1/2021</a:t>
            </a:fld>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fld id="{503AB0A4-4A9F-487E-8B90-0CCB34E7BE1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3442193"/>
      </p:ext>
    </p:extLst>
  </p:cSld>
  <p:clrMapOvr>
    <a:masterClrMapping/>
  </p:clrMapOvr>
  <p:transition spd="med">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5172C4-201B-43F4-B5EA-EB1B850645E9}" type="datetimeFigureOut">
              <a:rPr lang="id-ID" smtClean="0"/>
              <a:t>01/06/2021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427886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86C9573B-E9F7-4D59-A92C-85E542CC4FE5}"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3432FB03-6F92-498B-B71B-F8505201AF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39969393"/>
      </p:ext>
    </p:extLst>
  </p:cSld>
  <p:clrMapOvr>
    <a:masterClrMapping/>
  </p:clrMapOvr>
  <p:transition spd="med">
    <p:pull dir="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45C8057E-8B9F-4772-8F31-3C795F1AAAD3}" type="datetimeFigureOut">
              <a:rPr lang="en-US">
                <a:solidFill>
                  <a:srgbClr val="000000"/>
                </a:solidFill>
              </a:rPr>
              <a:pPr>
                <a:defRPr/>
              </a:pPr>
              <a:t>6/1/2021</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F5D0BC6A-C053-4F85-8B65-C860B2F9A07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09672012"/>
      </p:ext>
    </p:extLst>
  </p:cSld>
  <p:clrMapOvr>
    <a:masterClrMapping/>
  </p:clrMapOvr>
  <p:transition spd="med">
    <p:pull dir="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591C3837-9B3C-4B54-8E1B-0C1CD8BEE3BA}"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7437FCBE-7C79-40BC-99C4-8483ADF0E9E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0456814"/>
      </p:ext>
    </p:extLst>
  </p:cSld>
  <p:clrMapOvr>
    <a:masterClrMapping/>
  </p:clrMapOvr>
  <p:transition spd="med">
    <p:pull dir="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4F936420-A2C6-48A2-ACFC-6FB94799AD62}"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40ABA17F-9C20-46A3-A359-662E9F2216F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3232407"/>
      </p:ext>
    </p:extLst>
  </p:cSld>
  <p:clrMapOvr>
    <a:masterClrMapping/>
  </p:clrMapOvr>
  <p:transition spd="med">
    <p:pull dir="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SmartArt Placeholder 2"/>
          <p:cNvSpPr>
            <a:spLocks noGrp="1"/>
          </p:cNvSpPr>
          <p:nvPr>
            <p:ph type="dgm" idx="1"/>
          </p:nvPr>
        </p:nvSpPr>
        <p:spPr>
          <a:xfrm>
            <a:off x="914400" y="1600200"/>
            <a:ext cx="7772400" cy="4530725"/>
          </a:xfrm>
        </p:spPr>
        <p:txBody>
          <a:bodyPr/>
          <a:lstStyle/>
          <a:p>
            <a:pPr lvl="0"/>
            <a:r>
              <a:rPr lang="en-US" noProof="0"/>
              <a:t>Click icon to add SmartArt graphic</a:t>
            </a:r>
          </a:p>
        </p:txBody>
      </p:sp>
      <p:sp>
        <p:nvSpPr>
          <p:cNvPr id="4" name="Rectangle 9"/>
          <p:cNvSpPr>
            <a:spLocks noGrp="1" noChangeArrowheads="1"/>
          </p:cNvSpPr>
          <p:nvPr>
            <p:ph type="dt" sz="half" idx="10"/>
          </p:nvPr>
        </p:nvSpPr>
        <p:spPr>
          <a:ln/>
        </p:spPr>
        <p:txBody>
          <a:bodyPr/>
          <a:lstStyle>
            <a:lvl1pPr>
              <a:defRPr/>
            </a:lvl1pPr>
          </a:lstStyle>
          <a:p>
            <a:pPr>
              <a:defRPr/>
            </a:pPr>
            <a:fld id="{16E5B9EF-544F-411C-9370-C0C83BA92478}" type="datetimeFigureOut">
              <a:rPr lang="en-US">
                <a:solidFill>
                  <a:srgbClr val="000000"/>
                </a:solidFill>
              </a:rPr>
              <a:pPr>
                <a:defRPr/>
              </a:pPr>
              <a:t>6/1/2021</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1B8DE8CA-5406-414D-A871-66ABB75025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54637562"/>
      </p:ext>
    </p:extLst>
  </p:cSld>
  <p:clrMapOvr>
    <a:masterClrMapping/>
  </p:clrMapOvr>
  <p:transition spd="med">
    <p:pull dir="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267625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761520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6224495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057378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AF866C-C9D1-4497-99DE-E8CBEE65C59D}"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581601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5172C4-201B-43F4-B5EA-EB1B850645E9}" type="datetimeFigureOut">
              <a:rPr lang="id-ID" smtClean="0"/>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823963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AF866C-C9D1-4497-99DE-E8CBEE65C59D}"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5057606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F866C-C9D1-4497-99DE-E8CBEE65C59D}" type="datetimeFigureOut">
              <a:rPr lang="en-US" smtClean="0"/>
              <a:t>6/1/2021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743266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2855384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8882513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2220497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6216475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5829A2-17B1-47EE-A433-C564987B2418}" type="slidenum">
              <a:rPr lang="en-US"/>
              <a:pPr>
                <a:defRPr/>
              </a:pPr>
              <a:t>‹#›</a:t>
            </a:fld>
            <a:endParaRPr lang="en-US"/>
          </a:p>
        </p:txBody>
      </p:sp>
    </p:spTree>
    <p:extLst>
      <p:ext uri="{BB962C8B-B14F-4D97-AF65-F5344CB8AC3E}">
        <p14:creationId xmlns:p14="http://schemas.microsoft.com/office/powerpoint/2010/main" val="36730958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id-ID"/>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id-ID"/>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id-ID"/>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id-ID"/>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id-ID"/>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id-ID"/>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id-ID"/>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id-ID"/>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id-ID"/>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id-ID"/>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id-ID"/>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id-ID"/>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id-ID"/>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id-ID"/>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id-ID"/>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id-ID"/>
            </a:p>
          </p:txBody>
        </p:sp>
      </p:grpSp>
      <p:sp>
        <p:nvSpPr>
          <p:cNvPr id="567318"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67319"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a:lvl1pPr>
          </a:lstStyle>
          <a:p>
            <a:pPr>
              <a:defRPr/>
            </a:pPr>
            <a:endParaRPr lang="en-US"/>
          </a:p>
        </p:txBody>
      </p:sp>
      <p:sp>
        <p:nvSpPr>
          <p:cNvPr id="25" name="Rectangle 25"/>
          <p:cNvSpPr>
            <a:spLocks noGrp="1" noChangeArrowheads="1"/>
          </p:cNvSpPr>
          <p:nvPr>
            <p:ph type="sldNum" sz="quarter" idx="11"/>
          </p:nvPr>
        </p:nvSpPr>
        <p:spPr/>
        <p:txBody>
          <a:bodyPr/>
          <a:lstStyle>
            <a:lvl1pPr>
              <a:defRPr/>
            </a:lvl1pPr>
          </a:lstStyle>
          <a:p>
            <a:fld id="{5C5BAB19-4049-4C4F-BCA0-74E99EE2362E}" type="slidenum">
              <a:rPr lang="en-US" altLang="id-ID"/>
              <a:pPr/>
              <a:t>‹#›</a:t>
            </a:fld>
            <a:endParaRPr lang="en-US" altLang="id-ID"/>
          </a:p>
        </p:txBody>
      </p:sp>
      <p:sp>
        <p:nvSpPr>
          <p:cNvPr id="26" name="Rectangle 26"/>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1665362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fld id="{75F60C3E-86BB-4469-8477-F7E8B50C976F}" type="slidenum">
              <a:rPr lang="en-US" altLang="id-ID"/>
              <a:pPr/>
              <a:t>‹#›</a:t>
            </a:fld>
            <a:endParaRPr lang="en-US" altLang="id-ID"/>
          </a:p>
        </p:txBody>
      </p:sp>
    </p:spTree>
    <p:extLst>
      <p:ext uri="{BB962C8B-B14F-4D97-AF65-F5344CB8AC3E}">
        <p14:creationId xmlns:p14="http://schemas.microsoft.com/office/powerpoint/2010/main" val="3004001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fld id="{43D36C23-2ECE-411F-89A6-72FF73D904E9}" type="slidenum">
              <a:rPr lang="en-US" altLang="id-ID"/>
              <a:pPr/>
              <a:t>‹#›</a:t>
            </a:fld>
            <a:endParaRPr lang="en-US" altLang="id-ID"/>
          </a:p>
        </p:txBody>
      </p:sp>
    </p:spTree>
    <p:extLst>
      <p:ext uri="{BB962C8B-B14F-4D97-AF65-F5344CB8AC3E}">
        <p14:creationId xmlns:p14="http://schemas.microsoft.com/office/powerpoint/2010/main" val="3319915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5172C4-201B-43F4-B5EA-EB1B850645E9}" type="datetimeFigureOut">
              <a:rPr lang="id-ID" smtClean="0"/>
              <a:t>01/06/2021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9327733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fld id="{A8F28897-EE3D-4E8D-A2B6-7B63FD80CAED}" type="slidenum">
              <a:rPr lang="en-US" altLang="id-ID"/>
              <a:pPr/>
              <a:t>‹#›</a:t>
            </a:fld>
            <a:endParaRPr lang="en-US" altLang="id-ID"/>
          </a:p>
        </p:txBody>
      </p:sp>
    </p:spTree>
    <p:extLst>
      <p:ext uri="{BB962C8B-B14F-4D97-AF65-F5344CB8AC3E}">
        <p14:creationId xmlns:p14="http://schemas.microsoft.com/office/powerpoint/2010/main" val="16866512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fld id="{C114A7A0-E5DA-4AD6-9CE5-7611D6168EC5}" type="slidenum">
              <a:rPr lang="en-US" altLang="id-ID"/>
              <a:pPr/>
              <a:t>‹#›</a:t>
            </a:fld>
            <a:endParaRPr lang="en-US" altLang="id-ID"/>
          </a:p>
        </p:txBody>
      </p:sp>
    </p:spTree>
    <p:extLst>
      <p:ext uri="{BB962C8B-B14F-4D97-AF65-F5344CB8AC3E}">
        <p14:creationId xmlns:p14="http://schemas.microsoft.com/office/powerpoint/2010/main" val="12609123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fld id="{4FB3DB76-BA63-4129-B9EC-2FC8D4079FA5}" type="slidenum">
              <a:rPr lang="en-US" altLang="id-ID"/>
              <a:pPr/>
              <a:t>‹#›</a:t>
            </a:fld>
            <a:endParaRPr lang="en-US" altLang="id-ID"/>
          </a:p>
        </p:txBody>
      </p:sp>
    </p:spTree>
    <p:extLst>
      <p:ext uri="{BB962C8B-B14F-4D97-AF65-F5344CB8AC3E}">
        <p14:creationId xmlns:p14="http://schemas.microsoft.com/office/powerpoint/2010/main" val="25588475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fld id="{2A24B09F-CA5D-4464-ADDC-E3FE2C062367}" type="slidenum">
              <a:rPr lang="en-US" altLang="id-ID"/>
              <a:pPr/>
              <a:t>‹#›</a:t>
            </a:fld>
            <a:endParaRPr lang="en-US" altLang="id-ID"/>
          </a:p>
        </p:txBody>
      </p:sp>
    </p:spTree>
    <p:extLst>
      <p:ext uri="{BB962C8B-B14F-4D97-AF65-F5344CB8AC3E}">
        <p14:creationId xmlns:p14="http://schemas.microsoft.com/office/powerpoint/2010/main" val="11859224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fld id="{BA7489C5-4DBB-48D4-8DE9-10901BE9432C}" type="slidenum">
              <a:rPr lang="en-US" altLang="id-ID"/>
              <a:pPr/>
              <a:t>‹#›</a:t>
            </a:fld>
            <a:endParaRPr lang="en-US" altLang="id-ID"/>
          </a:p>
        </p:txBody>
      </p:sp>
    </p:spTree>
    <p:extLst>
      <p:ext uri="{BB962C8B-B14F-4D97-AF65-F5344CB8AC3E}">
        <p14:creationId xmlns:p14="http://schemas.microsoft.com/office/powerpoint/2010/main" val="9439379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fld id="{221480BF-A393-4927-9C1C-071D839B994D}" type="slidenum">
              <a:rPr lang="en-US" altLang="id-ID"/>
              <a:pPr/>
              <a:t>‹#›</a:t>
            </a:fld>
            <a:endParaRPr lang="en-US" altLang="id-ID"/>
          </a:p>
        </p:txBody>
      </p:sp>
    </p:spTree>
    <p:extLst>
      <p:ext uri="{BB962C8B-B14F-4D97-AF65-F5344CB8AC3E}">
        <p14:creationId xmlns:p14="http://schemas.microsoft.com/office/powerpoint/2010/main" val="10583660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fld id="{5FC9B4D0-516C-4C72-B2ED-E42869750CDB}" type="slidenum">
              <a:rPr lang="en-US" altLang="id-ID"/>
              <a:pPr/>
              <a:t>‹#›</a:t>
            </a:fld>
            <a:endParaRPr lang="en-US" altLang="id-ID"/>
          </a:p>
        </p:txBody>
      </p:sp>
    </p:spTree>
    <p:extLst>
      <p:ext uri="{BB962C8B-B14F-4D97-AF65-F5344CB8AC3E}">
        <p14:creationId xmlns:p14="http://schemas.microsoft.com/office/powerpoint/2010/main" val="551616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fld id="{8F9C9E09-665D-4C3D-91DA-51CAC1A4BE32}" type="slidenum">
              <a:rPr lang="en-US" altLang="id-ID"/>
              <a:pPr/>
              <a:t>‹#›</a:t>
            </a:fld>
            <a:endParaRPr lang="en-US" altLang="id-ID"/>
          </a:p>
        </p:txBody>
      </p:sp>
    </p:spTree>
    <p:extLst>
      <p:ext uri="{BB962C8B-B14F-4D97-AF65-F5344CB8AC3E}">
        <p14:creationId xmlns:p14="http://schemas.microsoft.com/office/powerpoint/2010/main" val="3330969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pPr lvl="0"/>
            <a:endParaRPr lang="id-ID" noProof="0"/>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fld id="{A50199E7-A910-493A-A8B0-BEC4558AC494}" type="slidenum">
              <a:rPr lang="en-US" altLang="id-ID"/>
              <a:pPr/>
              <a:t>‹#›</a:t>
            </a:fld>
            <a:endParaRPr lang="en-US" altLang="id-ID"/>
          </a:p>
        </p:txBody>
      </p:sp>
    </p:spTree>
    <p:extLst>
      <p:ext uri="{BB962C8B-B14F-4D97-AF65-F5344CB8AC3E}">
        <p14:creationId xmlns:p14="http://schemas.microsoft.com/office/powerpoint/2010/main" val="2784743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5172C4-201B-43F4-B5EA-EB1B850645E9}" type="datetimeFigureOut">
              <a:rPr lang="id-ID" smtClean="0"/>
              <a:t>01/06/2021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1379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5172C4-201B-43F4-B5EA-EB1B850645E9}" type="datetimeFigureOut">
              <a:rPr lang="id-ID" smtClean="0"/>
              <a:t>01/06/2021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24464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36977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01/06/2021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157650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172C4-201B-43F4-B5EA-EB1B850645E9}" type="datetimeFigureOut">
              <a:rPr lang="id-ID" smtClean="0"/>
              <a:t>01/06/2021</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43A09-D24E-4F1B-9775-D670C77134BC}" type="slidenum">
              <a:rPr lang="id-ID" smtClean="0"/>
              <a:t>‹#›</a:t>
            </a:fld>
            <a:endParaRPr lang="id-ID"/>
          </a:p>
        </p:txBody>
      </p:sp>
    </p:spTree>
    <p:extLst>
      <p:ext uri="{BB962C8B-B14F-4D97-AF65-F5344CB8AC3E}">
        <p14:creationId xmlns:p14="http://schemas.microsoft.com/office/powerpoint/2010/main" val="911286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F866C-C9D1-4497-99DE-E8CBEE65C59D}" type="datetimeFigureOut">
              <a:rPr lang="en-US" smtClean="0"/>
              <a:t>6/1/2021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6A2EA-1385-42B8-A9D3-8FA9AED2BA53}" type="slidenum">
              <a:rPr lang="en-US" smtClean="0"/>
              <a:t>‹#›</a:t>
            </a:fld>
            <a:endParaRPr lang="en-US"/>
          </a:p>
        </p:txBody>
      </p:sp>
    </p:spTree>
    <p:extLst>
      <p:ext uri="{BB962C8B-B14F-4D97-AF65-F5344CB8AC3E}">
        <p14:creationId xmlns:p14="http://schemas.microsoft.com/office/powerpoint/2010/main" val="305738966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686800" cy="4876800"/>
            <a:chOff x="0" y="0"/>
            <a:chExt cx="5472" cy="3072"/>
          </a:xfrm>
        </p:grpSpPr>
        <p:sp>
          <p:nvSpPr>
            <p:cNvPr id="6553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grpSp>
          <p:nvGrpSpPr>
            <p:cNvPr id="1034" name="Group 4"/>
            <p:cNvGrpSpPr>
              <a:grpSpLocks/>
            </p:cNvGrpSpPr>
            <p:nvPr/>
          </p:nvGrpSpPr>
          <p:grpSpPr bwMode="auto">
            <a:xfrm>
              <a:off x="240" y="893"/>
              <a:ext cx="5232" cy="115"/>
              <a:chOff x="240" y="893"/>
              <a:chExt cx="5232" cy="115"/>
            </a:xfrm>
          </p:grpSpPr>
          <p:sp>
            <p:nvSpPr>
              <p:cNvPr id="6554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defRPr/>
                </a:pPr>
                <a:endParaRPr lang="en-US" sz="2400">
                  <a:solidFill>
                    <a:srgbClr val="000000"/>
                  </a:solidFill>
                  <a:latin typeface="Times New Roman" charset="0"/>
                </a:endParaRPr>
              </a:p>
            </p:txBody>
          </p:sp>
          <p:sp>
            <p:nvSpPr>
              <p:cNvPr id="6554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a:solidFill>
                    <a:srgbClr val="000000"/>
                  </a:solidFill>
                </a:endParaRPr>
              </a:p>
            </p:txBody>
          </p:sp>
        </p:grpSp>
      </p:grpSp>
      <p:sp>
        <p:nvSpPr>
          <p:cNvPr id="1027" name="Rectangle 7"/>
          <p:cNvSpPr>
            <a:spLocks noGrp="1" noChangeArrowheads="1"/>
          </p:cNvSpPr>
          <p:nvPr>
            <p:ph type="title"/>
          </p:nvPr>
        </p:nvSpPr>
        <p:spPr bwMode="auto">
          <a:xfrm>
            <a:off x="914400" y="2778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8"/>
          <p:cNvSpPr>
            <a:spLocks noGrp="1" noChangeArrowheads="1"/>
          </p:cNvSpPr>
          <p:nvPr>
            <p:ph type="body" idx="1"/>
          </p:nvPr>
        </p:nvSpPr>
        <p:spPr bwMode="auto">
          <a:xfrm>
            <a:off x="914400" y="1600200"/>
            <a:ext cx="77724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554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latin typeface="+mn-lt"/>
                <a:cs typeface="+mn-cs"/>
              </a:defRPr>
            </a:lvl1pPr>
          </a:lstStyle>
          <a:p>
            <a:pPr>
              <a:defRPr/>
            </a:pPr>
            <a:fld id="{0EEF9743-9DCC-497C-AEFB-995FFDD5703C}" type="datetimeFigureOut">
              <a:rPr lang="en-US">
                <a:solidFill>
                  <a:srgbClr val="000000"/>
                </a:solidFill>
              </a:rPr>
              <a:pPr>
                <a:defRPr/>
              </a:pPr>
              <a:t>6/1/2021</a:t>
            </a:fld>
            <a:endParaRPr lang="en-US">
              <a:solidFill>
                <a:srgbClr val="000000"/>
              </a:solidFill>
            </a:endParaRPr>
          </a:p>
        </p:txBody>
      </p:sp>
      <p:sp>
        <p:nvSpPr>
          <p:cNvPr id="6554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latin typeface="+mn-lt"/>
                <a:cs typeface="+mn-cs"/>
              </a:defRPr>
            </a:lvl1pPr>
          </a:lstStyle>
          <a:p>
            <a:pPr>
              <a:defRPr/>
            </a:pPr>
            <a:endParaRPr lang="en-US">
              <a:solidFill>
                <a:srgbClr val="000000"/>
              </a:solidFill>
            </a:endParaRPr>
          </a:p>
        </p:txBody>
      </p:sp>
      <p:sp>
        <p:nvSpPr>
          <p:cNvPr id="6554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fontAlgn="base">
              <a:spcBef>
                <a:spcPct val="0"/>
              </a:spcBef>
              <a:spcAft>
                <a:spcPct val="0"/>
              </a:spcAft>
            </a:pPr>
            <a:fld id="{A1556FA1-DC2C-4B0B-8C2E-8F248D91C0E5}" type="slidenum">
              <a:rPr lang="en-US">
                <a:solidFill>
                  <a:srgbClr val="000000"/>
                </a:solidFill>
                <a:cs typeface="Arial" panose="020B0604020202020204" pitchFamily="34" charset="0"/>
              </a:rPr>
              <a:pPr fontAlgn="base">
                <a:spcBef>
                  <a:spcPct val="0"/>
                </a:spcBef>
                <a:spcAft>
                  <a:spcPct val="0"/>
                </a:spcAft>
              </a:pPr>
              <a:t>‹#›</a:t>
            </a:fld>
            <a:endParaRPr lang="en-US">
              <a:solidFill>
                <a:srgbClr val="000000"/>
              </a:solidFill>
              <a:cs typeface="Arial" panose="020B0604020202020204" pitchFamily="34" charset="0"/>
            </a:endParaRPr>
          </a:p>
        </p:txBody>
      </p:sp>
      <p:sp>
        <p:nvSpPr>
          <p:cNvPr id="6554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pPr>
              <a:defRPr/>
            </a:pPr>
            <a:endParaRPr lang="en-US">
              <a:solidFill>
                <a:srgbClr val="000000"/>
              </a:solidFill>
            </a:endParaRPr>
          </a:p>
        </p:txBody>
      </p:sp>
    </p:spTree>
    <p:extLst>
      <p:ext uri="{BB962C8B-B14F-4D97-AF65-F5344CB8AC3E}">
        <p14:creationId xmlns:p14="http://schemas.microsoft.com/office/powerpoint/2010/main" val="286200624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spd="med">
    <p:pull dir="ru"/>
  </p:transition>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charset="0"/>
        </a:defRPr>
      </a:lvl2pPr>
      <a:lvl3pPr algn="l" rtl="0" eaLnBrk="0" fontAlgn="base" hangingPunct="0">
        <a:spcBef>
          <a:spcPct val="0"/>
        </a:spcBef>
        <a:spcAft>
          <a:spcPct val="0"/>
        </a:spcAft>
        <a:defRPr sz="4200">
          <a:solidFill>
            <a:schemeClr val="tx2"/>
          </a:solidFill>
          <a:latin typeface="Times New Roman" charset="0"/>
        </a:defRPr>
      </a:lvl3pPr>
      <a:lvl4pPr algn="l" rtl="0" eaLnBrk="0" fontAlgn="base" hangingPunct="0">
        <a:spcBef>
          <a:spcPct val="0"/>
        </a:spcBef>
        <a:spcAft>
          <a:spcPct val="0"/>
        </a:spcAft>
        <a:defRPr sz="4200">
          <a:solidFill>
            <a:schemeClr val="tx2"/>
          </a:solidFill>
          <a:latin typeface="Times New Roman" charset="0"/>
        </a:defRPr>
      </a:lvl4pPr>
      <a:lvl5pPr algn="l" rtl="0" eaLnBrk="0" fontAlgn="base" hangingPunct="0">
        <a:spcBef>
          <a:spcPct val="0"/>
        </a:spcBef>
        <a:spcAft>
          <a:spcPct val="0"/>
        </a:spcAft>
        <a:defRPr sz="4200">
          <a:solidFill>
            <a:schemeClr val="tx2"/>
          </a:solidFill>
          <a:latin typeface="Times New Roman" charset="0"/>
        </a:defRPr>
      </a:lvl5pPr>
      <a:lvl6pPr marL="457200" algn="l" rtl="0" eaLnBrk="1" fontAlgn="base" hangingPunct="1">
        <a:spcBef>
          <a:spcPct val="0"/>
        </a:spcBef>
        <a:spcAft>
          <a:spcPct val="0"/>
        </a:spcAft>
        <a:defRPr sz="4200">
          <a:solidFill>
            <a:schemeClr val="tx2"/>
          </a:solidFill>
          <a:latin typeface="Times New Roman" charset="0"/>
        </a:defRPr>
      </a:lvl6pPr>
      <a:lvl7pPr marL="914400" algn="l" rtl="0" eaLnBrk="1" fontAlgn="base" hangingPunct="1">
        <a:spcBef>
          <a:spcPct val="0"/>
        </a:spcBef>
        <a:spcAft>
          <a:spcPct val="0"/>
        </a:spcAft>
        <a:defRPr sz="4200">
          <a:solidFill>
            <a:schemeClr val="tx2"/>
          </a:solidFill>
          <a:latin typeface="Times New Roman" charset="0"/>
        </a:defRPr>
      </a:lvl7pPr>
      <a:lvl8pPr marL="1371600" algn="l" rtl="0" eaLnBrk="1" fontAlgn="base" hangingPunct="1">
        <a:spcBef>
          <a:spcPct val="0"/>
        </a:spcBef>
        <a:spcAft>
          <a:spcPct val="0"/>
        </a:spcAft>
        <a:defRPr sz="4200">
          <a:solidFill>
            <a:schemeClr val="tx2"/>
          </a:solidFill>
          <a:latin typeface="Times New Roman" charset="0"/>
        </a:defRPr>
      </a:lvl8pPr>
      <a:lvl9pPr marL="1828800" algn="l" rtl="0" eaLnBrk="1" fontAlgn="base" hangingPunct="1">
        <a:spcBef>
          <a:spcPct val="0"/>
        </a:spcBef>
        <a:spcAft>
          <a:spcPct val="0"/>
        </a:spcAft>
        <a:defRPr sz="42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F866C-C9D1-4497-99DE-E8CBEE65C59D}" type="datetimeFigureOut">
              <a:rPr lang="en-US" smtClean="0"/>
              <a:t>6/1/2021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6A2EA-1385-42B8-A9D3-8FA9AED2BA53}" type="slidenum">
              <a:rPr lang="en-US" smtClean="0"/>
              <a:t>‹#›</a:t>
            </a:fld>
            <a:endParaRPr lang="en-US"/>
          </a:p>
        </p:txBody>
      </p:sp>
    </p:spTree>
    <p:extLst>
      <p:ext uri="{BB962C8B-B14F-4D97-AF65-F5344CB8AC3E}">
        <p14:creationId xmlns:p14="http://schemas.microsoft.com/office/powerpoint/2010/main" val="384128320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6858000"/>
            <a:chOff x="0" y="0"/>
            <a:chExt cx="5760" cy="4320"/>
          </a:xfrm>
        </p:grpSpPr>
        <p:sp>
          <p:nvSpPr>
            <p:cNvPr id="56627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id-ID"/>
            </a:p>
          </p:txBody>
        </p:sp>
        <p:sp>
          <p:nvSpPr>
            <p:cNvPr id="56627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id-ID"/>
            </a:p>
          </p:txBody>
        </p:sp>
      </p:grpSp>
      <p:sp>
        <p:nvSpPr>
          <p:cNvPr id="566277"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id-ID"/>
          </a:p>
        </p:txBody>
      </p:sp>
      <p:grpSp>
        <p:nvGrpSpPr>
          <p:cNvPr id="3076" name="Group 6"/>
          <p:cNvGrpSpPr>
            <a:grpSpLocks/>
          </p:cNvGrpSpPr>
          <p:nvPr/>
        </p:nvGrpSpPr>
        <p:grpSpPr bwMode="auto">
          <a:xfrm>
            <a:off x="0" y="6019800"/>
            <a:ext cx="7848600" cy="857250"/>
            <a:chOff x="0" y="3792"/>
            <a:chExt cx="4944" cy="540"/>
          </a:xfrm>
        </p:grpSpPr>
        <p:sp>
          <p:nvSpPr>
            <p:cNvPr id="56627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id-ID"/>
            </a:p>
          </p:txBody>
        </p:sp>
        <p:grpSp>
          <p:nvGrpSpPr>
            <p:cNvPr id="3090" name="Group 8"/>
            <p:cNvGrpSpPr>
              <a:grpSpLocks/>
            </p:cNvGrpSpPr>
            <p:nvPr userDrawn="1"/>
          </p:nvGrpSpPr>
          <p:grpSpPr bwMode="auto">
            <a:xfrm>
              <a:off x="2486" y="3792"/>
              <a:ext cx="2458" cy="540"/>
              <a:chOff x="2486" y="3792"/>
              <a:chExt cx="2458" cy="540"/>
            </a:xfrm>
          </p:grpSpPr>
          <p:sp>
            <p:nvSpPr>
              <p:cNvPr id="566281"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id-ID"/>
              </a:p>
            </p:txBody>
          </p:sp>
          <p:sp>
            <p:nvSpPr>
              <p:cNvPr id="566282"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id-ID"/>
              </a:p>
            </p:txBody>
          </p:sp>
          <p:sp>
            <p:nvSpPr>
              <p:cNvPr id="566283"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id-ID"/>
              </a:p>
            </p:txBody>
          </p:sp>
          <p:sp>
            <p:nvSpPr>
              <p:cNvPr id="566284"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id-ID"/>
              </a:p>
            </p:txBody>
          </p:sp>
          <p:sp>
            <p:nvSpPr>
              <p:cNvPr id="566285"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id-ID"/>
              </a:p>
            </p:txBody>
          </p:sp>
        </p:grpSp>
        <p:sp>
          <p:nvSpPr>
            <p:cNvPr id="566286"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id-ID"/>
            </a:p>
          </p:txBody>
        </p:sp>
      </p:grpSp>
      <p:grpSp>
        <p:nvGrpSpPr>
          <p:cNvPr id="3077" name="Group 15"/>
          <p:cNvGrpSpPr>
            <a:grpSpLocks/>
          </p:cNvGrpSpPr>
          <p:nvPr/>
        </p:nvGrpSpPr>
        <p:grpSpPr bwMode="auto">
          <a:xfrm>
            <a:off x="627063" y="6021388"/>
            <a:ext cx="5684837" cy="849312"/>
            <a:chOff x="395" y="3793"/>
            <a:chExt cx="3581" cy="535"/>
          </a:xfrm>
        </p:grpSpPr>
        <p:sp>
          <p:nvSpPr>
            <p:cNvPr id="566288"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id-ID"/>
            </a:p>
          </p:txBody>
        </p:sp>
        <p:sp>
          <p:nvSpPr>
            <p:cNvPr id="566289"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id-ID"/>
            </a:p>
          </p:txBody>
        </p:sp>
        <p:sp>
          <p:nvSpPr>
            <p:cNvPr id="566290"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id-ID"/>
            </a:p>
          </p:txBody>
        </p:sp>
        <p:sp>
          <p:nvSpPr>
            <p:cNvPr id="566291"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id-ID"/>
            </a:p>
          </p:txBody>
        </p:sp>
        <p:sp>
          <p:nvSpPr>
            <p:cNvPr id="566292"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id-ID"/>
            </a:p>
          </p:txBody>
        </p:sp>
        <p:sp>
          <p:nvSpPr>
            <p:cNvPr id="566293"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id-ID"/>
            </a:p>
          </p:txBody>
        </p:sp>
      </p:grpSp>
      <p:sp>
        <p:nvSpPr>
          <p:cNvPr id="566294"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9" name="Rectangle 23"/>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d-ID"/>
              <a:t>Click to edit Master text styles</a:t>
            </a:r>
          </a:p>
          <a:p>
            <a:pPr lvl="1"/>
            <a:r>
              <a:rPr lang="en-US" altLang="id-ID"/>
              <a:t>Second level</a:t>
            </a:r>
          </a:p>
          <a:p>
            <a:pPr lvl="2"/>
            <a:r>
              <a:rPr lang="en-US" altLang="id-ID"/>
              <a:t>Third level</a:t>
            </a:r>
          </a:p>
          <a:p>
            <a:pPr lvl="3"/>
            <a:r>
              <a:rPr lang="en-US" altLang="id-ID"/>
              <a:t>Fourth level</a:t>
            </a:r>
          </a:p>
          <a:p>
            <a:pPr lvl="4"/>
            <a:r>
              <a:rPr lang="en-US" altLang="id-ID"/>
              <a:t>Fifth level</a:t>
            </a:r>
          </a:p>
        </p:txBody>
      </p:sp>
      <p:sp>
        <p:nvSpPr>
          <p:cNvPr id="566296"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cs typeface="Arial" pitchFamily="34" charset="0"/>
              </a:defRPr>
            </a:lvl1pPr>
          </a:lstStyle>
          <a:p>
            <a:pPr>
              <a:defRPr/>
            </a:pPr>
            <a:endParaRPr lang="en-US"/>
          </a:p>
        </p:txBody>
      </p:sp>
      <p:sp>
        <p:nvSpPr>
          <p:cNvPr id="566297"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cs typeface="Arial" pitchFamily="34" charset="0"/>
              </a:defRPr>
            </a:lvl1pPr>
          </a:lstStyle>
          <a:p>
            <a:pPr>
              <a:defRPr/>
            </a:pPr>
            <a:endParaRPr lang="en-US"/>
          </a:p>
        </p:txBody>
      </p:sp>
      <p:sp>
        <p:nvSpPr>
          <p:cNvPr id="566298"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DC25BD75-6EDF-4DFE-9B2E-51116C772B43}" type="slidenum">
              <a:rPr lang="en-US" altLang="id-ID"/>
              <a:pPr/>
              <a:t>‹#›</a:t>
            </a:fld>
            <a:endParaRPr lang="en-US" altLang="id-ID"/>
          </a:p>
        </p:txBody>
      </p:sp>
    </p:spTree>
    <p:extLst>
      <p:ext uri="{BB962C8B-B14F-4D97-AF65-F5344CB8AC3E}">
        <p14:creationId xmlns:p14="http://schemas.microsoft.com/office/powerpoint/2010/main" val="2247492311"/>
      </p:ext>
    </p:extLst>
  </p:cSld>
  <p:clrMap bg1="dk2" tx1="lt1" bg2="dk1"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hyperlink" Target="https://www.beritasatu.com/yudo-dahono" TargetMode="External"/><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gif"/><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gi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 Id="rId4" Type="http://schemas.openxmlformats.org/officeDocument/2006/relationships/image" Target="../media/image42.jp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6.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8.xml"/><Relationship Id="rId5" Type="http://schemas.openxmlformats.org/officeDocument/2006/relationships/image" Target="../media/image10.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1581150"/>
          </a:xfrm>
        </p:spPr>
        <p:txBody>
          <a:bodyPr>
            <a:noAutofit/>
          </a:bodyPr>
          <a:lstStyle/>
          <a:p>
            <a:r>
              <a:rPr lang="id-ID" b="1" dirty="0">
                <a:solidFill>
                  <a:srgbClr val="0000FF"/>
                </a:solidFill>
              </a:rPr>
              <a:t>PERLUKAH </a:t>
            </a:r>
            <a:r>
              <a:rPr lang="en-US" b="1" dirty="0">
                <a:solidFill>
                  <a:srgbClr val="0000FF"/>
                </a:solidFill>
              </a:rPr>
              <a:t>BIOTEKNOLOGI </a:t>
            </a:r>
            <a:r>
              <a:rPr lang="id-ID" b="1" dirty="0">
                <a:solidFill>
                  <a:srgbClr val="FF0000"/>
                </a:solidFill>
              </a:rPr>
              <a:t>?</a:t>
            </a:r>
          </a:p>
        </p:txBody>
      </p:sp>
      <p:sp>
        <p:nvSpPr>
          <p:cNvPr id="3" name="Subtitle 2"/>
          <p:cNvSpPr>
            <a:spLocks noGrp="1"/>
          </p:cNvSpPr>
          <p:nvPr>
            <p:ph type="subTitle" idx="1"/>
          </p:nvPr>
        </p:nvSpPr>
        <p:spPr>
          <a:xfrm>
            <a:off x="1143000" y="3535362"/>
            <a:ext cx="6858000" cy="1836737"/>
          </a:xfrm>
        </p:spPr>
        <p:txBody>
          <a:bodyPr>
            <a:noAutofit/>
          </a:bodyPr>
          <a:lstStyle/>
          <a:p>
            <a:r>
              <a:rPr lang="id-ID" sz="3200" dirty="0">
                <a:solidFill>
                  <a:srgbClr val="006600"/>
                </a:solidFill>
              </a:rPr>
              <a:t>Kuliah 1</a:t>
            </a:r>
          </a:p>
          <a:p>
            <a:r>
              <a:rPr lang="en-US" sz="3200" dirty="0">
                <a:solidFill>
                  <a:srgbClr val="006600"/>
                </a:solidFill>
              </a:rPr>
              <a:t>BIOTEKNOLOGI TERNAK</a:t>
            </a:r>
            <a:endParaRPr lang="id-ID" sz="3200" dirty="0">
              <a:solidFill>
                <a:srgbClr val="006600"/>
              </a:solidFill>
            </a:endParaRPr>
          </a:p>
        </p:txBody>
      </p:sp>
      <p:sp>
        <p:nvSpPr>
          <p:cNvPr id="4" name="Rectangle 2"/>
          <p:cNvSpPr txBox="1">
            <a:spLocks noChangeArrowheads="1"/>
          </p:cNvSpPr>
          <p:nvPr/>
        </p:nvSpPr>
        <p:spPr>
          <a:xfrm>
            <a:off x="0" y="6419850"/>
            <a:ext cx="9144000" cy="438150"/>
          </a:xfrm>
          <a:prstGeom prst="rect">
            <a:avLst/>
          </a:prstGeom>
          <a:solidFill>
            <a:schemeClr val="tx1">
              <a:lumMod val="65000"/>
              <a:lumOff val="35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6700" algn="ctr"/>
            <a:r>
              <a:rPr lang="id-ID" sz="2000" b="1" dirty="0">
                <a:solidFill>
                  <a:srgbClr val="FFFF00"/>
                </a:solidFill>
                <a:latin typeface="Cambria" pitchFamily="18" charset="0"/>
              </a:rPr>
              <a:t>Disintesis dari berbagai sumber</a:t>
            </a:r>
          </a:p>
          <a:p>
            <a:pPr algn="ctr"/>
            <a:endParaRPr lang="en-US" sz="2000" b="1" dirty="0">
              <a:solidFill>
                <a:srgbClr val="FFFF00"/>
              </a:solidFill>
              <a:latin typeface="Cambria" pitchFamily="18" charset="0"/>
            </a:endParaRPr>
          </a:p>
        </p:txBody>
      </p:sp>
    </p:spTree>
    <p:extLst>
      <p:ext uri="{BB962C8B-B14F-4D97-AF65-F5344CB8AC3E}">
        <p14:creationId xmlns:p14="http://schemas.microsoft.com/office/powerpoint/2010/main" val="883968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12085" t="18393" r="10437" b="-6"/>
          <a:stretch/>
        </p:blipFill>
        <p:spPr bwMode="auto">
          <a:xfrm>
            <a:off x="1" y="828675"/>
            <a:ext cx="9144000" cy="5810250"/>
          </a:xfrm>
          <a:prstGeom prst="rect">
            <a:avLst/>
          </a:prstGeom>
          <a:ln>
            <a:noFill/>
          </a:ln>
          <a:extLst>
            <a:ext uri="{53640926-AAD7-44D8-BBD7-CCE9431645EC}">
              <a14:shadowObscured xmlns:a14="http://schemas.microsoft.com/office/drawing/2010/main"/>
            </a:ext>
          </a:extLst>
        </p:spPr>
      </p:pic>
      <p:sp>
        <p:nvSpPr>
          <p:cNvPr id="7" name="Title 1"/>
          <p:cNvSpPr txBox="1">
            <a:spLocks/>
          </p:cNvSpPr>
          <p:nvPr/>
        </p:nvSpPr>
        <p:spPr>
          <a:xfrm>
            <a:off x="457200" y="17462"/>
            <a:ext cx="8229600" cy="6492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dirty="0">
                <a:solidFill>
                  <a:srgbClr val="00B050"/>
                </a:solidFill>
              </a:rPr>
              <a:t>Mikroba Berasosiasi Tanaman</a:t>
            </a:r>
            <a:endParaRPr lang="en-US" b="1" dirty="0">
              <a:solidFill>
                <a:srgbClr val="00B050"/>
              </a:solidFill>
            </a:endParaRPr>
          </a:p>
        </p:txBody>
      </p:sp>
      <p:sp>
        <p:nvSpPr>
          <p:cNvPr id="8" name="Rectangle 22"/>
          <p:cNvSpPr>
            <a:spLocks noChangeArrowheads="1"/>
          </p:cNvSpPr>
          <p:nvPr/>
        </p:nvSpPr>
        <p:spPr bwMode="auto">
          <a:xfrm>
            <a:off x="7648078" y="6482513"/>
            <a:ext cx="1495922" cy="375487"/>
          </a:xfrm>
          <a:prstGeom prst="rect">
            <a:avLst/>
          </a:prstGeom>
          <a:solidFill>
            <a:schemeClr val="accent1">
              <a:lumMod val="20000"/>
              <a:lumOff val="80000"/>
            </a:schemeClr>
          </a:solid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id-ID"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Luqman, 2020</a:t>
            </a:r>
            <a:endParaRPr kumimoji="0" lang="en-US"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21567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4882" y="2514600"/>
            <a:ext cx="6726329" cy="144655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MASALAH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PERTANIAN </a:t>
            </a:r>
            <a:r>
              <a:rPr lang="id-ID" sz="4400" b="1"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latin typeface="Arial"/>
                <a:cs typeface="Arial" panose="020B0604020202020204" pitchFamily="34" charset="0"/>
              </a:rPr>
              <a:t>INDONESIA</a:t>
            </a:r>
            <a:endParaRPr kumimoji="0" lang="en-US"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67210995"/>
      </p:ext>
    </p:extLst>
  </p:cSld>
  <p:clrMapOvr>
    <a:masterClrMapping/>
  </p:clrMapOvr>
  <p:transition spd="med">
    <p:pull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25"/>
            <a:ext cx="8229600" cy="1066800"/>
          </a:xfrm>
        </p:spPr>
        <p:txBody>
          <a:bodyPr>
            <a:normAutofit/>
          </a:bodyPr>
          <a:lstStyle/>
          <a:p>
            <a:r>
              <a:rPr lang="en-US" sz="5400" b="1" dirty="0">
                <a:solidFill>
                  <a:srgbClr val="7030A0"/>
                </a:solidFill>
              </a:rPr>
              <a:t>Land Degradation</a:t>
            </a:r>
          </a:p>
        </p:txBody>
      </p:sp>
      <p:sp>
        <p:nvSpPr>
          <p:cNvPr id="4" name="TextBox 3"/>
          <p:cNvSpPr txBox="1"/>
          <p:nvPr/>
        </p:nvSpPr>
        <p:spPr>
          <a:xfrm>
            <a:off x="4457701" y="4948327"/>
            <a:ext cx="4381500" cy="16158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30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Cambria" pitchFamily="18" charset="0"/>
                <a:ea typeface="+mn-ea"/>
                <a:cs typeface="+mn-cs"/>
              </a:rPr>
              <a:t>Termasuk</a:t>
            </a:r>
            <a:r>
              <a:rPr kumimoji="0" lang="en-US" sz="2400" b="1" i="0" u="none" strike="noStrike" kern="1200" cap="none" spc="0" normalizeH="0" baseline="0" noProof="0" dirty="0">
                <a:ln>
                  <a:noFill/>
                </a:ln>
                <a:solidFill>
                  <a:srgbClr val="7030A0"/>
                </a:solidFill>
                <a:effectLst/>
                <a:uLnTx/>
                <a:uFillTx/>
                <a:latin typeface="Cambria" pitchFamily="18" charset="0"/>
                <a:ea typeface="+mn-ea"/>
                <a:cs typeface="+mn-cs"/>
              </a:rPr>
              <a:t>:</a:t>
            </a:r>
          </a:p>
          <a:p>
            <a:pPr marL="542925" marR="0" lvl="0" indent="-260350" algn="l" defTabSz="914400" rtl="0" eaLnBrk="1" fontAlgn="auto" latinLnBrk="0" hangingPunct="1">
              <a:lnSpc>
                <a:spcPct val="100000"/>
              </a:lnSpc>
              <a:spcBef>
                <a:spcPts val="600"/>
              </a:spcBef>
              <a:spcAft>
                <a:spcPts val="300"/>
              </a:spcAft>
              <a:buClrTx/>
              <a:buSzTx/>
              <a:buFont typeface="Wingdings" panose="05000000000000000000" pitchFamily="2" charset="2"/>
              <a:buChar char="Ø"/>
              <a:tabLst/>
              <a:defRPr/>
            </a:pP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SOM</a:t>
            </a:r>
            <a:r>
              <a:rPr kumimoji="0" lang="id-ID" sz="2000" b="1" i="0" u="none" strike="noStrike" kern="1200" cap="none" spc="0" normalizeH="0" noProof="0" dirty="0">
                <a:ln>
                  <a:noFill/>
                </a:ln>
                <a:solidFill>
                  <a:srgbClr val="0000FF"/>
                </a:solidFill>
                <a:effectLst/>
                <a:uLnTx/>
                <a:uFillTx/>
                <a:latin typeface="Cambria" pitchFamily="18" charset="0"/>
                <a:ea typeface="+mn-ea"/>
                <a:cs typeface="+mn-cs"/>
              </a:rPr>
              <a:t> dan </a:t>
            </a: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plasma </a:t>
            </a:r>
            <a:r>
              <a:rPr kumimoji="0" lang="en-US" sz="2000" b="1" i="0" u="none" strike="noStrike" kern="1200" cap="none" spc="0" normalizeH="0" baseline="0" noProof="0" dirty="0" err="1">
                <a:ln>
                  <a:noFill/>
                </a:ln>
                <a:solidFill>
                  <a:srgbClr val="0000FF"/>
                </a:solidFill>
                <a:effectLst/>
                <a:uLnTx/>
                <a:uFillTx/>
                <a:latin typeface="Cambria" pitchFamily="18" charset="0"/>
                <a:ea typeface="+mn-ea"/>
                <a:cs typeface="+mn-cs"/>
              </a:rPr>
              <a:t>nutfah</a:t>
            </a:r>
            <a:r>
              <a:rPr kumimoji="0" lang="id-ID" sz="2000" b="1" i="0" u="none" strike="noStrike" kern="1200" cap="none" spc="0" normalizeH="0" baseline="0" noProof="0" dirty="0">
                <a:ln>
                  <a:noFill/>
                </a:ln>
                <a:solidFill>
                  <a:srgbClr val="0000FF"/>
                </a:solidFill>
                <a:effectLst/>
                <a:uLnTx/>
                <a:uFillTx/>
                <a:latin typeface="Cambria" pitchFamily="18" charset="0"/>
                <a:ea typeface="+mn-ea"/>
                <a:cs typeface="+mn-cs"/>
              </a:rPr>
              <a:t> (upper &amp; below ground)</a:t>
            </a: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 </a:t>
            </a:r>
          </a:p>
          <a:p>
            <a:pPr marL="542925" marR="0" lvl="0" indent="-260350" algn="l" defTabSz="914400" rtl="0" eaLnBrk="1" fontAlgn="auto" latinLnBrk="0" hangingPunct="1">
              <a:lnSpc>
                <a:spcPct val="100000"/>
              </a:lnSpc>
              <a:spcBef>
                <a:spcPts val="600"/>
              </a:spcBef>
              <a:spcAft>
                <a:spcPts val="300"/>
              </a:spcAft>
              <a:buClrTx/>
              <a:buSzTx/>
              <a:buFont typeface="Wingdings" panose="05000000000000000000" pitchFamily="2" charset="2"/>
              <a:buChar char="Ø"/>
              <a:tabLst/>
              <a:defRPr/>
            </a:pPr>
            <a:r>
              <a:rPr kumimoji="0" lang="en-US" sz="2000" b="1" i="0" u="none" strike="noStrike" kern="1200" cap="none" spc="0" normalizeH="0" baseline="0" noProof="0" dirty="0" err="1">
                <a:ln>
                  <a:noFill/>
                </a:ln>
                <a:solidFill>
                  <a:srgbClr val="0000FF"/>
                </a:solidFill>
                <a:effectLst/>
                <a:uLnTx/>
                <a:uFillTx/>
                <a:latin typeface="Cambria" pitchFamily="18" charset="0"/>
                <a:ea typeface="+mn-ea"/>
                <a:cs typeface="+mn-cs"/>
              </a:rPr>
              <a:t>Hutan</a:t>
            </a: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 DAS, </a:t>
            </a:r>
            <a:r>
              <a:rPr kumimoji="0" lang="en-US" sz="2000" b="1" i="0" u="none" strike="noStrike" kern="1200" cap="none" spc="0" normalizeH="0" baseline="0" noProof="0" dirty="0" err="1">
                <a:ln>
                  <a:noFill/>
                </a:ln>
                <a:solidFill>
                  <a:srgbClr val="0000FF"/>
                </a:solidFill>
                <a:effectLst/>
                <a:uLnTx/>
                <a:uFillTx/>
                <a:latin typeface="Cambria" pitchFamily="18" charset="0"/>
                <a:ea typeface="+mn-ea"/>
                <a:cs typeface="+mn-cs"/>
              </a:rPr>
              <a:t>perairan</a:t>
            </a: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 </a:t>
            </a:r>
            <a:r>
              <a:rPr kumimoji="0" lang="en-US" sz="2000" b="1" i="0" u="none" strike="noStrike" kern="1200" cap="none" spc="0" normalizeH="0" baseline="0" noProof="0" dirty="0" err="1">
                <a:ln>
                  <a:noFill/>
                </a:ln>
                <a:solidFill>
                  <a:srgbClr val="0000FF"/>
                </a:solidFill>
                <a:effectLst/>
                <a:uLnTx/>
                <a:uFillTx/>
                <a:latin typeface="Cambria" pitchFamily="18" charset="0"/>
                <a:ea typeface="+mn-ea"/>
                <a:cs typeface="+mn-cs"/>
              </a:rPr>
              <a:t>dll</a:t>
            </a:r>
            <a:r>
              <a:rPr kumimoji="0" lang="en-US" sz="2000" b="1" i="0" u="none" strike="noStrike" kern="1200" cap="none" spc="0" normalizeH="0" baseline="0" noProof="0" dirty="0">
                <a:ln>
                  <a:noFill/>
                </a:ln>
                <a:solidFill>
                  <a:srgbClr val="0000FF"/>
                </a:solidFill>
                <a:effectLst/>
                <a:uLnTx/>
                <a:uFillTx/>
                <a:latin typeface="Cambria" pitchFamily="18" charset="0"/>
                <a:ea typeface="+mn-ea"/>
                <a:cs typeface="+mn-cs"/>
              </a:rPr>
              <a:t>.</a:t>
            </a:r>
          </a:p>
        </p:txBody>
      </p:sp>
      <p:pic>
        <p:nvPicPr>
          <p:cNvPr id="9218" name="Picture 2" descr="Image result for pembakaran lah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100"/>
            <a:ext cx="4191000" cy="2095500"/>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9220" name="Picture 4" descr="Image result for erosi lah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0"/>
            <a:ext cx="4201990" cy="2819400"/>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9222" name="Picture 6" descr="Image result for hulu daerah aliran sunga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143000"/>
            <a:ext cx="4267200" cy="363778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05800" y="1133475"/>
            <a:ext cx="533400" cy="338554"/>
          </a:xfrm>
          <a:prstGeom prst="rect">
            <a:avLst/>
          </a:prstGeom>
          <a:solidFill>
            <a:srgbClr val="FFFF00"/>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1600" b="1" i="0" u="none" strike="noStrike" kern="1200" cap="none" spc="0" normalizeH="0" baseline="0" noProof="0" dirty="0">
                <a:ln>
                  <a:noFill/>
                </a:ln>
                <a:solidFill>
                  <a:srgbClr val="0000FF"/>
                </a:solidFill>
                <a:effectLst/>
                <a:uLnTx/>
                <a:uFillTx/>
                <a:latin typeface="Calibri"/>
                <a:ea typeface="+mn-ea"/>
                <a:cs typeface="+mn-cs"/>
              </a:rPr>
              <a:t>DAS</a:t>
            </a:r>
          </a:p>
        </p:txBody>
      </p:sp>
    </p:spTree>
    <p:extLst>
      <p:ext uri="{BB962C8B-B14F-4D97-AF65-F5344CB8AC3E}">
        <p14:creationId xmlns:p14="http://schemas.microsoft.com/office/powerpoint/2010/main" val="850030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 y="57150"/>
            <a:ext cx="9143998" cy="4705350"/>
          </a:xfrm>
          <a:prstGeom prst="rect">
            <a:avLst/>
          </a:prstGeom>
        </p:spPr>
      </p:pic>
      <p:sp>
        <p:nvSpPr>
          <p:cNvPr id="3" name="Rectangle 2"/>
          <p:cNvSpPr/>
          <p:nvPr/>
        </p:nvSpPr>
        <p:spPr>
          <a:xfrm>
            <a:off x="2" y="4995386"/>
            <a:ext cx="9143998" cy="1508105"/>
          </a:xfrm>
          <a:prstGeom prst="rect">
            <a:avLst/>
          </a:prstGeom>
        </p:spPr>
        <p:txBody>
          <a:bodyPr wrap="square">
            <a:spAutoFit/>
          </a:bodyPr>
          <a:lstStyle/>
          <a:p>
            <a:pPr algn="ctr"/>
            <a:r>
              <a:rPr lang="id-ID" sz="2400" b="1" dirty="0">
                <a:solidFill>
                  <a:srgbClr val="0000FF"/>
                </a:solidFill>
              </a:rPr>
              <a:t>Degradasi lahan di Indonesia sangat mencemaskan. Luas lahan kritis Indonesia kini mencapai 24,3 juta Ha, sedangkan pemerintah hanya mampu merehabilitasi sekitar 500,700 Ha/tahun</a:t>
            </a:r>
          </a:p>
          <a:p>
            <a:pPr algn="ctr"/>
            <a:r>
              <a:rPr lang="id-ID" dirty="0">
                <a:solidFill>
                  <a:srgbClr val="FF0000"/>
                </a:solidFill>
              </a:rPr>
              <a:t>(Menteri LHK Siti Nurbaya pada Hari Penanggulangan Degradasi Lahan Sedunia 2018)</a:t>
            </a:r>
          </a:p>
        </p:txBody>
      </p:sp>
    </p:spTree>
    <p:extLst>
      <p:ext uri="{BB962C8B-B14F-4D97-AF65-F5344CB8AC3E}">
        <p14:creationId xmlns:p14="http://schemas.microsoft.com/office/powerpoint/2010/main" val="3569366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
            <a:ext cx="8229600" cy="990600"/>
          </a:xfrm>
        </p:spPr>
        <p:txBody>
          <a:bodyPr>
            <a:normAutofit/>
          </a:bodyPr>
          <a:lstStyle/>
          <a:p>
            <a:r>
              <a:rPr lang="en-US" sz="4800" b="1" dirty="0" err="1">
                <a:solidFill>
                  <a:srgbClr val="7030A0"/>
                </a:solidFill>
                <a:latin typeface="Book Antiqua" pitchFamily="18" charset="0"/>
              </a:rPr>
              <a:t>Alih</a:t>
            </a:r>
            <a:r>
              <a:rPr lang="en-US" sz="4800" b="1" dirty="0">
                <a:solidFill>
                  <a:srgbClr val="7030A0"/>
                </a:solidFill>
                <a:latin typeface="Book Antiqua" pitchFamily="18" charset="0"/>
              </a:rPr>
              <a:t> </a:t>
            </a:r>
            <a:r>
              <a:rPr lang="en-US" sz="4800" b="1" dirty="0" err="1">
                <a:solidFill>
                  <a:srgbClr val="7030A0"/>
                </a:solidFill>
                <a:latin typeface="Book Antiqua" pitchFamily="18" charset="0"/>
              </a:rPr>
              <a:t>Fungsi</a:t>
            </a:r>
            <a:r>
              <a:rPr lang="en-US" sz="4800" b="1" dirty="0">
                <a:solidFill>
                  <a:srgbClr val="7030A0"/>
                </a:solidFill>
                <a:latin typeface="Book Antiqua" pitchFamily="18" charset="0"/>
              </a:rPr>
              <a:t> </a:t>
            </a:r>
            <a:r>
              <a:rPr lang="en-US" sz="4800" b="1" dirty="0" err="1">
                <a:solidFill>
                  <a:srgbClr val="7030A0"/>
                </a:solidFill>
                <a:latin typeface="Book Antiqua" pitchFamily="18" charset="0"/>
              </a:rPr>
              <a:t>Lahan</a:t>
            </a:r>
            <a:endParaRPr lang="en-US" sz="4800" b="1" dirty="0">
              <a:solidFill>
                <a:srgbClr val="7030A0"/>
              </a:solidFill>
              <a:latin typeface="Book Antiqua" pitchFamily="18" charset="0"/>
            </a:endParaRPr>
          </a:p>
        </p:txBody>
      </p:sp>
      <p:sp>
        <p:nvSpPr>
          <p:cNvPr id="7" name="Content Placeholder 2"/>
          <p:cNvSpPr>
            <a:spLocks noGrp="1"/>
          </p:cNvSpPr>
          <p:nvPr>
            <p:ph idx="1"/>
          </p:nvPr>
        </p:nvSpPr>
        <p:spPr>
          <a:xfrm>
            <a:off x="76200" y="1123949"/>
            <a:ext cx="6477000" cy="3457575"/>
          </a:xfrm>
        </p:spPr>
        <p:txBody>
          <a:bodyPr>
            <a:noAutofit/>
          </a:bodyPr>
          <a:lstStyle/>
          <a:p>
            <a:pPr marL="268288" indent="-268288">
              <a:spcBef>
                <a:spcPts val="1200"/>
              </a:spcBef>
              <a:spcAft>
                <a:spcPts val="1000"/>
              </a:spcAft>
            </a:pPr>
            <a:r>
              <a:rPr lang="en-US" sz="2800" b="1" dirty="0" err="1">
                <a:solidFill>
                  <a:srgbClr val="0000FF"/>
                </a:solidFill>
                <a:latin typeface="Book Antiqua" pitchFamily="18" charset="0"/>
              </a:rPr>
              <a:t>Laju</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konversi</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lahan</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sawah</a:t>
            </a:r>
            <a:r>
              <a:rPr lang="en-US" sz="2800" b="1" dirty="0">
                <a:solidFill>
                  <a:srgbClr val="0000FF"/>
                </a:solidFill>
                <a:latin typeface="Book Antiqua" pitchFamily="18" charset="0"/>
              </a:rPr>
              <a:t> </a:t>
            </a:r>
            <a:r>
              <a:rPr lang="en-US" sz="2800" b="1" dirty="0">
                <a:solidFill>
                  <a:srgbClr val="FF0000"/>
                </a:solidFill>
                <a:latin typeface="Book Antiqua" pitchFamily="18" charset="0"/>
              </a:rPr>
              <a:t>100.000 </a:t>
            </a:r>
            <a:r>
              <a:rPr lang="en-US" sz="2800" b="1" dirty="0" err="1">
                <a:solidFill>
                  <a:srgbClr val="FF0000"/>
                </a:solidFill>
                <a:latin typeface="Book Antiqua" pitchFamily="18" charset="0"/>
              </a:rPr>
              <a:t>hektar</a:t>
            </a:r>
            <a:r>
              <a:rPr lang="en-US" sz="2800" b="1" dirty="0">
                <a:solidFill>
                  <a:srgbClr val="0000FF"/>
                </a:solidFill>
                <a:latin typeface="Book Antiqua" pitchFamily="18" charset="0"/>
              </a:rPr>
              <a:t> per </a:t>
            </a:r>
            <a:r>
              <a:rPr lang="en-US" sz="2800" b="1" dirty="0" err="1">
                <a:solidFill>
                  <a:srgbClr val="0000FF"/>
                </a:solidFill>
                <a:latin typeface="Book Antiqua" pitchFamily="18" charset="0"/>
              </a:rPr>
              <a:t>tahun</a:t>
            </a:r>
            <a:endParaRPr lang="en-US" sz="2800" b="1" dirty="0">
              <a:solidFill>
                <a:srgbClr val="0000FF"/>
              </a:solidFill>
              <a:latin typeface="Book Antiqua" pitchFamily="18" charset="0"/>
            </a:endParaRPr>
          </a:p>
          <a:p>
            <a:pPr marL="268288" indent="-268288">
              <a:spcBef>
                <a:spcPts val="1200"/>
              </a:spcBef>
              <a:spcAft>
                <a:spcPts val="1000"/>
              </a:spcAft>
            </a:pPr>
            <a:r>
              <a:rPr lang="en-US" sz="2800" b="1" dirty="0" err="1">
                <a:solidFill>
                  <a:srgbClr val="0000FF"/>
                </a:solidFill>
                <a:latin typeface="Book Antiqua" pitchFamily="18" charset="0"/>
              </a:rPr>
              <a:t>Laju</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pencetakan</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lahan</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sawah</a:t>
            </a:r>
            <a:r>
              <a:rPr lang="en-US" sz="2800" b="1" dirty="0">
                <a:solidFill>
                  <a:srgbClr val="0000FF"/>
                </a:solidFill>
                <a:latin typeface="Book Antiqua" pitchFamily="18" charset="0"/>
              </a:rPr>
              <a:t> </a:t>
            </a:r>
            <a:r>
              <a:rPr lang="en-US" sz="2800" b="1" dirty="0">
                <a:solidFill>
                  <a:srgbClr val="FF0000"/>
                </a:solidFill>
                <a:latin typeface="Book Antiqua" pitchFamily="18" charset="0"/>
              </a:rPr>
              <a:t>47.000 </a:t>
            </a:r>
            <a:r>
              <a:rPr lang="en-US" sz="2800" b="1" dirty="0" err="1">
                <a:solidFill>
                  <a:srgbClr val="FF0000"/>
                </a:solidFill>
                <a:latin typeface="Book Antiqua" pitchFamily="18" charset="0"/>
              </a:rPr>
              <a:t>hektar</a:t>
            </a:r>
            <a:r>
              <a:rPr lang="en-US" sz="2800" b="1" dirty="0">
                <a:solidFill>
                  <a:srgbClr val="0000FF"/>
                </a:solidFill>
                <a:latin typeface="Book Antiqua" pitchFamily="18" charset="0"/>
              </a:rPr>
              <a:t> per </a:t>
            </a:r>
            <a:r>
              <a:rPr lang="en-US" sz="2800" b="1" dirty="0" err="1">
                <a:solidFill>
                  <a:srgbClr val="0000FF"/>
                </a:solidFill>
                <a:latin typeface="Book Antiqua" pitchFamily="18" charset="0"/>
              </a:rPr>
              <a:t>tahun</a:t>
            </a:r>
            <a:endParaRPr lang="en-US" sz="2800" b="1" dirty="0">
              <a:solidFill>
                <a:srgbClr val="0000FF"/>
              </a:solidFill>
              <a:latin typeface="Book Antiqua" pitchFamily="18" charset="0"/>
            </a:endParaRPr>
          </a:p>
          <a:p>
            <a:pPr marL="268288" indent="-268288">
              <a:spcBef>
                <a:spcPts val="1200"/>
              </a:spcBef>
              <a:spcAft>
                <a:spcPts val="1000"/>
              </a:spcAft>
            </a:pPr>
            <a:r>
              <a:rPr lang="en-US" sz="2800" b="1" dirty="0" err="1">
                <a:solidFill>
                  <a:srgbClr val="0000FF"/>
                </a:solidFill>
                <a:latin typeface="Book Antiqua" pitchFamily="18" charset="0"/>
              </a:rPr>
              <a:t>Luas</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lahan</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pertanian</a:t>
            </a:r>
            <a:r>
              <a:rPr lang="en-US" sz="2800" b="1" dirty="0">
                <a:solidFill>
                  <a:srgbClr val="0000FF"/>
                </a:solidFill>
                <a:latin typeface="Book Antiqua" pitchFamily="18" charset="0"/>
              </a:rPr>
              <a:t> </a:t>
            </a:r>
            <a:r>
              <a:rPr lang="en-US" sz="2800" b="1" dirty="0" err="1">
                <a:solidFill>
                  <a:srgbClr val="0000FF"/>
                </a:solidFill>
                <a:latin typeface="Book Antiqua" pitchFamily="18" charset="0"/>
              </a:rPr>
              <a:t>menyusut</a:t>
            </a:r>
            <a:r>
              <a:rPr lang="en-US" sz="2800" b="1" dirty="0">
                <a:solidFill>
                  <a:srgbClr val="0000FF"/>
                </a:solidFill>
                <a:latin typeface="Book Antiqua" pitchFamily="18" charset="0"/>
              </a:rPr>
              <a:t> </a:t>
            </a:r>
            <a:r>
              <a:rPr lang="en-US" sz="2800" b="1" dirty="0">
                <a:solidFill>
                  <a:srgbClr val="FF0000"/>
                </a:solidFill>
                <a:latin typeface="Book Antiqua" pitchFamily="18" charset="0"/>
              </a:rPr>
              <a:t>2002 (11.5jt ha) </a:t>
            </a:r>
            <a:r>
              <a:rPr lang="en-US" sz="2800" b="1" dirty="0" err="1">
                <a:solidFill>
                  <a:srgbClr val="0000FF"/>
                </a:solidFill>
                <a:latin typeface="Book Antiqua" pitchFamily="18" charset="0"/>
              </a:rPr>
              <a:t>dan</a:t>
            </a:r>
            <a:r>
              <a:rPr lang="en-US" sz="2800" b="1" dirty="0">
                <a:solidFill>
                  <a:srgbClr val="0000FF"/>
                </a:solidFill>
                <a:latin typeface="Book Antiqua" pitchFamily="18" charset="0"/>
              </a:rPr>
              <a:t> </a:t>
            </a:r>
            <a:r>
              <a:rPr lang="en-US" sz="2800" b="1" dirty="0">
                <a:solidFill>
                  <a:srgbClr val="7030A0"/>
                </a:solidFill>
                <a:latin typeface="Book Antiqua" pitchFamily="18" charset="0"/>
              </a:rPr>
              <a:t>2012 (8.08jt ha)</a:t>
            </a:r>
          </a:p>
          <a:p>
            <a:pPr>
              <a:spcBef>
                <a:spcPts val="1200"/>
              </a:spcBef>
              <a:spcAft>
                <a:spcPts val="1000"/>
              </a:spcAft>
            </a:pPr>
            <a:endParaRPr lang="en-US" sz="2800" b="1" dirty="0">
              <a:solidFill>
                <a:srgbClr val="0000FF"/>
              </a:solidFill>
              <a:latin typeface="Book Antiqua" pitchFamily="18" charset="0"/>
            </a:endParaRPr>
          </a:p>
        </p:txBody>
      </p:sp>
      <p:sp>
        <p:nvSpPr>
          <p:cNvPr id="3" name="TextBox 2"/>
          <p:cNvSpPr txBox="1"/>
          <p:nvPr/>
        </p:nvSpPr>
        <p:spPr>
          <a:xfrm>
            <a:off x="3429000" y="4248090"/>
            <a:ext cx="3124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Calibri"/>
                <a:ea typeface="+mn-ea"/>
                <a:cs typeface="+mn-cs"/>
              </a:rPr>
              <a:t>(</a:t>
            </a:r>
            <a:r>
              <a:rPr kumimoji="0" lang="en-US" sz="1800" b="1" i="0" u="none" strike="noStrike" kern="1200" cap="none" spc="0" normalizeH="0" baseline="0" noProof="0" dirty="0" err="1">
                <a:ln>
                  <a:noFill/>
                </a:ln>
                <a:solidFill>
                  <a:srgbClr val="0000FF"/>
                </a:solidFill>
                <a:effectLst/>
                <a:uLnTx/>
                <a:uFillTx/>
                <a:latin typeface="Calibri"/>
                <a:ea typeface="+mn-ea"/>
                <a:cs typeface="+mn-cs"/>
              </a:rPr>
              <a:t>Kompas</a:t>
            </a:r>
            <a:r>
              <a:rPr kumimoji="0" lang="en-US" sz="1800" b="1" i="0" u="none" strike="noStrike" kern="1200" cap="none" spc="0" normalizeH="0" baseline="0" noProof="0" dirty="0">
                <a:ln>
                  <a:noFill/>
                </a:ln>
                <a:solidFill>
                  <a:srgbClr val="0000FF"/>
                </a:solidFill>
                <a:effectLst/>
                <a:uLnTx/>
                <a:uFillTx/>
                <a:latin typeface="Calibri"/>
                <a:ea typeface="+mn-ea"/>
                <a:cs typeface="+mn-cs"/>
              </a:rPr>
              <a:t> 15 September 2014)</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57725"/>
            <a:ext cx="7010400" cy="2038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9994172">
            <a:off x="4907764" y="5177778"/>
            <a:ext cx="1622304"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00" cmpd="sng">
                  <a:solidFill>
                    <a:srgbClr val="4F81BD">
                      <a:satMod val="190000"/>
                      <a:alpha val="55000"/>
                    </a:srgbClr>
                  </a:solidFill>
                  <a:prstDash val="solid"/>
                </a:ln>
                <a:solidFill>
                  <a:srgbClr val="9BBB59">
                    <a:lumMod val="60000"/>
                    <a:lumOff val="40000"/>
                  </a:srgbClr>
                </a:solidFill>
                <a:effectLst>
                  <a:innerShdw blurRad="101600" dist="76200" dir="5400000">
                    <a:srgbClr val="4F81BD">
                      <a:satMod val="190000"/>
                      <a:tint val="100000"/>
                      <a:alpha val="74000"/>
                    </a:srgbClr>
                  </a:innerShdw>
                </a:effectLst>
                <a:uLnTx/>
                <a:uFillTx/>
                <a:latin typeface="Calibri"/>
                <a:ea typeface="+mn-ea"/>
                <a:cs typeface="+mn-cs"/>
              </a:rPr>
              <a:t>+ </a:t>
            </a:r>
            <a:r>
              <a:rPr kumimoji="0" lang="en-US" sz="3600" b="1" i="0" u="none" strike="noStrike" kern="1200" cap="none" spc="0" normalizeH="0" baseline="0" noProof="0" dirty="0" err="1">
                <a:ln w="900" cmpd="sng">
                  <a:solidFill>
                    <a:srgbClr val="4F81BD">
                      <a:satMod val="190000"/>
                      <a:alpha val="55000"/>
                    </a:srgbClr>
                  </a:solidFill>
                  <a:prstDash val="solid"/>
                </a:ln>
                <a:solidFill>
                  <a:srgbClr val="9BBB59">
                    <a:lumMod val="60000"/>
                    <a:lumOff val="40000"/>
                  </a:srgbClr>
                </a:solidFill>
                <a:effectLst>
                  <a:innerShdw blurRad="101600" dist="76200" dir="5400000">
                    <a:srgbClr val="4F81BD">
                      <a:satMod val="190000"/>
                      <a:tint val="100000"/>
                      <a:alpha val="74000"/>
                    </a:srgbClr>
                  </a:innerShdw>
                </a:effectLst>
                <a:uLnTx/>
                <a:uFillTx/>
                <a:latin typeface="Calibri"/>
                <a:ea typeface="+mn-ea"/>
                <a:cs typeface="+mn-cs"/>
              </a:rPr>
              <a:t>Perda</a:t>
            </a:r>
            <a:endParaRPr kumimoji="0" lang="id-ID" sz="3600" b="1" i="0" u="none" strike="noStrike" kern="1200" cap="none" spc="0" normalizeH="0" baseline="0" noProof="0" dirty="0">
              <a:ln w="900" cmpd="sng">
                <a:solidFill>
                  <a:srgbClr val="4F81BD">
                    <a:satMod val="190000"/>
                    <a:alpha val="55000"/>
                  </a:srgbClr>
                </a:solidFill>
                <a:prstDash val="solid"/>
              </a:ln>
              <a:solidFill>
                <a:srgbClr val="9BBB59">
                  <a:lumMod val="60000"/>
                  <a:lumOff val="40000"/>
                </a:srgbClr>
              </a:solidFill>
              <a:effectLst>
                <a:innerShdw blurRad="101600" dist="76200" dir="5400000">
                  <a:srgbClr val="4F81BD">
                    <a:satMod val="190000"/>
                    <a:tint val="100000"/>
                    <a:alpha val="74000"/>
                  </a:srgbClr>
                </a:innerShdw>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3600" b="1" i="0" u="none" strike="noStrike" kern="1200" cap="none" spc="0" normalizeH="0" baseline="0" noProof="0" dirty="0">
                <a:ln w="900" cmpd="sng">
                  <a:solidFill>
                    <a:srgbClr val="4F81BD">
                      <a:satMod val="190000"/>
                      <a:alpha val="55000"/>
                    </a:srgbClr>
                  </a:solidFill>
                  <a:prstDash val="solid"/>
                </a:ln>
                <a:solidFill>
                  <a:srgbClr val="9BBB59">
                    <a:lumMod val="60000"/>
                    <a:lumOff val="40000"/>
                  </a:srgbClr>
                </a:solidFill>
                <a:effectLst>
                  <a:innerShdw blurRad="101600" dist="76200" dir="5400000">
                    <a:srgbClr val="4F81BD">
                      <a:satMod val="190000"/>
                      <a:tint val="100000"/>
                      <a:alpha val="74000"/>
                    </a:srgbClr>
                  </a:innerShdw>
                </a:effectLst>
                <a:uLnTx/>
                <a:uFillTx/>
                <a:latin typeface="Calibri"/>
                <a:ea typeface="+mn-ea"/>
                <a:cs typeface="+mn-cs"/>
              </a:rPr>
              <a:t>LP2B</a:t>
            </a:r>
            <a:endParaRPr kumimoji="0" lang="en-US" sz="3600" b="1" i="0" u="none" strike="noStrike" kern="1200" cap="none" spc="0" normalizeH="0" baseline="0" noProof="0" dirty="0">
              <a:ln w="900" cmpd="sng">
                <a:solidFill>
                  <a:srgbClr val="4F81BD">
                    <a:satMod val="190000"/>
                    <a:alpha val="55000"/>
                  </a:srgbClr>
                </a:solidFill>
                <a:prstDash val="solid"/>
              </a:ln>
              <a:solidFill>
                <a:srgbClr val="9BBB59">
                  <a:lumMod val="60000"/>
                  <a:lumOff val="40000"/>
                </a:srgbClr>
              </a:solidFill>
              <a:effectLst>
                <a:innerShdw blurRad="101600" dist="76200" dir="5400000">
                  <a:srgbClr val="4F81BD">
                    <a:satMod val="190000"/>
                    <a:tint val="100000"/>
                    <a:alpha val="74000"/>
                  </a:srgbClr>
                </a:innerShdw>
              </a:effectLst>
              <a:uLnTx/>
              <a:uFillTx/>
              <a:latin typeface="Calibri"/>
              <a:ea typeface="+mn-ea"/>
              <a:cs typeface="+mn-cs"/>
            </a:endParaRPr>
          </a:p>
        </p:txBody>
      </p:sp>
      <p:pic>
        <p:nvPicPr>
          <p:cNvPr id="7170" name="Picture 2" descr="Image result for alih fungsi lah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094" y="1238250"/>
            <a:ext cx="2483906" cy="1552441"/>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7172" name="Picture 4" descr="Image result for alih fungsi lah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0094" y="3005456"/>
            <a:ext cx="2483906" cy="1490344"/>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7174" name="Picture 6" descr="Image result for alih fungsi lah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6919" y="4695825"/>
            <a:ext cx="2487081" cy="1658054"/>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022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7150"/>
            <a:ext cx="8229600" cy="12001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en-US" sz="3600" b="1" dirty="0" err="1">
                <a:solidFill>
                  <a:srgbClr val="7030A0"/>
                </a:solidFill>
                <a:latin typeface="Book Antiqua" pitchFamily="18" charset="0"/>
              </a:rPr>
              <a:t>Alih</a:t>
            </a:r>
            <a:r>
              <a:rPr lang="en-US" sz="3600" b="1" dirty="0">
                <a:solidFill>
                  <a:srgbClr val="7030A0"/>
                </a:solidFill>
                <a:latin typeface="Book Antiqua" pitchFamily="18" charset="0"/>
              </a:rPr>
              <a:t> </a:t>
            </a:r>
            <a:r>
              <a:rPr lang="en-US" sz="3600" b="1" dirty="0" err="1">
                <a:solidFill>
                  <a:srgbClr val="7030A0"/>
                </a:solidFill>
                <a:latin typeface="Book Antiqua" pitchFamily="18" charset="0"/>
              </a:rPr>
              <a:t>Fungsi</a:t>
            </a:r>
            <a:r>
              <a:rPr lang="en-US" sz="3600" b="1" dirty="0">
                <a:solidFill>
                  <a:srgbClr val="7030A0"/>
                </a:solidFill>
                <a:latin typeface="Book Antiqua" pitchFamily="18" charset="0"/>
              </a:rPr>
              <a:t> </a:t>
            </a:r>
            <a:r>
              <a:rPr lang="en-US" sz="3600" b="1" dirty="0" err="1">
                <a:solidFill>
                  <a:srgbClr val="7030A0"/>
                </a:solidFill>
                <a:latin typeface="Book Antiqua" pitchFamily="18" charset="0"/>
              </a:rPr>
              <a:t>Lahan</a:t>
            </a:r>
            <a:r>
              <a:rPr lang="id-ID" sz="3600" b="1" dirty="0">
                <a:solidFill>
                  <a:srgbClr val="7030A0"/>
                </a:solidFill>
                <a:latin typeface="Book Antiqua" pitchFamily="18" charset="0"/>
              </a:rPr>
              <a:t> pada</a:t>
            </a:r>
          </a:p>
          <a:p>
            <a:pPr>
              <a:lnSpc>
                <a:spcPct val="120000"/>
              </a:lnSpc>
            </a:pPr>
            <a:r>
              <a:rPr lang="id-ID" sz="3600" b="1" dirty="0">
                <a:solidFill>
                  <a:srgbClr val="7030A0"/>
                </a:solidFill>
                <a:latin typeface="Book Antiqua" pitchFamily="18" charset="0"/>
              </a:rPr>
              <a:t>UU Cipta Kerja ?</a:t>
            </a:r>
            <a:endParaRPr lang="en-US" sz="3600" b="1" dirty="0">
              <a:solidFill>
                <a:srgbClr val="7030A0"/>
              </a:solidFill>
              <a:latin typeface="Book Antiqua" pitchFamily="18" charset="0"/>
            </a:endParaRPr>
          </a:p>
        </p:txBody>
      </p:sp>
      <p:sp>
        <p:nvSpPr>
          <p:cNvPr id="3" name="Rectangle 2"/>
          <p:cNvSpPr/>
          <p:nvPr/>
        </p:nvSpPr>
        <p:spPr>
          <a:xfrm>
            <a:off x="223837" y="1610360"/>
            <a:ext cx="8758238" cy="4985980"/>
          </a:xfrm>
          <a:prstGeom prst="rect">
            <a:avLst/>
          </a:prstGeom>
        </p:spPr>
        <p:txBody>
          <a:bodyPr wrap="square">
            <a:spAutoFit/>
          </a:bodyPr>
          <a:lstStyle/>
          <a:p>
            <a:pPr marL="361950" indent="-361950">
              <a:spcBef>
                <a:spcPts val="1200"/>
              </a:spcBef>
              <a:spcAft>
                <a:spcPts val="600"/>
              </a:spcAft>
              <a:buFont typeface="Wingdings" panose="05000000000000000000" pitchFamily="2" charset="2"/>
              <a:buChar char="Ø"/>
            </a:pPr>
            <a:r>
              <a:rPr lang="id-ID" sz="2400" dirty="0">
                <a:solidFill>
                  <a:srgbClr val="0000FF"/>
                </a:solidFill>
              </a:rPr>
              <a:t>Cek apakah dalam UU Ciptaker aturan alih fungsi lahan dibuat lebih longgar, dengan merevisi UU nomor 22 tahun 2019 tentang Sistem Pertanian Budidaya Berkelanjutan !</a:t>
            </a:r>
          </a:p>
          <a:p>
            <a:pPr marL="361950" indent="-361950">
              <a:spcBef>
                <a:spcPts val="1200"/>
              </a:spcBef>
              <a:spcAft>
                <a:spcPts val="600"/>
              </a:spcAft>
              <a:buFont typeface="Wingdings" panose="05000000000000000000" pitchFamily="2" charset="2"/>
              <a:buChar char="Ø"/>
            </a:pPr>
            <a:r>
              <a:rPr lang="id-ID" sz="2400" dirty="0">
                <a:solidFill>
                  <a:srgbClr val="0000FF"/>
                </a:solidFill>
              </a:rPr>
              <a:t>Pada pasal 19 ayat 3 UU 22/2019 terdapat syarat untuk alih fungsi lahan: antara lain dilakukan kajian strategis, disusun rencana alih fungsi lahan, dibebaskan kepemilikan haknya dari pemilik, dan disediakan lahan pengganti</a:t>
            </a:r>
          </a:p>
          <a:p>
            <a:pPr marL="361950" indent="-361950">
              <a:spcBef>
                <a:spcPts val="1200"/>
              </a:spcBef>
              <a:spcAft>
                <a:spcPts val="600"/>
              </a:spcAft>
              <a:buFont typeface="Wingdings" panose="05000000000000000000" pitchFamily="2" charset="2"/>
              <a:buChar char="Ø"/>
            </a:pPr>
            <a:r>
              <a:rPr lang="id-ID" sz="2400" dirty="0">
                <a:solidFill>
                  <a:srgbClr val="0000FF"/>
                </a:solidFill>
              </a:rPr>
              <a:t>Pasal 19 ayat 4 UU 22/2019 menyebutkan “lahan pertanian dengan jaringan pengairan lengkap tak dapat dialihfungsikan”. Cek apakah ketentuan tersebut berganti dengan “dapat dialihfungsikan untuk kepentingan umum dan/atau Proyek Strategis Nasional”</a:t>
            </a:r>
          </a:p>
        </p:txBody>
      </p:sp>
    </p:spTree>
    <p:extLst>
      <p:ext uri="{BB962C8B-B14F-4D97-AF65-F5344CB8AC3E}">
        <p14:creationId xmlns:p14="http://schemas.microsoft.com/office/powerpoint/2010/main" val="3156312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914400"/>
          </a:xfrm>
        </p:spPr>
        <p:txBody>
          <a:bodyPr>
            <a:noAutofit/>
          </a:bodyPr>
          <a:lstStyle/>
          <a:p>
            <a:r>
              <a:rPr lang="en-US" sz="6000" b="1" dirty="0" err="1">
                <a:solidFill>
                  <a:srgbClr val="7030A0"/>
                </a:solidFill>
              </a:rPr>
              <a:t>Pasokan</a:t>
            </a:r>
            <a:r>
              <a:rPr lang="en-US" sz="6000" b="1" dirty="0">
                <a:solidFill>
                  <a:srgbClr val="7030A0"/>
                </a:solidFill>
              </a:rPr>
              <a:t> Air</a:t>
            </a:r>
          </a:p>
        </p:txBody>
      </p:sp>
      <p:sp>
        <p:nvSpPr>
          <p:cNvPr id="3" name="TextBox 2"/>
          <p:cNvSpPr txBox="1"/>
          <p:nvPr/>
        </p:nvSpPr>
        <p:spPr>
          <a:xfrm>
            <a:off x="7010400" y="1219200"/>
            <a:ext cx="1752600" cy="107721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a:ea typeface="+mn-ea"/>
                <a:cs typeface="+mn-cs"/>
              </a:rPr>
              <a:t>Debit air </a:t>
            </a:r>
            <a:r>
              <a:rPr kumimoji="0" lang="en-US" sz="3200" b="1" i="0" u="none" strike="noStrike" kern="1200" cap="none" spc="0" normalizeH="0" baseline="0" noProof="0" dirty="0" err="1">
                <a:ln>
                  <a:noFill/>
                </a:ln>
                <a:solidFill>
                  <a:srgbClr val="7030A0"/>
                </a:solidFill>
                <a:effectLst/>
                <a:uLnTx/>
                <a:uFillTx/>
                <a:latin typeface="Calibri"/>
                <a:ea typeface="+mn-ea"/>
                <a:cs typeface="+mn-cs"/>
              </a:rPr>
              <a:t>sungai</a:t>
            </a:r>
            <a:r>
              <a:rPr kumimoji="0" lang="en-US" sz="3200" b="1" i="0" u="none" strike="noStrike" kern="1200" cap="none" spc="0" normalizeH="0" baseline="0" noProof="0" dirty="0">
                <a:ln>
                  <a:noFill/>
                </a:ln>
                <a:solidFill>
                  <a:srgbClr val="7030A0"/>
                </a:solidFill>
                <a:effectLst/>
                <a:uLnTx/>
                <a:uFillTx/>
                <a:latin typeface="Calibri"/>
                <a:ea typeface="+mn-ea"/>
                <a:cs typeface="+mn-cs"/>
              </a:rPr>
              <a:t>?</a:t>
            </a:r>
          </a:p>
        </p:txBody>
      </p:sp>
      <p:cxnSp>
        <p:nvCxnSpPr>
          <p:cNvPr id="6" name="Straight Arrow Connector 5"/>
          <p:cNvCxnSpPr/>
          <p:nvPr/>
        </p:nvCxnSpPr>
        <p:spPr>
          <a:xfrm flipV="1">
            <a:off x="8813005" y="2277160"/>
            <a:ext cx="138113" cy="34153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6854008" y="2401669"/>
            <a:ext cx="236619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Calibri"/>
                <a:ea typeface="+mn-ea"/>
                <a:cs typeface="+mn-cs"/>
              </a:rPr>
              <a:t>Q</a:t>
            </a:r>
            <a:r>
              <a:rPr kumimoji="0" lang="en-US" sz="3600" b="1" i="0" u="none" strike="noStrike" kern="1200" cap="none" spc="0" normalizeH="0" baseline="-25000" noProof="0" dirty="0" err="1">
                <a:ln>
                  <a:noFill/>
                </a:ln>
                <a:solidFill>
                  <a:srgbClr val="0000FF"/>
                </a:solidFill>
                <a:effectLst/>
                <a:uLnTx/>
                <a:uFillTx/>
                <a:latin typeface="Calibri"/>
                <a:ea typeface="+mn-ea"/>
                <a:cs typeface="+mn-cs"/>
              </a:rPr>
              <a:t>max</a:t>
            </a:r>
            <a:r>
              <a:rPr kumimoji="0" lang="en-US" sz="3600" b="1" i="0" u="none" strike="noStrike" kern="1200" cap="none" spc="0" normalizeH="0" baseline="0" noProof="0" dirty="0">
                <a:ln>
                  <a:noFill/>
                </a:ln>
                <a:solidFill>
                  <a:srgbClr val="0000FF"/>
                </a:solidFill>
                <a:effectLst/>
                <a:uLnTx/>
                <a:uFillTx/>
                <a:latin typeface="Calibri"/>
                <a:ea typeface="+mn-ea"/>
                <a:cs typeface="+mn-cs"/>
              </a:rPr>
              <a:t>/</a:t>
            </a:r>
            <a:r>
              <a:rPr kumimoji="0" lang="en-US" sz="3600" b="1" i="0" u="none" strike="noStrike" kern="1200" cap="none" spc="0" normalizeH="0" baseline="0" noProof="0" dirty="0" err="1">
                <a:ln>
                  <a:noFill/>
                </a:ln>
                <a:solidFill>
                  <a:srgbClr val="0000FF"/>
                </a:solidFill>
                <a:effectLst/>
                <a:uLnTx/>
                <a:uFillTx/>
                <a:latin typeface="Calibri"/>
                <a:ea typeface="+mn-ea"/>
                <a:cs typeface="+mn-cs"/>
              </a:rPr>
              <a:t>Q</a:t>
            </a:r>
            <a:r>
              <a:rPr kumimoji="0" lang="en-US" sz="3600" b="1" i="0" u="none" strike="noStrike" kern="1200" cap="none" spc="0" normalizeH="0" baseline="-25000" noProof="0" dirty="0" err="1">
                <a:ln>
                  <a:noFill/>
                </a:ln>
                <a:solidFill>
                  <a:srgbClr val="0000FF"/>
                </a:solidFill>
                <a:effectLst/>
                <a:uLnTx/>
                <a:uFillTx/>
                <a:latin typeface="Calibri"/>
                <a:ea typeface="+mn-ea"/>
                <a:cs typeface="+mn-cs"/>
              </a:rPr>
              <a:t>min</a:t>
            </a:r>
            <a:endParaRPr kumimoji="0" lang="en-US" sz="3600" b="1" i="0" u="none" strike="noStrike" kern="1200" cap="none" spc="0" normalizeH="0" baseline="-25000" noProof="0" dirty="0">
              <a:ln>
                <a:noFill/>
              </a:ln>
              <a:solidFill>
                <a:srgbClr val="0000FF"/>
              </a:solidFill>
              <a:effectLst/>
              <a:uLnTx/>
              <a:uFillTx/>
              <a:latin typeface="Calibri"/>
              <a:ea typeface="+mn-ea"/>
              <a:cs typeface="+mn-cs"/>
            </a:endParaRPr>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5759" y="5270063"/>
            <a:ext cx="5107266" cy="1408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902356">
            <a:off x="7518308" y="5909007"/>
            <a:ext cx="119731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rPr>
              <a:t>Batal</a:t>
            </a:r>
            <a:r>
              <a:rPr kumimoji="0" lang="id-ID" sz="2800" b="1" i="0" u="none" strike="noStrike" kern="1200" cap="none" spc="0" normalizeH="0" baseline="0" noProof="0" dirty="0">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rPr>
              <a:t> ?</a:t>
            </a:r>
            <a:endParaRPr kumimoji="0" lang="en-US" sz="2800" b="1" i="0" u="none" strike="noStrike" kern="1200" cap="none" spc="0" normalizeH="0" baseline="0" noProof="0" dirty="0">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endParaRPr>
          </a:p>
        </p:txBody>
      </p:sp>
      <p:pic>
        <p:nvPicPr>
          <p:cNvPr id="10242" name="Picture 2" descr="Image result for bendungan batu teg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43000"/>
            <a:ext cx="3434366" cy="2286000"/>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10244" name="Picture 4" descr="Image result for sungai banj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1143000"/>
            <a:ext cx="2974198"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Image result for saluran irigasi rusa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10050"/>
            <a:ext cx="3327400" cy="2495550"/>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pic>
        <p:nvPicPr>
          <p:cNvPr id="14" name="Picture 2" descr="http://3.bp.blogspot.com/-KmcVY_k5DG0/UEt0u8bZqeI/AAAAAAAAALI/2pv4tEG9SCg/s320/BB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799" y="3239870"/>
            <a:ext cx="2486026" cy="1864520"/>
          </a:xfrm>
          <a:prstGeom prst="rect">
            <a:avLst/>
          </a:prstGeom>
          <a:noFill/>
          <a:ln>
            <a:solidFill>
              <a:srgbClr val="0066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145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5787" y="347924"/>
            <a:ext cx="7972425" cy="5081326"/>
          </a:xfrm>
          <a:prstGeom prst="rect">
            <a:avLst/>
          </a:prstGeom>
        </p:spPr>
      </p:pic>
      <p:sp>
        <p:nvSpPr>
          <p:cNvPr id="7" name="Rectangle 6"/>
          <p:cNvSpPr/>
          <p:nvPr/>
        </p:nvSpPr>
        <p:spPr>
          <a:xfrm>
            <a:off x="485776" y="5572036"/>
            <a:ext cx="8267700" cy="1046440"/>
          </a:xfrm>
          <a:prstGeom prst="rect">
            <a:avLst/>
          </a:prstGeom>
        </p:spPr>
        <p:txBody>
          <a:bodyPr wrap="square">
            <a:spAutoFit/>
          </a:bodyPr>
          <a:lstStyle/>
          <a:p>
            <a:r>
              <a:rPr lang="id-ID" sz="2600" b="1" dirty="0"/>
              <a:t>Ratusan Hektare Sawah di Tulangbawang Barat Kekeringan</a:t>
            </a:r>
          </a:p>
          <a:p>
            <a:r>
              <a:rPr lang="id-ID" b="1" dirty="0">
                <a:solidFill>
                  <a:srgbClr val="0000FF"/>
                </a:solidFill>
              </a:rPr>
              <a:t>Berita Satu</a:t>
            </a:r>
            <a:r>
              <a:rPr lang="id-ID" dirty="0"/>
              <a:t>: Minggu, 15 September 2019 | 09:46 WIB</a:t>
            </a:r>
            <a:br>
              <a:rPr lang="id-ID" dirty="0"/>
            </a:br>
            <a:r>
              <a:rPr lang="id-ID" dirty="0"/>
              <a:t>Oleh : </a:t>
            </a:r>
            <a:r>
              <a:rPr lang="id-ID" dirty="0">
                <a:hlinkClick r:id="rId3"/>
              </a:rPr>
              <a:t>YUD</a:t>
            </a:r>
            <a:r>
              <a:rPr lang="id-ID" dirty="0"/>
              <a:t> </a:t>
            </a:r>
          </a:p>
        </p:txBody>
      </p:sp>
    </p:spTree>
    <p:extLst>
      <p:ext uri="{BB962C8B-B14F-4D97-AF65-F5344CB8AC3E}">
        <p14:creationId xmlns:p14="http://schemas.microsoft.com/office/powerpoint/2010/main" val="890602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686" y="1380226"/>
            <a:ext cx="6966490" cy="4580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191102" y="5885432"/>
            <a:ext cx="4779036"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srgbClr val="0000FF"/>
                </a:solidFill>
                <a:effectLst/>
                <a:uLnTx/>
                <a:uFillTx/>
                <a:latin typeface="Cambria" panose="02040503050406030204" pitchFamily="18" charset="0"/>
                <a:ea typeface="Calibri" panose="020F0502020204030204" pitchFamily="34" charset="0"/>
                <a:cs typeface="Times New Roman" panose="02020603050405020304" pitchFamily="18" charset="0"/>
              </a:rPr>
              <a:t>Distribusi air di bumi</a:t>
            </a:r>
            <a:endParaRPr kumimoji="0" lang="id-ID" sz="2000" b="1" i="0" u="none"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1200"/>
              </a:spcAft>
              <a:buClrTx/>
              <a:buSzTx/>
              <a:buFontTx/>
              <a:buNone/>
              <a:tabLst/>
              <a:defRPr/>
            </a:pPr>
            <a:r>
              <a:rPr kumimoji="0" lang="id-ID" sz="1600" b="0" i="0" u="none" strike="noStrike" kern="1200" cap="none" spc="0" normalizeH="0" baseline="0" noProof="0" dirty="0">
                <a:ln>
                  <a:noFill/>
                </a:ln>
                <a:solidFill>
                  <a:srgbClr val="0000FF"/>
                </a:solidFill>
                <a:effectLst/>
                <a:uLnTx/>
                <a:uFillTx/>
                <a:latin typeface="Cambria" panose="02040503050406030204" pitchFamily="18" charset="0"/>
                <a:ea typeface="Calibri" panose="020F0502020204030204" pitchFamily="34" charset="0"/>
                <a:cs typeface="Times New Roman" panose="02020603050405020304" pitchFamily="18" charset="0"/>
              </a:rPr>
              <a:t>(</a:t>
            </a:r>
            <a:r>
              <a:rPr kumimoji="0" lang="id-ID" sz="1600" b="0" i="1" u="none" strike="noStrike" kern="1200" cap="none" spc="0" normalizeH="0" baseline="0" noProof="0" dirty="0">
                <a:ln>
                  <a:noFill/>
                </a:ln>
                <a:solidFill>
                  <a:srgbClr val="0000FF"/>
                </a:solidFill>
                <a:effectLst/>
                <a:uLnTx/>
                <a:uFillTx/>
                <a:latin typeface="Cambria" panose="02040503050406030204" pitchFamily="18" charset="0"/>
                <a:ea typeface="Calibri" panose="020F0502020204030204" pitchFamily="34" charset="0"/>
                <a:cs typeface="Times New Roman" panose="02020603050405020304" pitchFamily="18" charset="0"/>
              </a:rPr>
              <a:t>Wikipedia ‘Water resources’ dikutip oleh Han, 2012</a:t>
            </a:r>
            <a:r>
              <a:rPr kumimoji="0" lang="id-ID" sz="1600" b="0" i="0" u="none" strike="noStrike" kern="1200" cap="none" spc="0" normalizeH="0" baseline="0" noProof="0" dirty="0">
                <a:ln>
                  <a:noFill/>
                </a:ln>
                <a:solidFill>
                  <a:srgbClr val="0000FF"/>
                </a:solidFill>
                <a:effectLst/>
                <a:uLnTx/>
                <a:uFillTx/>
                <a:latin typeface="Cambria" panose="02040503050406030204" pitchFamily="18" charset="0"/>
                <a:ea typeface="Calibri" panose="020F0502020204030204" pitchFamily="34" charset="0"/>
                <a:cs typeface="Times New Roman" panose="02020603050405020304" pitchFamily="18" charset="0"/>
              </a:rPr>
              <a:t>) </a:t>
            </a:r>
            <a:endParaRPr kumimoji="0" lang="id-ID" sz="2000" b="0" i="0" u="none"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Arrow Connector 7"/>
          <p:cNvCxnSpPr/>
          <p:nvPr/>
        </p:nvCxnSpPr>
        <p:spPr>
          <a:xfrm flipV="1">
            <a:off x="3398808" y="2665558"/>
            <a:ext cx="448576" cy="18115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0" name="Rectangle 9"/>
          <p:cNvSpPr/>
          <p:nvPr/>
        </p:nvSpPr>
        <p:spPr>
          <a:xfrm>
            <a:off x="620020" y="346188"/>
            <a:ext cx="7903959" cy="70788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d-ID" sz="4000" b="1" i="0" u="none" strike="noStrike" kern="1200" cap="none" spc="0" normalizeH="0" baseline="0" noProof="0" dirty="0">
                <a:ln w="10160">
                  <a:solidFill>
                    <a:srgbClr val="4472C4"/>
                  </a:solidFill>
                  <a:prstDash val="solid"/>
                </a:ln>
                <a:solidFill>
                  <a:srgbClr val="ED7D31">
                    <a:lumMod val="75000"/>
                  </a:srgbClr>
                </a:solidFill>
                <a:effectLst>
                  <a:outerShdw blurRad="38100" dist="22860" dir="5400000" algn="tl" rotWithShape="0">
                    <a:srgbClr val="000000">
                      <a:alpha val="30000"/>
                    </a:srgbClr>
                  </a:outerShdw>
                </a:effectLst>
                <a:uLnTx/>
                <a:uFillTx/>
                <a:latin typeface="Cambria" panose="02040503050406030204" pitchFamily="18" charset="0"/>
                <a:ea typeface="Cambria" panose="02040503050406030204" pitchFamily="18" charset="0"/>
                <a:cs typeface="+mn-cs"/>
              </a:rPr>
              <a:t>Air sumber kehidupan. Di mana?</a:t>
            </a:r>
          </a:p>
        </p:txBody>
      </p:sp>
    </p:spTree>
    <p:extLst>
      <p:ext uri="{BB962C8B-B14F-4D97-AF65-F5344CB8AC3E}">
        <p14:creationId xmlns:p14="http://schemas.microsoft.com/office/powerpoint/2010/main" val="224559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1143000"/>
          </a:xfrm>
        </p:spPr>
        <p:txBody>
          <a:bodyPr>
            <a:noAutofit/>
          </a:bodyPr>
          <a:lstStyle/>
          <a:p>
            <a:pPr>
              <a:lnSpc>
                <a:spcPts val="3500"/>
              </a:lnSpc>
            </a:pPr>
            <a:r>
              <a:rPr lang="en-US" sz="4800" b="1" dirty="0">
                <a:solidFill>
                  <a:srgbClr val="7030A0"/>
                </a:solidFill>
              </a:rPr>
              <a:t>Hama </a:t>
            </a:r>
            <a:r>
              <a:rPr lang="id-ID" sz="4800" b="1" dirty="0">
                <a:solidFill>
                  <a:srgbClr val="7030A0"/>
                </a:solidFill>
              </a:rPr>
              <a:t>dan </a:t>
            </a:r>
            <a:r>
              <a:rPr lang="en-US" sz="4800" b="1" dirty="0" err="1">
                <a:solidFill>
                  <a:srgbClr val="7030A0"/>
                </a:solidFill>
              </a:rPr>
              <a:t>Penyakit</a:t>
            </a:r>
            <a:r>
              <a:rPr lang="en-US" sz="4800" b="1" dirty="0">
                <a:solidFill>
                  <a:srgbClr val="7030A0"/>
                </a:solidFill>
              </a:rPr>
              <a:t/>
            </a:r>
            <a:br>
              <a:rPr lang="en-US" sz="4800" b="1" dirty="0">
                <a:solidFill>
                  <a:srgbClr val="7030A0"/>
                </a:solidFill>
              </a:rPr>
            </a:br>
            <a:r>
              <a:rPr lang="en-US" sz="2800" b="1" dirty="0">
                <a:solidFill>
                  <a:schemeClr val="accent6">
                    <a:lumMod val="75000"/>
                  </a:schemeClr>
                </a:solidFill>
              </a:rPr>
              <a:t>(</a:t>
            </a:r>
            <a:r>
              <a:rPr lang="en-US" sz="2800" b="1" dirty="0" err="1">
                <a:solidFill>
                  <a:schemeClr val="accent6">
                    <a:lumMod val="75000"/>
                  </a:schemeClr>
                </a:solidFill>
              </a:rPr>
              <a:t>tanaman</a:t>
            </a:r>
            <a:r>
              <a:rPr lang="en-US" sz="2800" b="1" dirty="0">
                <a:solidFill>
                  <a:schemeClr val="accent6">
                    <a:lumMod val="75000"/>
                  </a:schemeClr>
                </a:solidFill>
              </a:rPr>
              <a:t>, </a:t>
            </a:r>
            <a:r>
              <a:rPr lang="en-US" sz="2800" b="1" dirty="0" err="1">
                <a:solidFill>
                  <a:schemeClr val="accent6">
                    <a:lumMod val="75000"/>
                  </a:schemeClr>
                </a:solidFill>
              </a:rPr>
              <a:t>ternak</a:t>
            </a:r>
            <a:r>
              <a:rPr lang="en-US" sz="2800" b="1" dirty="0">
                <a:solidFill>
                  <a:schemeClr val="accent6">
                    <a:lumMod val="75000"/>
                  </a:schemeClr>
                </a:solidFill>
              </a:rPr>
              <a:t>, </a:t>
            </a:r>
            <a:r>
              <a:rPr lang="id-ID" sz="2800" b="1" dirty="0">
                <a:solidFill>
                  <a:schemeClr val="accent6">
                    <a:lumMod val="75000"/>
                  </a:schemeClr>
                </a:solidFill>
              </a:rPr>
              <a:t>dan </a:t>
            </a:r>
            <a:r>
              <a:rPr lang="en-US" sz="2800" b="1" dirty="0" err="1">
                <a:solidFill>
                  <a:schemeClr val="accent6">
                    <a:lumMod val="75000"/>
                  </a:schemeClr>
                </a:solidFill>
              </a:rPr>
              <a:t>ikan</a:t>
            </a:r>
            <a:r>
              <a:rPr lang="en-US" sz="2800" b="1" dirty="0">
                <a:solidFill>
                  <a:schemeClr val="accent6">
                    <a:lumMod val="75000"/>
                  </a:schemeClr>
                </a:solidFill>
              </a:rPr>
              <a:t>)</a:t>
            </a:r>
          </a:p>
        </p:txBody>
      </p:sp>
      <p:pic>
        <p:nvPicPr>
          <p:cNvPr id="6146" name="Picture 2" descr="https://encrypted-tbn0.gstatic.com/images?q=tbn:ANd9GcS23A11wtYFXaCX6dh4DHJDMwCaXl-F7AzgGhXFXOWkQEwI0ezS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2628900" cy="206864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encrypted-tbn1.gstatic.com/images?q=tbn:ANd9GcSjnZ0yosi3EqjeErjrUHXhbOB5PWoQCDvM9Tcpj_Ua3Bgh92i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1528" y="1447801"/>
            <a:ext cx="4796072" cy="361966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encrypted-tbn0.gstatic.com/images?q=tbn:ANd9GcSrSrLHIYW3ofDmRkpQBWVnaUf_ZeZ79xR9Gn5QohNty1TbSXR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57600"/>
            <a:ext cx="3800473" cy="25336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3.bp.blogspot.com/-tzDh-iBi8v0/VUXRWvG6UGI/AAAAAAAABZk/7Z-W_KGl-PI/s1600/snot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2588" y="1371600"/>
            <a:ext cx="2711412" cy="20296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www.bibitikan.net/wp-content/uploads/2013/03/cegah-jamur-pada-ikan-gurami.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22023" y="3143250"/>
            <a:ext cx="2565623" cy="1924218"/>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6751" y="5150091"/>
            <a:ext cx="4701049" cy="1507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8363" y="6243935"/>
            <a:ext cx="3058212"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w="900" cmpd="sng">
                  <a:solidFill>
                    <a:srgbClr val="4F81BD">
                      <a:satMod val="190000"/>
                      <a:alpha val="55000"/>
                    </a:srgbClr>
                  </a:solidFill>
                  <a:prstDash val="solid"/>
                </a:ln>
                <a:solidFill>
                  <a:srgbClr val="0000FF"/>
                </a:solidFill>
                <a:effectLst>
                  <a:innerShdw blurRad="101600" dist="76200" dir="5400000">
                    <a:srgbClr val="4F81BD">
                      <a:satMod val="190000"/>
                      <a:tint val="100000"/>
                      <a:alpha val="74000"/>
                    </a:srgbClr>
                  </a:innerShdw>
                </a:effectLst>
                <a:uLnTx/>
                <a:uFillTx/>
                <a:latin typeface="Calibri"/>
                <a:ea typeface="+mn-ea"/>
                <a:cs typeface="+mn-cs"/>
              </a:rPr>
              <a:t>Kehilangan hasil 5-7%</a:t>
            </a:r>
            <a:endParaRPr kumimoji="0" lang="en-US" sz="2400" b="1" i="0" u="none" strike="noStrike" kern="1200" cap="none" spc="0" normalizeH="0" baseline="0" noProof="0" dirty="0">
              <a:ln w="900" cmpd="sng">
                <a:solidFill>
                  <a:srgbClr val="4F81BD">
                    <a:satMod val="190000"/>
                    <a:alpha val="55000"/>
                  </a:srgbClr>
                </a:solidFill>
                <a:prstDash val="solid"/>
              </a:ln>
              <a:solidFill>
                <a:srgbClr val="0000FF"/>
              </a:solidFill>
              <a:effectLst>
                <a:innerShdw blurRad="101600" dist="76200" dir="5400000">
                  <a:srgbClr val="4F81BD">
                    <a:satMod val="190000"/>
                    <a:tint val="100000"/>
                    <a:alpha val="74000"/>
                  </a:srgbClr>
                </a:innerShdw>
              </a:effectLst>
              <a:uLnTx/>
              <a:uFillTx/>
              <a:latin typeface="Calibri"/>
              <a:ea typeface="+mn-ea"/>
              <a:cs typeface="+mn-cs"/>
            </a:endParaRPr>
          </a:p>
        </p:txBody>
      </p:sp>
    </p:spTree>
    <p:extLst>
      <p:ext uri="{BB962C8B-B14F-4D97-AF65-F5344CB8AC3E}">
        <p14:creationId xmlns:p14="http://schemas.microsoft.com/office/powerpoint/2010/main" val="482503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2458" y="1771650"/>
            <a:ext cx="6959085" cy="156966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8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Cambria" panose="02040503050406030204" pitchFamily="18" charset="0"/>
                <a:ea typeface="Cambria" panose="02040503050406030204" pitchFamily="18" charset="0"/>
                <a:cs typeface="Arial" panose="020B0604020202020204" pitchFamily="34" charset="0"/>
              </a:rPr>
              <a:t>PERMASALAHAN BESAR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8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Cambria" panose="02040503050406030204" pitchFamily="18" charset="0"/>
                <a:ea typeface="Cambria" panose="02040503050406030204" pitchFamily="18" charset="0"/>
                <a:cs typeface="Arial" panose="020B0604020202020204" pitchFamily="34" charset="0"/>
              </a:rPr>
              <a:t>DUNIA</a:t>
            </a:r>
          </a:p>
        </p:txBody>
      </p:sp>
    </p:spTree>
    <p:extLst>
      <p:ext uri="{BB962C8B-B14F-4D97-AF65-F5344CB8AC3E}">
        <p14:creationId xmlns:p14="http://schemas.microsoft.com/office/powerpoint/2010/main" val="2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4324" y="57151"/>
            <a:ext cx="8515351" cy="4408468"/>
          </a:xfrm>
          <a:prstGeom prst="rect">
            <a:avLst/>
          </a:prstGeom>
        </p:spPr>
      </p:pic>
      <p:sp>
        <p:nvSpPr>
          <p:cNvPr id="3" name="Rectangle 2"/>
          <p:cNvSpPr/>
          <p:nvPr/>
        </p:nvSpPr>
        <p:spPr>
          <a:xfrm>
            <a:off x="52388" y="4639866"/>
            <a:ext cx="9039224" cy="1969770"/>
          </a:xfrm>
          <a:prstGeom prst="rect">
            <a:avLst/>
          </a:prstGeom>
        </p:spPr>
        <p:txBody>
          <a:bodyPr wrap="square">
            <a:spAutoFit/>
          </a:bodyPr>
          <a:lstStyle/>
          <a:p>
            <a:pPr algn="ctr">
              <a:spcBef>
                <a:spcPts val="600"/>
              </a:spcBef>
              <a:spcAft>
                <a:spcPts val="600"/>
              </a:spcAft>
            </a:pPr>
            <a:r>
              <a:rPr lang="id-ID" dirty="0">
                <a:solidFill>
                  <a:srgbClr val="0000FF"/>
                </a:solidFill>
              </a:rPr>
              <a:t>Pengendalian Hama Terpadu (PHT) adalah konsepsi/cara berpikir mengenai pengendalian Organisme Pengganggu Tumbuhan (OPT) dengan pendekatan ekologi (multidisiplin) untuk mengelola populasi hama dan penyakit dengan memanfaatkan beragam inovasi pengendalian yang kompatibel dalam suatu kesatuan koordinasi pengelolaan.</a:t>
            </a:r>
          </a:p>
          <a:p>
            <a:pPr algn="ctr">
              <a:spcBef>
                <a:spcPts val="600"/>
              </a:spcBef>
              <a:spcAft>
                <a:spcPts val="600"/>
              </a:spcAft>
            </a:pPr>
            <a:r>
              <a:rPr lang="id-ID" sz="2000" dirty="0">
                <a:solidFill>
                  <a:srgbClr val="006600"/>
                </a:solidFill>
              </a:rPr>
              <a:t>Empat prinsif dasar PHT, yaitu: Budidaya tanaman sehat; Pemanfaatan musuh alami; Pemantauan rutin; dan Petani sebagai ahli PHT.</a:t>
            </a:r>
          </a:p>
        </p:txBody>
      </p:sp>
    </p:spTree>
    <p:extLst>
      <p:ext uri="{BB962C8B-B14F-4D97-AF65-F5344CB8AC3E}">
        <p14:creationId xmlns:p14="http://schemas.microsoft.com/office/powerpoint/2010/main" val="1398522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4800" b="1" dirty="0">
                <a:solidFill>
                  <a:srgbClr val="7030A0"/>
                </a:solidFill>
              </a:rPr>
              <a:t>Global Climate Change</a:t>
            </a:r>
            <a:r>
              <a:rPr lang="id-ID" sz="2400" b="1" dirty="0">
                <a:solidFill>
                  <a:srgbClr val="7030A0"/>
                </a:solidFill>
              </a:rPr>
              <a:t>(1)</a:t>
            </a:r>
            <a:endParaRPr lang="en-US" sz="2400" b="1" dirty="0">
              <a:solidFill>
                <a:srgbClr val="7030A0"/>
              </a:solidFill>
            </a:endParaRPr>
          </a:p>
        </p:txBody>
      </p:sp>
      <p:pic>
        <p:nvPicPr>
          <p:cNvPr id="7170" name="Picture 2" descr="http://www.climatechoices.org.uk/images/globalTempCO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9" y="1219200"/>
            <a:ext cx="8043516" cy="5181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encrypted-tbn0.gstatic.com/images?q=tbn:ANd9GcT7bRHoBoTvHNTJd7-d-pJyeaEQAgLicfOEY-qtN_7VGQy5vsoCn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0358" y="5791200"/>
            <a:ext cx="1753642"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11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ccafs.cgiar.org/sites/default/files/images/crop%20%26%20pasture%281%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175" y="58738"/>
            <a:ext cx="710565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477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4800" b="1" dirty="0">
                <a:solidFill>
                  <a:srgbClr val="7030A0"/>
                </a:solidFill>
              </a:rPr>
              <a:t>Global Climate Change</a:t>
            </a:r>
            <a:r>
              <a:rPr lang="id-ID" sz="2400" b="1" dirty="0">
                <a:solidFill>
                  <a:srgbClr val="7030A0"/>
                </a:solidFill>
              </a:rPr>
              <a:t>(2)</a:t>
            </a:r>
            <a:endParaRPr lang="en-US" sz="2400" b="1" dirty="0">
              <a:solidFill>
                <a:srgbClr val="7030A0"/>
              </a:solidFill>
            </a:endParaRPr>
          </a:p>
        </p:txBody>
      </p:sp>
      <p:sp>
        <p:nvSpPr>
          <p:cNvPr id="3" name="TextBox 2"/>
          <p:cNvSpPr txBox="1"/>
          <p:nvPr/>
        </p:nvSpPr>
        <p:spPr>
          <a:xfrm>
            <a:off x="171450" y="5181600"/>
            <a:ext cx="2514600" cy="1200329"/>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Pola</a:t>
            </a: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musim</a:t>
            </a: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hujan-kemarau</a:t>
            </a: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berubah</a:t>
            </a:r>
            <a:endPar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
        <p:nvSpPr>
          <p:cNvPr id="9" name="TextBox 8"/>
          <p:cNvSpPr txBox="1"/>
          <p:nvPr/>
        </p:nvSpPr>
        <p:spPr>
          <a:xfrm>
            <a:off x="3743325" y="5181600"/>
            <a:ext cx="2514600" cy="1200329"/>
          </a:xfrm>
          <a:prstGeom prst="rect">
            <a:avLst/>
          </a:prstGeom>
          <a:noFill/>
          <a:ln>
            <a:solidFill>
              <a:schemeClr val="accent1"/>
            </a:solidFill>
          </a:ln>
        </p:spPr>
        <p:txBody>
          <a:bodyPr wrap="square" rtlCol="0">
            <a:spAutoFit/>
          </a:bodyPr>
          <a:lstStyle/>
          <a:p>
            <a:pPr marL="393700" marR="0" lvl="0" indent="-39370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Musim</a:t>
            </a: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tanam</a:t>
            </a:r>
            <a:endPar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a:p>
            <a:pPr marL="393700" marR="0" lvl="0" indent="-39370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Hama </a:t>
            </a:r>
            <a:r>
              <a:rPr kumimoji="0" lang="en-US" sz="24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penyakit</a:t>
            </a:r>
            <a:r>
              <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1800" b="1"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dll</a:t>
            </a:r>
            <a:r>
              <a:rPr kumimoji="0" lang="en-US" sz="18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a:t>
            </a:r>
            <a:endParaRPr kumimoji="0" lang="en-US" sz="24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
        <p:nvSpPr>
          <p:cNvPr id="4" name="Notched Right Arrow 3"/>
          <p:cNvSpPr/>
          <p:nvPr/>
        </p:nvSpPr>
        <p:spPr>
          <a:xfrm>
            <a:off x="2847975" y="5562600"/>
            <a:ext cx="818535" cy="457200"/>
          </a:xfrm>
          <a:prstGeom prst="notch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7227437" y="5334000"/>
            <a:ext cx="1687963"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rPr>
              <a:t>Katam</a:t>
            </a:r>
            <a:endParaRPr kumimoji="0" lang="en-US" sz="4400" b="1" i="0" u="none" strike="noStrike" kern="1200" cap="none" spc="0" normalizeH="0" baseline="0" noProof="0" dirty="0">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endParaRPr>
          </a:p>
        </p:txBody>
      </p:sp>
      <p:sp>
        <p:nvSpPr>
          <p:cNvPr id="5" name="TextBox 4"/>
          <p:cNvSpPr txBox="1"/>
          <p:nvPr/>
        </p:nvSpPr>
        <p:spPr>
          <a:xfrm>
            <a:off x="270136" y="4616796"/>
            <a:ext cx="231722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66FF"/>
                </a:solidFill>
                <a:effectLst/>
                <a:uLnTx/>
                <a:uFillTx/>
                <a:latin typeface="Calibri"/>
                <a:ea typeface="+mn-ea"/>
                <a:cs typeface="+mn-cs"/>
              </a:rPr>
              <a:t>Kalender</a:t>
            </a:r>
            <a:r>
              <a:rPr kumimoji="0" lang="en-US" sz="2400" b="1" i="0" u="none" strike="noStrike" kern="1200" cap="none" spc="0" normalizeH="0" baseline="0" noProof="0" dirty="0">
                <a:ln>
                  <a:noFill/>
                </a:ln>
                <a:solidFill>
                  <a:srgbClr val="0066FF"/>
                </a:solidFill>
                <a:effectLst/>
                <a:uLnTx/>
                <a:uFillTx/>
                <a:latin typeface="Calibri"/>
                <a:ea typeface="+mn-ea"/>
                <a:cs typeface="+mn-cs"/>
              </a:rPr>
              <a:t> </a:t>
            </a:r>
            <a:r>
              <a:rPr kumimoji="0" lang="en-US" sz="2400" b="1" i="0" u="none" strike="noStrike" kern="1200" cap="none" spc="0" normalizeH="0" baseline="0" noProof="0" dirty="0" err="1">
                <a:ln>
                  <a:noFill/>
                </a:ln>
                <a:solidFill>
                  <a:srgbClr val="0066FF"/>
                </a:solidFill>
                <a:effectLst/>
                <a:uLnTx/>
                <a:uFillTx/>
                <a:latin typeface="Calibri"/>
                <a:ea typeface="+mn-ea"/>
                <a:cs typeface="+mn-cs"/>
              </a:rPr>
              <a:t>Tanam</a:t>
            </a:r>
            <a:endParaRPr kumimoji="0" lang="en-US" sz="2400" b="1" i="0" u="none" strike="noStrike" kern="1200" cap="none" spc="0" normalizeH="0" baseline="0" noProof="0" dirty="0">
              <a:ln>
                <a:noFill/>
              </a:ln>
              <a:solidFill>
                <a:srgbClr val="0066FF"/>
              </a:solidFill>
              <a:effectLst/>
              <a:uLnTx/>
              <a:uFillTx/>
              <a:latin typeface="Calibri"/>
              <a:ea typeface="+mn-ea"/>
              <a:cs typeface="+mn-cs"/>
            </a:endParaRPr>
          </a:p>
        </p:txBody>
      </p:sp>
      <p:pic>
        <p:nvPicPr>
          <p:cNvPr id="6146" name="Picture 2" descr="AKIBAT PERUBAHAN IKLIM 3 2 MUSIM DINGIN MUSIM HUJAN KURANG MATAHARI MUSIM PANAS 2 TEMPERATUR RENDAH 1 4 BANYAK AIR PHOTO 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844" y="1044407"/>
            <a:ext cx="4297056" cy="322279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AMPAK WAKTU (Musim Bertambah Panjang atau Pendek) LAHAN BERTANAM BERKURANG AKIBAT  PERGESERAN WAKTU 1 2 &lt;ul&gt;&lt;li&gt;PANEN GA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8509" y="1044407"/>
            <a:ext cx="4297056" cy="3222793"/>
          </a:xfrm>
          <a:prstGeom prst="rect">
            <a:avLst/>
          </a:prstGeom>
          <a:noFill/>
          <a:extLst>
            <a:ext uri="{909E8E84-426E-40DD-AFC4-6F175D3DCCD1}">
              <a14:hiddenFill xmlns:a14="http://schemas.microsoft.com/office/drawing/2010/main">
                <a:solidFill>
                  <a:srgbClr val="FFFFFF"/>
                </a:solidFill>
              </a14:hiddenFill>
            </a:ext>
          </a:extLst>
        </p:spPr>
      </p:pic>
      <p:sp>
        <p:nvSpPr>
          <p:cNvPr id="12" name="Notched Right Arrow 11"/>
          <p:cNvSpPr/>
          <p:nvPr/>
        </p:nvSpPr>
        <p:spPr>
          <a:xfrm>
            <a:off x="6391890" y="5562600"/>
            <a:ext cx="818535" cy="457200"/>
          </a:xfrm>
          <a:prstGeom prst="notch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0524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7919"/>
            <a:ext cx="8229600" cy="1143000"/>
          </a:xfrm>
        </p:spPr>
        <p:txBody>
          <a:bodyPr>
            <a:noAutofit/>
          </a:bodyPr>
          <a:lstStyle/>
          <a:p>
            <a:pPr>
              <a:lnSpc>
                <a:spcPts val="3500"/>
              </a:lnSpc>
            </a:pPr>
            <a:r>
              <a:rPr lang="en-US" sz="4800" b="1" dirty="0" err="1">
                <a:solidFill>
                  <a:srgbClr val="7030A0"/>
                </a:solidFill>
              </a:rPr>
              <a:t>Kehilangan</a:t>
            </a:r>
            <a:r>
              <a:rPr lang="en-US" sz="4800" b="1" dirty="0">
                <a:solidFill>
                  <a:srgbClr val="7030A0"/>
                </a:solidFill>
              </a:rPr>
              <a:t> </a:t>
            </a:r>
            <a:r>
              <a:rPr lang="en-US" sz="4800" b="1" dirty="0" err="1">
                <a:solidFill>
                  <a:srgbClr val="7030A0"/>
                </a:solidFill>
              </a:rPr>
              <a:t>Hasil</a:t>
            </a:r>
            <a:r>
              <a:rPr lang="en-US" sz="4800" b="1" dirty="0">
                <a:solidFill>
                  <a:srgbClr val="7030A0"/>
                </a:solidFill>
              </a:rPr>
              <a:t/>
            </a:r>
            <a:br>
              <a:rPr lang="en-US" sz="4800" b="1" dirty="0">
                <a:solidFill>
                  <a:srgbClr val="7030A0"/>
                </a:solidFill>
              </a:rPr>
            </a:br>
            <a:r>
              <a:rPr lang="en-US" sz="2800" b="1" dirty="0">
                <a:solidFill>
                  <a:schemeClr val="accent6">
                    <a:lumMod val="75000"/>
                  </a:schemeClr>
                </a:solidFill>
              </a:rPr>
              <a:t>(</a:t>
            </a:r>
            <a:r>
              <a:rPr lang="en-US" sz="2800" b="1" dirty="0" err="1">
                <a:solidFill>
                  <a:schemeClr val="accent6">
                    <a:lumMod val="75000"/>
                  </a:schemeClr>
                </a:solidFill>
              </a:rPr>
              <a:t>panen</a:t>
            </a:r>
            <a:r>
              <a:rPr lang="en-US" sz="2800" b="1" dirty="0">
                <a:solidFill>
                  <a:schemeClr val="accent6">
                    <a:lumMod val="75000"/>
                  </a:schemeClr>
                </a:solidFill>
              </a:rPr>
              <a:t>, </a:t>
            </a:r>
            <a:r>
              <a:rPr lang="en-US" sz="2800" b="1" dirty="0" err="1">
                <a:solidFill>
                  <a:schemeClr val="accent6">
                    <a:lumMod val="75000"/>
                  </a:schemeClr>
                </a:solidFill>
              </a:rPr>
              <a:t>pascapanen</a:t>
            </a:r>
            <a:r>
              <a:rPr lang="en-US" sz="2800" b="1" dirty="0">
                <a:solidFill>
                  <a:schemeClr val="accent6">
                    <a:lumMod val="75000"/>
                  </a:schemeClr>
                </a:solidFill>
              </a:rPr>
              <a:t>)</a:t>
            </a:r>
          </a:p>
        </p:txBody>
      </p:sp>
      <p:sp>
        <p:nvSpPr>
          <p:cNvPr id="4" name="Rectangle 3"/>
          <p:cNvSpPr/>
          <p:nvPr/>
        </p:nvSpPr>
        <p:spPr>
          <a:xfrm>
            <a:off x="209549" y="1517301"/>
            <a:ext cx="5857875" cy="400110"/>
          </a:xfrm>
          <a:prstGeom prst="rect">
            <a:avLst/>
          </a:prstGeom>
        </p:spPr>
        <p:txBody>
          <a:bodyPr wrap="square">
            <a:spAutoFit/>
          </a:bodyPr>
          <a:lstStyle/>
          <a:p>
            <a:r>
              <a:rPr lang="fi-FI" sz="2000" b="1" dirty="0"/>
              <a:t>ASEAN Bahas Kehilangan Hasil Produksi Pertanian</a:t>
            </a:r>
          </a:p>
        </p:txBody>
      </p:sp>
      <p:sp>
        <p:nvSpPr>
          <p:cNvPr id="6" name="Rectangle 5"/>
          <p:cNvSpPr/>
          <p:nvPr/>
        </p:nvSpPr>
        <p:spPr>
          <a:xfrm>
            <a:off x="209549" y="2033793"/>
            <a:ext cx="8820151" cy="4585871"/>
          </a:xfrm>
          <a:prstGeom prst="rect">
            <a:avLst/>
          </a:prstGeom>
        </p:spPr>
        <p:txBody>
          <a:bodyPr wrap="square">
            <a:spAutoFit/>
          </a:bodyPr>
          <a:lstStyle/>
          <a:p>
            <a:pPr marL="266700" indent="-266700">
              <a:spcBef>
                <a:spcPts val="1200"/>
              </a:spcBef>
              <a:spcAft>
                <a:spcPts val="600"/>
              </a:spcAft>
              <a:buFont typeface="Wingdings" panose="05000000000000000000" pitchFamily="2" charset="2"/>
              <a:buChar char="ü"/>
            </a:pPr>
            <a:r>
              <a:rPr lang="id-ID" b="1" dirty="0">
                <a:solidFill>
                  <a:srgbClr val="0000FF"/>
                </a:solidFill>
                <a:latin typeface="Cambria" panose="02040503050406030204" pitchFamily="18" charset="0"/>
                <a:ea typeface="Cambria" panose="02040503050406030204" pitchFamily="18" charset="0"/>
              </a:rPr>
              <a:t>Sejumlah negara ASEAN membahas upaya menekan tingkat kehilangan hasil produksi pertanian yang dinilai masih tinggi. Pembahasan dilakukan pada pertemuan di IPB International Convention Center 4-7 Februari 2018. </a:t>
            </a:r>
          </a:p>
          <a:p>
            <a:pPr marL="266700" indent="-266700">
              <a:spcBef>
                <a:spcPts val="1200"/>
              </a:spcBef>
              <a:spcAft>
                <a:spcPts val="600"/>
              </a:spcAft>
              <a:buFont typeface="Wingdings" panose="05000000000000000000" pitchFamily="2" charset="2"/>
              <a:buChar char="ü"/>
            </a:pPr>
            <a:r>
              <a:rPr lang="id-ID" b="1" dirty="0">
                <a:solidFill>
                  <a:srgbClr val="0000FF"/>
                </a:solidFill>
                <a:latin typeface="Cambria" panose="02040503050406030204" pitchFamily="18" charset="0"/>
                <a:ea typeface="Cambria" panose="02040503050406030204" pitchFamily="18" charset="0"/>
              </a:rPr>
              <a:t>Deputi Bidang Koordinasi Pangan dan Pertanian Kemenko Perekonomian mengatakan, tingkat kehilangan hasil pada pasca panen masih sangat tinggi (masih di atas 20%/tahun). Untuk menekan tingginya tingkat kehilangan tersebut diperlukan bantuan alat-alat dan mesin penanganan pasca panen (mesin panen, mesin pengering, gudang, silo, dll.). Selama ini bantuan alat dan mesin pertanian banyak berupa alat-alat pengolahan lahan maupun untuk menanam</a:t>
            </a:r>
          </a:p>
          <a:p>
            <a:pPr marL="266700" indent="-266700">
              <a:spcBef>
                <a:spcPts val="1200"/>
              </a:spcBef>
              <a:spcAft>
                <a:spcPts val="600"/>
              </a:spcAft>
              <a:buFont typeface="Wingdings" panose="05000000000000000000" pitchFamily="2" charset="2"/>
              <a:buChar char="ü"/>
            </a:pPr>
            <a:r>
              <a:rPr lang="id-ID" b="1" dirty="0">
                <a:solidFill>
                  <a:srgbClr val="0000FF"/>
                </a:solidFill>
                <a:latin typeface="Cambria" panose="02040503050406030204" pitchFamily="18" charset="0"/>
                <a:ea typeface="Cambria" panose="02040503050406030204" pitchFamily="18" charset="0"/>
              </a:rPr>
              <a:t>Dalam kegiatan Regional Consultation tersebut akan dilakukan peluncuran website Asean PHL (post harvest losses) agar negara anggota bisa berbagi informasi tentang susut pascapanen hasil pertanian mencakup kebijakan, regulasi, metodologi, maupun informasi bisnis terkait</a:t>
            </a:r>
            <a:endParaRPr lang="id-ID" b="1" dirty="0">
              <a:solidFill>
                <a:srgbClr val="0000FF"/>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36677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43000"/>
          </a:xfrm>
        </p:spPr>
        <p:txBody>
          <a:bodyPr>
            <a:noAutofit/>
          </a:bodyPr>
          <a:lstStyle/>
          <a:p>
            <a:pPr>
              <a:lnSpc>
                <a:spcPts val="3500"/>
              </a:lnSpc>
            </a:pPr>
            <a:r>
              <a:rPr lang="en-US" sz="4800" b="1" dirty="0" err="1">
                <a:solidFill>
                  <a:srgbClr val="7030A0"/>
                </a:solidFill>
              </a:rPr>
              <a:t>Kehilangan</a:t>
            </a:r>
            <a:r>
              <a:rPr lang="en-US" sz="4800" b="1" dirty="0">
                <a:solidFill>
                  <a:srgbClr val="7030A0"/>
                </a:solidFill>
              </a:rPr>
              <a:t> </a:t>
            </a:r>
            <a:r>
              <a:rPr lang="en-US" sz="4800" b="1" dirty="0" err="1">
                <a:solidFill>
                  <a:srgbClr val="7030A0"/>
                </a:solidFill>
              </a:rPr>
              <a:t>Hasil</a:t>
            </a:r>
            <a:r>
              <a:rPr lang="en-US" sz="4800" b="1" dirty="0">
                <a:solidFill>
                  <a:srgbClr val="7030A0"/>
                </a:solidFill>
              </a:rPr>
              <a:t/>
            </a:r>
            <a:br>
              <a:rPr lang="en-US" sz="4800" b="1" dirty="0">
                <a:solidFill>
                  <a:srgbClr val="7030A0"/>
                </a:solidFill>
              </a:rPr>
            </a:br>
            <a:r>
              <a:rPr lang="en-US" sz="2800" b="1" dirty="0">
                <a:solidFill>
                  <a:schemeClr val="accent6">
                    <a:lumMod val="75000"/>
                  </a:schemeClr>
                </a:solidFill>
              </a:rPr>
              <a:t>(</a:t>
            </a:r>
            <a:r>
              <a:rPr lang="en-US" sz="2800" b="1" dirty="0" err="1">
                <a:solidFill>
                  <a:schemeClr val="accent6">
                    <a:lumMod val="75000"/>
                  </a:schemeClr>
                </a:solidFill>
              </a:rPr>
              <a:t>panen</a:t>
            </a:r>
            <a:r>
              <a:rPr lang="en-US" sz="2800" b="1" dirty="0">
                <a:solidFill>
                  <a:schemeClr val="accent6">
                    <a:lumMod val="75000"/>
                  </a:schemeClr>
                </a:solidFill>
              </a:rPr>
              <a:t>, </a:t>
            </a:r>
            <a:r>
              <a:rPr lang="en-US" sz="2800" b="1" dirty="0" err="1">
                <a:solidFill>
                  <a:schemeClr val="accent6">
                    <a:lumMod val="75000"/>
                  </a:schemeClr>
                </a:solidFill>
              </a:rPr>
              <a:t>pascapanen</a:t>
            </a:r>
            <a:r>
              <a:rPr lang="en-US" sz="2800" b="1" dirty="0">
                <a:solidFill>
                  <a:schemeClr val="accent6">
                    <a:lumMod val="75000"/>
                  </a:schemeClr>
                </a:solidFill>
              </a:rPr>
              <a:t>)</a:t>
            </a:r>
          </a:p>
        </p:txBody>
      </p:sp>
      <p:sp>
        <p:nvSpPr>
          <p:cNvPr id="5" name="Rectangle 4"/>
          <p:cNvSpPr/>
          <p:nvPr/>
        </p:nvSpPr>
        <p:spPr>
          <a:xfrm>
            <a:off x="4448175" y="1868136"/>
            <a:ext cx="1753236"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uLnTx/>
                <a:uFillTx/>
                <a:latin typeface="Calibri"/>
                <a:ea typeface="+mn-ea"/>
                <a:cs typeface="+mn-cs"/>
              </a:rPr>
              <a:t>Alsintan</a:t>
            </a:r>
            <a:endParaRPr kumimoji="0" lang="en-US" sz="3600" b="1" i="0" u="none" strike="noStrike" kern="1200" cap="none" spc="0" normalizeH="0" baseline="0" noProof="0"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uLnTx/>
              <a:uFillTx/>
              <a:latin typeface="Calibri"/>
              <a:ea typeface="+mn-ea"/>
              <a:cs typeface="+mn-cs"/>
            </a:endParaRPr>
          </a:p>
        </p:txBody>
      </p:sp>
      <p:sp>
        <p:nvSpPr>
          <p:cNvPr id="10" name="Rectangle 9"/>
          <p:cNvSpPr/>
          <p:nvPr/>
        </p:nvSpPr>
        <p:spPr>
          <a:xfrm>
            <a:off x="838151" y="5746030"/>
            <a:ext cx="740965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00" cmpd="sng">
                  <a:solidFill>
                    <a:srgbClr val="4F81BD">
                      <a:satMod val="190000"/>
                      <a:alpha val="55000"/>
                    </a:srgbClr>
                  </a:solidFill>
                  <a:prstDash val="solid"/>
                </a:ln>
                <a:solidFill>
                  <a:srgbClr val="F79646">
                    <a:lumMod val="75000"/>
                  </a:srgbClr>
                </a:solidFill>
                <a:effectLst>
                  <a:innerShdw blurRad="101600" dist="76200" dir="5400000">
                    <a:srgbClr val="4F81BD">
                      <a:satMod val="190000"/>
                      <a:tint val="100000"/>
                      <a:alpha val="74000"/>
                    </a:srgbClr>
                  </a:innerShdw>
                </a:effectLst>
                <a:uLnTx/>
                <a:uFillTx/>
                <a:latin typeface="Calibri"/>
                <a:ea typeface="+mn-ea"/>
                <a:cs typeface="+mn-cs"/>
              </a:rPr>
              <a:t>Agriculture Engineering ?</a:t>
            </a:r>
          </a:p>
        </p:txBody>
      </p:sp>
      <p:pic>
        <p:nvPicPr>
          <p:cNvPr id="5122" name="Picture 2" descr="https://encrypted-tbn0.gstatic.com/images?q=tbn:ANd9GcQfOHT2WZrms2BOnX2I7Zu6qpu65Gagj80DS78ZNMAWvax8gMWdp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38943"/>
            <a:ext cx="2495550" cy="1683287"/>
          </a:xfrm>
          <a:prstGeom prst="rect">
            <a:avLst/>
          </a:prstGeom>
          <a:noFill/>
          <a:extLst>
            <a:ext uri="{909E8E84-426E-40DD-AFC4-6F175D3DCCD1}">
              <a14:hiddenFill xmlns:a14="http://schemas.microsoft.com/office/drawing/2010/main">
                <a:solidFill>
                  <a:srgbClr val="FFFFFF"/>
                </a:solidFill>
              </a14:hiddenFill>
            </a:ext>
          </a:extLst>
        </p:spPr>
      </p:pic>
      <p:sp>
        <p:nvSpPr>
          <p:cNvPr id="7" name="Oval Callout 6"/>
          <p:cNvSpPr/>
          <p:nvPr/>
        </p:nvSpPr>
        <p:spPr>
          <a:xfrm rot="20320075">
            <a:off x="6948264" y="962471"/>
            <a:ext cx="2160240" cy="810345"/>
          </a:xfrm>
          <a:prstGeom prst="wedgeEllipseCallout">
            <a:avLst>
              <a:gd name="adj1" fmla="val -67083"/>
              <a:gd name="adj2" fmla="val 55044"/>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1600" b="1" i="0" u="none" strike="noStrike" kern="1200" cap="none" spc="0" normalizeH="0" baseline="0" noProof="0" dirty="0">
                <a:ln>
                  <a:noFill/>
                </a:ln>
                <a:solidFill>
                  <a:srgbClr val="CC00FF"/>
                </a:solidFill>
                <a:effectLst/>
                <a:uLnTx/>
                <a:uFillTx/>
                <a:latin typeface="Calibri"/>
                <a:ea typeface="+mn-ea"/>
                <a:cs typeface="+mn-cs"/>
              </a:rPr>
              <a:t>Energi untuk pertanian perlu disiapkan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386626"/>
            <a:ext cx="4572000" cy="25717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545073"/>
            <a:ext cx="4337201" cy="2439676"/>
          </a:xfrm>
          <a:prstGeom prst="rect">
            <a:avLst/>
          </a:prstGeom>
        </p:spPr>
      </p:pic>
    </p:spTree>
    <p:extLst>
      <p:ext uri="{BB962C8B-B14F-4D97-AF65-F5344CB8AC3E}">
        <p14:creationId xmlns:p14="http://schemas.microsoft.com/office/powerpoint/2010/main" val="2146138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7150"/>
            <a:ext cx="8534400" cy="990600"/>
          </a:xfrm>
        </p:spPr>
        <p:txBody>
          <a:bodyPr>
            <a:normAutofit/>
          </a:bodyPr>
          <a:lstStyle/>
          <a:p>
            <a:pPr>
              <a:lnSpc>
                <a:spcPts val="4300"/>
              </a:lnSpc>
            </a:pPr>
            <a:r>
              <a:rPr lang="en-US" b="1" dirty="0">
                <a:solidFill>
                  <a:srgbClr val="7030A0"/>
                </a:solidFill>
              </a:rPr>
              <a:t>P</a:t>
            </a:r>
            <a:r>
              <a:rPr lang="id-ID" b="1" dirty="0">
                <a:solidFill>
                  <a:srgbClr val="7030A0"/>
                </a:solidFill>
              </a:rPr>
              <a:t>EMBIAYAAN PERTANIAN</a:t>
            </a:r>
            <a:endParaRPr lang="en-US" b="1" dirty="0">
              <a:solidFill>
                <a:srgbClr val="7030A0"/>
              </a:solidFill>
            </a:endParaRPr>
          </a:p>
        </p:txBody>
      </p:sp>
      <p:pic>
        <p:nvPicPr>
          <p:cNvPr id="11" name="Picture 10"/>
          <p:cNvPicPr/>
          <p:nvPr/>
        </p:nvPicPr>
        <p:blipFill rotWithShape="1">
          <a:blip r:embed="rId3"/>
          <a:srcRect l="14772" t="2387" r="15650" b="5627"/>
          <a:stretch/>
        </p:blipFill>
        <p:spPr bwMode="auto">
          <a:xfrm>
            <a:off x="457200" y="1019175"/>
            <a:ext cx="8258175" cy="5629275"/>
          </a:xfrm>
          <a:prstGeom prst="rect">
            <a:avLst/>
          </a:prstGeom>
          <a:ln>
            <a:noFill/>
          </a:ln>
          <a:extLst>
            <a:ext uri="{53640926-AAD7-44D8-BBD7-CCE9431645EC}">
              <a14:shadowObscured xmlns:a14="http://schemas.microsoft.com/office/drawing/2010/main"/>
            </a:ext>
          </a:extLst>
        </p:spPr>
      </p:pic>
      <p:sp>
        <p:nvSpPr>
          <p:cNvPr id="12" name="Rectangle 22"/>
          <p:cNvSpPr>
            <a:spLocks noChangeArrowheads="1"/>
          </p:cNvSpPr>
          <p:nvPr/>
        </p:nvSpPr>
        <p:spPr bwMode="auto">
          <a:xfrm>
            <a:off x="7771810" y="6490634"/>
            <a:ext cx="1358064" cy="351378"/>
          </a:xfrm>
          <a:prstGeom prst="rect">
            <a:avLst/>
          </a:prstGeom>
          <a:solidFill>
            <a:schemeClr val="accent1">
              <a:lumMod val="20000"/>
              <a:lumOff val="80000"/>
            </a:schemeClr>
          </a:solid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id-ID"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Hadad, 2010</a:t>
            </a:r>
            <a:endParaRPr kumimoji="0" lang="en-US"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1300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B130C6-4949-4BBF-9959-94721432CD68}" type="slidenum">
              <a:rPr kumimoji="0" lang="en-US" altLang="id-ID" sz="12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id-ID" sz="12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p:txBody>
      </p:sp>
      <p:graphicFrame>
        <p:nvGraphicFramePr>
          <p:cNvPr id="801794" name="Group 2"/>
          <p:cNvGraphicFramePr>
            <a:graphicFrameLocks noGrp="1"/>
          </p:cNvGraphicFramePr>
          <p:nvPr>
            <p:ph idx="1"/>
            <p:extLst>
              <p:ext uri="{D42A27DB-BD31-4B8C-83A1-F6EECF244321}">
                <p14:modId xmlns:p14="http://schemas.microsoft.com/office/powerpoint/2010/main" val="762043678"/>
              </p:ext>
            </p:extLst>
          </p:nvPr>
        </p:nvGraphicFramePr>
        <p:xfrm>
          <a:off x="600076" y="1066800"/>
          <a:ext cx="7924798" cy="5144736"/>
        </p:xfrm>
        <a:graphic>
          <a:graphicData uri="http://schemas.openxmlformats.org/drawingml/2006/table">
            <a:tbl>
              <a:tblPr/>
              <a:tblGrid>
                <a:gridCol w="3679371">
                  <a:extLst>
                    <a:ext uri="{9D8B030D-6E8A-4147-A177-3AD203B41FA5}">
                      <a16:colId xmlns:a16="http://schemas.microsoft.com/office/drawing/2014/main" val="20000"/>
                    </a:ext>
                  </a:extLst>
                </a:gridCol>
                <a:gridCol w="2278302">
                  <a:extLst>
                    <a:ext uri="{9D8B030D-6E8A-4147-A177-3AD203B41FA5}">
                      <a16:colId xmlns:a16="http://schemas.microsoft.com/office/drawing/2014/main" val="20001"/>
                    </a:ext>
                  </a:extLst>
                </a:gridCol>
                <a:gridCol w="1967125">
                  <a:extLst>
                    <a:ext uri="{9D8B030D-6E8A-4147-A177-3AD203B41FA5}">
                      <a16:colId xmlns:a16="http://schemas.microsoft.com/office/drawing/2014/main" val="20002"/>
                    </a:ext>
                  </a:extLst>
                </a:gridCol>
              </a:tblGrid>
              <a:tr h="825692">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err="1">
                          <a:ln>
                            <a:noFill/>
                          </a:ln>
                          <a:solidFill>
                            <a:schemeClr val="tx1"/>
                          </a:solidFill>
                          <a:effectLst/>
                          <a:latin typeface="Arial" charset="0"/>
                        </a:rPr>
                        <a:t>Sektor</a:t>
                      </a:r>
                      <a:r>
                        <a:rPr kumimoji="0" lang="en-US" sz="2000" b="1" i="0" u="none" strike="noStrike" cap="none" normalizeH="0" baseline="0" dirty="0">
                          <a:ln>
                            <a:noFill/>
                          </a:ln>
                          <a:solidFill>
                            <a:schemeClr val="tx1"/>
                          </a:solidFill>
                          <a:effectLst/>
                          <a:latin typeface="Arial" charset="0"/>
                        </a:rPr>
                        <a:t> </a:t>
                      </a:r>
                      <a:r>
                        <a:rPr kumimoji="0" lang="en-US" sz="2000" b="1" i="0" u="none" strike="noStrike" cap="none" normalizeH="0" baseline="0" dirty="0" err="1">
                          <a:ln>
                            <a:noFill/>
                          </a:ln>
                          <a:solidFill>
                            <a:schemeClr val="tx1"/>
                          </a:solidFill>
                          <a:effectLst/>
                          <a:latin typeface="Arial" charset="0"/>
                        </a:rPr>
                        <a:t>Ekonomi</a:t>
                      </a:r>
                      <a:endParaRPr kumimoji="0" lang="en-US" sz="2000" b="1" i="0" u="none" strike="noStrike" cap="none" normalizeH="0" baseline="0" dirty="0">
                        <a:ln>
                          <a:noFill/>
                        </a:ln>
                        <a:solidFill>
                          <a:schemeClr val="tx1"/>
                        </a:solidFill>
                        <a:effectLst/>
                        <a:latin typeface="Arial" charset="0"/>
                      </a:endParaRP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
                          <a:schemeClr val="tx2"/>
                        </a:buClr>
                        <a:buSzTx/>
                        <a:buFontTx/>
                        <a:buNone/>
                        <a:tabLst/>
                      </a:pPr>
                      <a:r>
                        <a:rPr kumimoji="0" lang="sv-SE" sz="2000" b="1" i="0" u="none" strike="noStrike" cap="none" normalizeH="0" baseline="0" dirty="0">
                          <a:ln>
                            <a:noFill/>
                          </a:ln>
                          <a:solidFill>
                            <a:schemeClr val="tx1"/>
                          </a:solidFill>
                          <a:effectLst/>
                          <a:latin typeface="Tahoma" charset="0"/>
                        </a:rPr>
                        <a:t>Outstanding</a:t>
                      </a:r>
                    </a:p>
                    <a:p>
                      <a:pPr marL="0" marR="0" lvl="0" indent="0" algn="ctr" defTabSz="914400" rtl="0" eaLnBrk="1" fontAlgn="base" latinLnBrk="0" hangingPunct="1">
                        <a:lnSpc>
                          <a:spcPct val="115000"/>
                        </a:lnSpc>
                        <a:spcBef>
                          <a:spcPct val="0"/>
                        </a:spcBef>
                        <a:spcAft>
                          <a:spcPct val="0"/>
                        </a:spcAft>
                        <a:buClr>
                          <a:schemeClr val="tx2"/>
                        </a:buClr>
                        <a:buSzTx/>
                        <a:buFontTx/>
                        <a:buNone/>
                        <a:tabLst/>
                      </a:pPr>
                      <a:r>
                        <a:rPr kumimoji="0" lang="en-US" sz="2000" b="1" i="0" u="none" strike="noStrike" cap="none" normalizeH="0" baseline="0" dirty="0">
                          <a:ln>
                            <a:noFill/>
                          </a:ln>
                          <a:solidFill>
                            <a:schemeClr val="tx1"/>
                          </a:solidFill>
                          <a:effectLst/>
                          <a:latin typeface="Arial" charset="0"/>
                        </a:rPr>
                        <a:t>(</a:t>
                      </a:r>
                      <a:r>
                        <a:rPr kumimoji="0" lang="en-US" sz="2000" b="1" i="0" u="none" strike="noStrike" cap="none" normalizeH="0" baseline="0" dirty="0" err="1">
                          <a:ln>
                            <a:noFill/>
                          </a:ln>
                          <a:solidFill>
                            <a:schemeClr val="tx1"/>
                          </a:solidFill>
                          <a:effectLst/>
                          <a:latin typeface="Arial" charset="0"/>
                        </a:rPr>
                        <a:t>Rp</a:t>
                      </a:r>
                      <a:r>
                        <a:rPr kumimoji="0" lang="en-US" sz="2000" b="1" i="0" u="none" strike="noStrike" cap="none" normalizeH="0" baseline="0" dirty="0">
                          <a:ln>
                            <a:noFill/>
                          </a:ln>
                          <a:solidFill>
                            <a:schemeClr val="tx1"/>
                          </a:solidFill>
                          <a:effectLst/>
                          <a:latin typeface="Arial" charset="0"/>
                        </a:rPr>
                        <a:t>. </a:t>
                      </a:r>
                      <a:r>
                        <a:rPr kumimoji="0" lang="en-US" sz="2000" b="1" i="0" u="none" strike="noStrike" cap="none" normalizeH="0" baseline="0" dirty="0" err="1">
                          <a:ln>
                            <a:noFill/>
                          </a:ln>
                          <a:solidFill>
                            <a:schemeClr val="tx1"/>
                          </a:solidFill>
                          <a:effectLst/>
                          <a:latin typeface="Arial" charset="0"/>
                        </a:rPr>
                        <a:t>Trilyun</a:t>
                      </a:r>
                      <a:r>
                        <a:rPr kumimoji="0" lang="en-US" sz="2000" b="1" i="0" u="none" strike="noStrike" cap="none" normalizeH="0" baseline="0" dirty="0">
                          <a:ln>
                            <a:noFill/>
                          </a:ln>
                          <a:solidFill>
                            <a:schemeClr val="tx1"/>
                          </a:solidFill>
                          <a:effectLst/>
                          <a:latin typeface="Arial" charset="0"/>
                        </a:rPr>
                        <a:t>)</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err="1">
                          <a:ln>
                            <a:noFill/>
                          </a:ln>
                          <a:solidFill>
                            <a:schemeClr val="tx1"/>
                          </a:solidFill>
                          <a:effectLst/>
                          <a:latin typeface="Arial" charset="0"/>
                        </a:rPr>
                        <a:t>Prosentase</a:t>
                      </a:r>
                      <a:endParaRPr kumimoji="0" lang="en-US" sz="2000" b="1" i="0" u="none" strike="noStrike" cap="none" normalizeH="0" baseline="0" dirty="0">
                        <a:ln>
                          <a:noFill/>
                        </a:ln>
                        <a:solidFill>
                          <a:schemeClr val="tx1"/>
                        </a:solidFill>
                        <a:effectLst/>
                        <a:latin typeface="Arial" charset="0"/>
                      </a:endParaRP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06204">
                <a:tc>
                  <a:txBody>
                    <a:bodyPr/>
                    <a:lstStyle/>
                    <a:p>
                      <a:pPr marL="0" marR="0" lvl="0" indent="0" algn="just" defTabSz="914400" rtl="0" eaLnBrk="1" fontAlgn="base" latinLnBrk="0" hangingPunct="1">
                        <a:lnSpc>
                          <a:spcPct val="120000"/>
                        </a:lnSpc>
                        <a:spcBef>
                          <a:spcPct val="0"/>
                        </a:spcBef>
                        <a:spcAft>
                          <a:spcPct val="0"/>
                        </a:spcAft>
                        <a:buClr>
                          <a:schemeClr val="tx2"/>
                        </a:buClr>
                        <a:buSzTx/>
                        <a:buFontTx/>
                        <a:buNone/>
                        <a:tabLst/>
                      </a:pPr>
                      <a:r>
                        <a:rPr kumimoji="0" lang="sv-SE" sz="2000" b="0" i="0" u="none" strike="noStrike" cap="none" normalizeH="0" baseline="0">
                          <a:ln>
                            <a:noFill/>
                          </a:ln>
                          <a:solidFill>
                            <a:schemeClr val="tx1"/>
                          </a:solidFill>
                          <a:effectLst/>
                          <a:latin typeface="Tahoma" charset="0"/>
                          <a:cs typeface="Times New Roman" pitchFamily="18" charset="0"/>
                        </a:rPr>
                        <a:t>1.</a:t>
                      </a:r>
                      <a:r>
                        <a:rPr kumimoji="0" lang="sv-SE" sz="2000" b="1" i="0" u="none" strike="noStrike" cap="none" normalizeH="0" baseline="0">
                          <a:ln>
                            <a:noFill/>
                          </a:ln>
                          <a:solidFill>
                            <a:schemeClr val="tx1"/>
                          </a:solidFill>
                          <a:effectLst/>
                          <a:latin typeface="Tahoma" charset="0"/>
                          <a:cs typeface="Times New Roman" pitchFamily="18" charset="0"/>
                        </a:rPr>
                        <a:t> </a:t>
                      </a:r>
                      <a:r>
                        <a:rPr kumimoji="0" lang="en-US" sz="2000" b="0" i="0" u="none" strike="noStrike" cap="none" normalizeH="0" baseline="0">
                          <a:ln>
                            <a:noFill/>
                          </a:ln>
                          <a:solidFill>
                            <a:schemeClr val="tx1"/>
                          </a:solidFill>
                          <a:effectLst/>
                          <a:latin typeface="Tahoma" charset="0"/>
                          <a:cs typeface="Times New Roman" pitchFamily="18" charset="0"/>
                        </a:rPr>
                        <a:t>Pertanian</a:t>
                      </a:r>
                    </a:p>
                    <a:p>
                      <a:pPr marL="0" marR="0" lvl="0" indent="0" algn="just" defTabSz="914400" rtl="0" eaLnBrk="0" fontAlgn="base" latinLnBrk="0" hangingPunct="0">
                        <a:lnSpc>
                          <a:spcPct val="120000"/>
                        </a:lnSpc>
                        <a:spcBef>
                          <a:spcPct val="0"/>
                        </a:spcBef>
                        <a:spcAft>
                          <a:spcPct val="0"/>
                        </a:spcAft>
                        <a:buClrTx/>
                        <a:buSzTx/>
                        <a:buFontTx/>
                        <a:buNone/>
                        <a:tabLst/>
                      </a:pPr>
                      <a:r>
                        <a:rPr kumimoji="0" lang="sv-SE" sz="2000" b="0" i="0" u="none" strike="noStrike" cap="none" normalizeH="0" baseline="0">
                          <a:ln>
                            <a:noFill/>
                          </a:ln>
                          <a:solidFill>
                            <a:schemeClr val="tx1"/>
                          </a:solidFill>
                          <a:effectLst/>
                          <a:latin typeface="Tahoma" charset="0"/>
                          <a:cs typeface="Times New Roman" pitchFamily="18" charset="0"/>
                        </a:rPr>
                        <a:t>2. Pertambangan</a:t>
                      </a:r>
                      <a:endParaRPr kumimoji="0" lang="en-US" sz="2000" b="0" i="0" u="none" strike="noStrike" cap="none" normalizeH="0" baseline="0">
                        <a:ln>
                          <a:noFill/>
                        </a:ln>
                        <a:solidFill>
                          <a:schemeClr val="tx1"/>
                        </a:solidFill>
                        <a:effectLst/>
                        <a:latin typeface="Tahoma" charset="0"/>
                        <a:cs typeface="Times New Roman" pitchFamily="18" charset="0"/>
                      </a:endParaRPr>
                    </a:p>
                    <a:p>
                      <a:pPr marL="0" marR="0" lvl="0" indent="0" algn="just" defTabSz="914400" rtl="0" eaLnBrk="0" fontAlgn="base" latinLnBrk="0" hangingPunct="0">
                        <a:lnSpc>
                          <a:spcPct val="120000"/>
                        </a:lnSpc>
                        <a:spcBef>
                          <a:spcPct val="0"/>
                        </a:spcBef>
                        <a:spcAft>
                          <a:spcPct val="0"/>
                        </a:spcAft>
                        <a:buClrTx/>
                        <a:buSzTx/>
                        <a:buFontTx/>
                        <a:buNone/>
                        <a:tabLst/>
                      </a:pPr>
                      <a:r>
                        <a:rPr kumimoji="0" lang="sv-SE" sz="2000" b="0" i="0" u="none" strike="noStrike" cap="none" normalizeH="0" baseline="0">
                          <a:ln>
                            <a:noFill/>
                          </a:ln>
                          <a:solidFill>
                            <a:schemeClr val="tx1"/>
                          </a:solidFill>
                          <a:effectLst/>
                          <a:latin typeface="Tahoma" charset="0"/>
                          <a:cs typeface="Times New Roman" pitchFamily="18" charset="0"/>
                        </a:rPr>
                        <a:t>3. Perindustrian</a:t>
                      </a:r>
                    </a:p>
                    <a:p>
                      <a:pPr marL="0" marR="0" lvl="0" indent="0" algn="just" defTabSz="914400" rtl="0" eaLnBrk="0" fontAlgn="base" latinLnBrk="0" hangingPunct="0">
                        <a:lnSpc>
                          <a:spcPct val="120000"/>
                        </a:lnSpc>
                        <a:spcBef>
                          <a:spcPct val="0"/>
                        </a:spcBef>
                        <a:spcAft>
                          <a:spcPct val="0"/>
                        </a:spcAft>
                        <a:buClrTx/>
                        <a:buSzTx/>
                        <a:buFontTx/>
                        <a:buNone/>
                        <a:tabLst/>
                      </a:pPr>
                      <a:r>
                        <a:rPr kumimoji="0" lang="sv-SE" sz="2000" b="0" i="0" u="none" strike="noStrike" cap="none" normalizeH="0" baseline="0">
                          <a:ln>
                            <a:noFill/>
                          </a:ln>
                          <a:solidFill>
                            <a:schemeClr val="tx1"/>
                          </a:solidFill>
                          <a:effectLst/>
                          <a:latin typeface="Tahoma" charset="0"/>
                          <a:cs typeface="Times New Roman" pitchFamily="18" charset="0"/>
                        </a:rPr>
                        <a:t>4. Listrik, gas, dan air</a:t>
                      </a:r>
                      <a:endParaRPr kumimoji="0" lang="en-US" sz="2000" b="0" i="0" u="none" strike="noStrike" cap="none" normalizeH="0" baseline="0">
                        <a:ln>
                          <a:noFill/>
                        </a:ln>
                        <a:solidFill>
                          <a:schemeClr val="tx1"/>
                        </a:solidFill>
                        <a:effectLst/>
                        <a:latin typeface="Tahoma" charset="0"/>
                        <a:cs typeface="Times New Roman" pitchFamily="18" charset="0"/>
                      </a:endParaRP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5. Konstruksi</a:t>
                      </a: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6. Perdagangan</a:t>
                      </a: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7. Pengangkutan </a:t>
                      </a: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8. Jasa dunia usaha</a:t>
                      </a: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9. Jasa sosial masyarakat</a:t>
                      </a:r>
                    </a:p>
                    <a:p>
                      <a:pPr marL="0" marR="0" lvl="0" indent="0" algn="just" defTabSz="914400" rtl="0" eaLnBrk="0" fontAlgn="base" latinLnBrk="0" hangingPunct="0">
                        <a:lnSpc>
                          <a:spcPct val="12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ahoma" charset="0"/>
                          <a:cs typeface="Times New Roman" pitchFamily="18" charset="0"/>
                        </a:rPr>
                        <a:t>10. Lain-lain   </a:t>
                      </a:r>
                      <a:endParaRPr kumimoji="0" lang="en-US" sz="2800" b="0" i="0" u="none" strike="noStrike" cap="none" normalizeH="0" baseline="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id-ID" sz="2000" b="0" i="0" u="none" strike="noStrike" cap="none" normalizeH="0" baseline="0" dirty="0">
                          <a:ln>
                            <a:noFill/>
                          </a:ln>
                          <a:solidFill>
                            <a:schemeClr val="tx1"/>
                          </a:solidFill>
                          <a:effectLst/>
                          <a:latin typeface="Tahoma" charset="0"/>
                        </a:rPr>
                        <a:t>68,425</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id-ID" sz="2000" b="0" i="0" u="none" strike="noStrike" cap="none" normalizeH="0" baseline="0" dirty="0">
                          <a:ln>
                            <a:noFill/>
                          </a:ln>
                          <a:solidFill>
                            <a:schemeClr val="tx1"/>
                          </a:solidFill>
                          <a:effectLst/>
                          <a:latin typeface="Tahoma" charset="0"/>
                        </a:rPr>
                        <a:t>27,464</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id-ID" sz="2000" b="0" i="0" u="none" strike="noStrike" cap="none" normalizeH="0" baseline="0" dirty="0">
                          <a:ln>
                            <a:noFill/>
                          </a:ln>
                          <a:solidFill>
                            <a:schemeClr val="tx1"/>
                          </a:solidFill>
                          <a:effectLst/>
                          <a:latin typeface="Tahoma" charset="0"/>
                        </a:rPr>
                        <a:t>272,415</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1</a:t>
                      </a:r>
                      <a:r>
                        <a:rPr kumimoji="0" lang="id-ID" sz="2000" b="0" i="0" u="none" strike="noStrike" cap="none" normalizeH="0" baseline="0" dirty="0">
                          <a:ln>
                            <a:noFill/>
                          </a:ln>
                          <a:solidFill>
                            <a:schemeClr val="tx1"/>
                          </a:solidFill>
                          <a:effectLst/>
                          <a:latin typeface="Tahoma" charset="0"/>
                        </a:rPr>
                        <a:t>9,645</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id-ID" sz="2000" b="0" i="0" u="none" strike="noStrike" cap="none" normalizeH="0" baseline="0" dirty="0">
                          <a:ln>
                            <a:noFill/>
                          </a:ln>
                          <a:solidFill>
                            <a:schemeClr val="tx1"/>
                          </a:solidFill>
                          <a:effectLst/>
                          <a:latin typeface="Tahoma" charset="0"/>
                        </a:rPr>
                        <a:t>58</a:t>
                      </a:r>
                      <a:r>
                        <a:rPr kumimoji="0" lang="en-US" sz="2000" b="0" i="0" u="none" strike="noStrike" cap="none" normalizeH="0" baseline="0" dirty="0">
                          <a:ln>
                            <a:noFill/>
                          </a:ln>
                          <a:solidFill>
                            <a:schemeClr val="tx1"/>
                          </a:solidFill>
                          <a:effectLst/>
                          <a:latin typeface="Tahoma" charset="0"/>
                        </a:rPr>
                        <a:t>,</a:t>
                      </a:r>
                      <a:r>
                        <a:rPr kumimoji="0" lang="id-ID" sz="2000" b="0" i="0" u="none" strike="noStrike" cap="none" normalizeH="0" baseline="0" dirty="0">
                          <a:ln>
                            <a:noFill/>
                          </a:ln>
                          <a:solidFill>
                            <a:schemeClr val="tx1"/>
                          </a:solidFill>
                          <a:effectLst/>
                          <a:latin typeface="Tahoma" charset="0"/>
                        </a:rPr>
                        <a:t>141</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25</a:t>
                      </a:r>
                      <a:r>
                        <a:rPr kumimoji="0" lang="id-ID" sz="2000" b="0" i="0" u="none" strike="noStrike" cap="none" normalizeH="0" baseline="0" dirty="0">
                          <a:ln>
                            <a:noFill/>
                          </a:ln>
                          <a:solidFill>
                            <a:schemeClr val="tx1"/>
                          </a:solidFill>
                          <a:effectLst/>
                          <a:latin typeface="Tahoma" charset="0"/>
                        </a:rPr>
                        <a:t>2,915</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6</a:t>
                      </a:r>
                      <a:r>
                        <a:rPr kumimoji="0" lang="id-ID" sz="2000" b="0" i="0" u="none" strike="noStrike" cap="none" normalizeH="0" baseline="0" dirty="0">
                          <a:ln>
                            <a:noFill/>
                          </a:ln>
                          <a:solidFill>
                            <a:schemeClr val="tx1"/>
                          </a:solidFill>
                          <a:effectLst/>
                          <a:latin typeface="Tahoma" charset="0"/>
                        </a:rPr>
                        <a:t>2</a:t>
                      </a:r>
                      <a:r>
                        <a:rPr kumimoji="0" lang="en-US" sz="2000" b="0" i="0" u="none" strike="noStrike" cap="none" normalizeH="0" baseline="0" dirty="0">
                          <a:ln>
                            <a:noFill/>
                          </a:ln>
                          <a:solidFill>
                            <a:schemeClr val="tx1"/>
                          </a:solidFill>
                          <a:effectLst/>
                          <a:latin typeface="Tahoma" charset="0"/>
                        </a:rPr>
                        <a:t>,</a:t>
                      </a:r>
                      <a:r>
                        <a:rPr kumimoji="0" lang="id-ID" sz="2000" b="0" i="0" u="none" strike="noStrike" cap="none" normalizeH="0" baseline="0" dirty="0">
                          <a:ln>
                            <a:noFill/>
                          </a:ln>
                          <a:solidFill>
                            <a:schemeClr val="tx1"/>
                          </a:solidFill>
                          <a:effectLst/>
                          <a:latin typeface="Tahoma" charset="0"/>
                        </a:rPr>
                        <a:t>498</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1</a:t>
                      </a:r>
                      <a:r>
                        <a:rPr kumimoji="0" lang="id-ID" sz="2000" b="0" i="0" u="none" strike="noStrike" cap="none" normalizeH="0" baseline="0" dirty="0">
                          <a:ln>
                            <a:noFill/>
                          </a:ln>
                          <a:solidFill>
                            <a:schemeClr val="tx1"/>
                          </a:solidFill>
                          <a:effectLst/>
                          <a:latin typeface="Tahoma" charset="0"/>
                        </a:rPr>
                        <a:t>48,699</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15,</a:t>
                      </a:r>
                      <a:r>
                        <a:rPr kumimoji="0" lang="id-ID" sz="2000" b="0" i="0" u="none" strike="noStrike" cap="none" normalizeH="0" baseline="0" dirty="0">
                          <a:ln>
                            <a:noFill/>
                          </a:ln>
                          <a:solidFill>
                            <a:schemeClr val="tx1"/>
                          </a:solidFill>
                          <a:effectLst/>
                          <a:latin typeface="Tahoma" charset="0"/>
                        </a:rPr>
                        <a:t>747</a:t>
                      </a:r>
                      <a:endParaRPr kumimoji="0" lang="en-US" sz="2000" b="0" i="0" u="none" strike="noStrike" cap="none" normalizeH="0" baseline="0" dirty="0">
                        <a:ln>
                          <a:noFill/>
                        </a:ln>
                        <a:solidFill>
                          <a:schemeClr val="tx1"/>
                        </a:solidFill>
                        <a:effectLst/>
                        <a:latin typeface="Tahoma" charset="0"/>
                      </a:endParaRPr>
                    </a:p>
                    <a:p>
                      <a:pPr marL="0" marR="0" lvl="0" indent="0" algn="r" defTabSz="914400" rtl="0" eaLnBrk="1" fontAlgn="base" latinLnBrk="0" hangingPunct="1">
                        <a:lnSpc>
                          <a:spcPct val="120000"/>
                        </a:lnSpc>
                        <a:spcBef>
                          <a:spcPct val="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Tahoma" charset="0"/>
                        </a:rPr>
                        <a:t>3</a:t>
                      </a:r>
                      <a:r>
                        <a:rPr kumimoji="0" lang="id-ID" sz="2000" b="0" i="0" u="none" strike="noStrike" cap="none" normalizeH="0" baseline="0" dirty="0">
                          <a:ln>
                            <a:noFill/>
                          </a:ln>
                          <a:solidFill>
                            <a:schemeClr val="tx1"/>
                          </a:solidFill>
                          <a:effectLst/>
                          <a:latin typeface="Tahoma" charset="0"/>
                        </a:rPr>
                        <a:t>70,977</a:t>
                      </a:r>
                      <a:endParaRPr kumimoji="0" lang="en-US" sz="2000" b="0" i="0" u="none" strike="noStrike" cap="none" normalizeH="0" baseline="0" dirty="0">
                        <a:ln>
                          <a:noFill/>
                        </a:ln>
                        <a:solidFill>
                          <a:schemeClr val="tx1"/>
                        </a:solidFill>
                        <a:effectLst/>
                        <a:latin typeface="Tahoma"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5,</a:t>
                      </a:r>
                      <a:r>
                        <a:rPr kumimoji="0" lang="id-ID" sz="2000" b="0" i="0" u="none" strike="noStrike" cap="none" normalizeH="0" baseline="0" dirty="0">
                          <a:ln>
                            <a:noFill/>
                          </a:ln>
                          <a:solidFill>
                            <a:schemeClr val="tx1"/>
                          </a:solidFill>
                          <a:effectLst/>
                          <a:latin typeface="Arial" charset="0"/>
                        </a:rPr>
                        <a:t>28</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2,</a:t>
                      </a:r>
                      <a:r>
                        <a:rPr kumimoji="0" lang="id-ID" sz="2000" b="0" i="0" u="none" strike="noStrike" cap="none" normalizeH="0" baseline="0" dirty="0">
                          <a:ln>
                            <a:noFill/>
                          </a:ln>
                          <a:solidFill>
                            <a:schemeClr val="tx1"/>
                          </a:solidFill>
                          <a:effectLst/>
                          <a:latin typeface="Arial" charset="0"/>
                        </a:rPr>
                        <a:t>12</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2</a:t>
                      </a:r>
                      <a:r>
                        <a:rPr kumimoji="0" lang="id-ID" sz="2000" b="0" i="0" u="none" strike="noStrike" cap="none" normalizeH="0" baseline="0" dirty="0">
                          <a:ln>
                            <a:noFill/>
                          </a:ln>
                          <a:solidFill>
                            <a:schemeClr val="tx1"/>
                          </a:solidFill>
                          <a:effectLst/>
                          <a:latin typeface="Arial" charset="0"/>
                        </a:rPr>
                        <a:t>1</a:t>
                      </a:r>
                      <a:r>
                        <a:rPr kumimoji="0" lang="en-US" sz="2000" b="0" i="0" u="none" strike="noStrike" cap="none" normalizeH="0" baseline="0" dirty="0">
                          <a:ln>
                            <a:noFill/>
                          </a:ln>
                          <a:solidFill>
                            <a:schemeClr val="tx1"/>
                          </a:solidFill>
                          <a:effectLst/>
                          <a:latin typeface="Arial" charset="0"/>
                        </a:rPr>
                        <a:t>,</a:t>
                      </a:r>
                      <a:r>
                        <a:rPr kumimoji="0" lang="id-ID" sz="2000" b="0" i="0" u="none" strike="noStrike" cap="none" normalizeH="0" baseline="0" dirty="0">
                          <a:ln>
                            <a:noFill/>
                          </a:ln>
                          <a:solidFill>
                            <a:schemeClr val="tx1"/>
                          </a:solidFill>
                          <a:effectLst/>
                          <a:latin typeface="Arial" charset="0"/>
                        </a:rPr>
                        <a:t>00</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1,</a:t>
                      </a:r>
                      <a:r>
                        <a:rPr kumimoji="0" lang="id-ID" sz="2000" b="0" i="0" u="none" strike="noStrike" cap="none" normalizeH="0" baseline="0" dirty="0">
                          <a:ln>
                            <a:noFill/>
                          </a:ln>
                          <a:solidFill>
                            <a:schemeClr val="tx1"/>
                          </a:solidFill>
                          <a:effectLst/>
                          <a:latin typeface="Arial" charset="0"/>
                        </a:rPr>
                        <a:t>51</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4,</a:t>
                      </a:r>
                      <a:r>
                        <a:rPr kumimoji="0" lang="id-ID" sz="2000" b="0" i="0" u="none" strike="noStrike" cap="none" normalizeH="0" baseline="0" dirty="0">
                          <a:ln>
                            <a:noFill/>
                          </a:ln>
                          <a:solidFill>
                            <a:schemeClr val="tx1"/>
                          </a:solidFill>
                          <a:effectLst/>
                          <a:latin typeface="Arial" charset="0"/>
                        </a:rPr>
                        <a:t>48</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19,</a:t>
                      </a:r>
                      <a:r>
                        <a:rPr kumimoji="0" lang="id-ID" sz="2000" b="0" i="0" u="none" strike="noStrike" cap="none" normalizeH="0" baseline="0" dirty="0">
                          <a:ln>
                            <a:noFill/>
                          </a:ln>
                          <a:solidFill>
                            <a:schemeClr val="tx1"/>
                          </a:solidFill>
                          <a:effectLst/>
                          <a:latin typeface="Arial" charset="0"/>
                        </a:rPr>
                        <a:t>50</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4,</a:t>
                      </a:r>
                      <a:r>
                        <a:rPr kumimoji="0" lang="id-ID" sz="2000" b="0" i="0" u="none" strike="noStrike" cap="none" normalizeH="0" baseline="0" dirty="0">
                          <a:ln>
                            <a:noFill/>
                          </a:ln>
                          <a:solidFill>
                            <a:schemeClr val="tx1"/>
                          </a:solidFill>
                          <a:effectLst/>
                          <a:latin typeface="Arial" charset="0"/>
                        </a:rPr>
                        <a:t>82</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1</a:t>
                      </a:r>
                      <a:r>
                        <a:rPr kumimoji="0" lang="id-ID" sz="2000" b="0" i="0" u="none" strike="noStrike" cap="none" normalizeH="0" baseline="0" dirty="0">
                          <a:ln>
                            <a:noFill/>
                          </a:ln>
                          <a:solidFill>
                            <a:schemeClr val="tx1"/>
                          </a:solidFill>
                          <a:effectLst/>
                          <a:latin typeface="Arial" charset="0"/>
                        </a:rPr>
                        <a:t>1,47</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1,</a:t>
                      </a:r>
                      <a:r>
                        <a:rPr kumimoji="0" lang="id-ID" sz="2000" b="0" i="0" u="none" strike="noStrike" cap="none" normalizeH="0" baseline="0" dirty="0">
                          <a:ln>
                            <a:noFill/>
                          </a:ln>
                          <a:solidFill>
                            <a:schemeClr val="tx1"/>
                          </a:solidFill>
                          <a:effectLst/>
                          <a:latin typeface="Arial" charset="0"/>
                        </a:rPr>
                        <a:t>21</a:t>
                      </a:r>
                      <a:endParaRPr kumimoji="0" lang="en-US" sz="2000" b="0" i="0" u="none" strike="noStrike" cap="none" normalizeH="0" baseline="0" dirty="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dirty="0">
                          <a:ln>
                            <a:noFill/>
                          </a:ln>
                          <a:solidFill>
                            <a:schemeClr val="tx1"/>
                          </a:solidFill>
                          <a:effectLst/>
                          <a:latin typeface="Arial" charset="0"/>
                        </a:rPr>
                        <a:t>2</a:t>
                      </a:r>
                      <a:r>
                        <a:rPr kumimoji="0" lang="id-ID" sz="2000" b="0" i="0" u="none" strike="noStrike" cap="none" normalizeH="0" baseline="0" dirty="0">
                          <a:ln>
                            <a:noFill/>
                          </a:ln>
                          <a:solidFill>
                            <a:schemeClr val="tx1"/>
                          </a:solidFill>
                          <a:effectLst/>
                          <a:latin typeface="Arial" charset="0"/>
                        </a:rPr>
                        <a:t>8</a:t>
                      </a:r>
                      <a:r>
                        <a:rPr kumimoji="0" lang="en-US" sz="2000" b="0" i="0" u="none" strike="noStrike" cap="none" normalizeH="0" baseline="0" dirty="0">
                          <a:ln>
                            <a:noFill/>
                          </a:ln>
                          <a:solidFill>
                            <a:schemeClr val="tx1"/>
                          </a:solidFill>
                          <a:effectLst/>
                          <a:latin typeface="Arial" charset="0"/>
                        </a:rPr>
                        <a:t>,</a:t>
                      </a:r>
                      <a:r>
                        <a:rPr kumimoji="0" lang="id-ID" sz="2000" b="0" i="0" u="none" strike="noStrike" cap="none" normalizeH="0" baseline="0" dirty="0">
                          <a:ln>
                            <a:noFill/>
                          </a:ln>
                          <a:solidFill>
                            <a:schemeClr val="tx1"/>
                          </a:solidFill>
                          <a:effectLst/>
                          <a:latin typeface="Arial" charset="0"/>
                        </a:rPr>
                        <a:t>60</a:t>
                      </a:r>
                      <a:endParaRPr kumimoji="0" lang="en-US" sz="20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840">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a:ln>
                            <a:noFill/>
                          </a:ln>
                          <a:solidFill>
                            <a:schemeClr val="tx1"/>
                          </a:solidFill>
                          <a:effectLst/>
                          <a:latin typeface="Arial" charset="0"/>
                        </a:rPr>
                        <a:t>Total</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a:ln>
                            <a:noFill/>
                          </a:ln>
                          <a:solidFill>
                            <a:schemeClr val="tx1"/>
                          </a:solidFill>
                          <a:effectLst/>
                          <a:latin typeface="Arial" charset="0"/>
                        </a:rPr>
                        <a:t>1.</a:t>
                      </a:r>
                      <a:r>
                        <a:rPr kumimoji="0" lang="id-ID" sz="2000" b="1" i="0" u="none" strike="noStrike" cap="none" normalizeH="0" baseline="0" dirty="0">
                          <a:ln>
                            <a:noFill/>
                          </a:ln>
                          <a:solidFill>
                            <a:schemeClr val="tx1"/>
                          </a:solidFill>
                          <a:effectLst/>
                          <a:latin typeface="Arial" charset="0"/>
                        </a:rPr>
                        <a:t>296,926</a:t>
                      </a:r>
                      <a:endParaRPr kumimoji="0" lang="en-US" sz="2000" b="1" i="0" u="none" strike="noStrike" cap="none" normalizeH="0" baseline="0" dirty="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Tx/>
                        <a:buFontTx/>
                        <a:buNone/>
                        <a:tabLst/>
                      </a:pPr>
                      <a:r>
                        <a:rPr kumimoji="0" lang="en-US" sz="2000" b="1" i="0" u="none" strike="noStrike" cap="none" normalizeH="0" baseline="0" dirty="0">
                          <a:ln>
                            <a:noFill/>
                          </a:ln>
                          <a:solidFill>
                            <a:schemeClr val="tx1"/>
                          </a:solidFill>
                          <a:effectLst/>
                          <a:latin typeface="Arial" charset="0"/>
                        </a:rPr>
                        <a:t>100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4357" name="Rectangle 20"/>
          <p:cNvSpPr>
            <a:spLocks noChangeArrowheads="1"/>
          </p:cNvSpPr>
          <p:nvPr/>
        </p:nvSpPr>
        <p:spPr bwMode="auto">
          <a:xfrm>
            <a:off x="0" y="361950"/>
            <a:ext cx="891540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en-US"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 </a:t>
            </a:r>
            <a:r>
              <a:rPr kumimoji="0" lang="id-ID"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 Tabel 1 . </a:t>
            </a:r>
            <a:r>
              <a:rPr kumimoji="0" lang="en-US" altLang="id-ID" sz="2400" b="1" i="0" u="none" strike="noStrike" kern="1200" cap="none" spc="0" normalizeH="0" baseline="0" noProof="0" dirty="0" err="1">
                <a:ln>
                  <a:noFill/>
                </a:ln>
                <a:solidFill>
                  <a:srgbClr val="FFFFFF"/>
                </a:solidFill>
                <a:effectLst/>
                <a:uLnTx/>
                <a:uFillTx/>
                <a:latin typeface="Tahoma" panose="020B0604030504040204" pitchFamily="34" charset="0"/>
                <a:ea typeface="+mn-ea"/>
                <a:cs typeface="Arial" panose="020B0604020202020204" pitchFamily="34" charset="0"/>
              </a:rPr>
              <a:t>Portofolio</a:t>
            </a:r>
            <a:r>
              <a:rPr kumimoji="0" lang="en-US"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 </a:t>
            </a:r>
            <a:r>
              <a:rPr kumimoji="0" lang="en-US" altLang="id-ID" sz="2400" b="1" i="0" u="none" strike="noStrike" kern="1200" cap="none" spc="0" normalizeH="0" baseline="0" noProof="0" dirty="0" err="1">
                <a:ln>
                  <a:noFill/>
                </a:ln>
                <a:solidFill>
                  <a:srgbClr val="FFFFFF"/>
                </a:solidFill>
                <a:effectLst/>
                <a:uLnTx/>
                <a:uFillTx/>
                <a:latin typeface="Tahoma" panose="020B0604030504040204" pitchFamily="34" charset="0"/>
                <a:ea typeface="+mn-ea"/>
                <a:cs typeface="Arial" panose="020B0604020202020204" pitchFamily="34" charset="0"/>
              </a:rPr>
              <a:t>Kredit</a:t>
            </a:r>
            <a:r>
              <a:rPr kumimoji="0" lang="en-US"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 Nasional (</a:t>
            </a:r>
            <a:r>
              <a:rPr kumimoji="0" lang="id-ID"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Februari</a:t>
            </a:r>
            <a:r>
              <a:rPr kumimoji="0" lang="en-US"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 200</a:t>
            </a:r>
            <a:r>
              <a:rPr kumimoji="0" lang="id-ID"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9</a:t>
            </a:r>
            <a:r>
              <a:rPr kumimoji="0" lang="en-US" altLang="id-ID"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Arial" panose="020B0604020202020204" pitchFamily="34" charset="0"/>
              </a:rPr>
              <a:t>)</a:t>
            </a:r>
          </a:p>
        </p:txBody>
      </p:sp>
      <p:sp>
        <p:nvSpPr>
          <p:cNvPr id="14358" name="Rectangle 21"/>
          <p:cNvSpPr>
            <a:spLocks noChangeArrowheads="1"/>
          </p:cNvSpPr>
          <p:nvPr/>
        </p:nvSpPr>
        <p:spPr bwMode="auto">
          <a:xfrm>
            <a:off x="5562600" y="1905000"/>
            <a:ext cx="3048000"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32" tIns="45716" rIns="91432" bIns="45716"/>
          <a:lstStyle>
            <a:lvl1pPr defTabSz="762000" eaLnBrk="0" hangingPunct="0">
              <a:tabLst>
                <a:tab pos="160338" algn="l"/>
                <a:tab pos="571500" algn="l"/>
              </a:tabLst>
              <a:defRPr>
                <a:solidFill>
                  <a:schemeClr val="tx1"/>
                </a:solidFill>
                <a:latin typeface="Arial" panose="020B0604020202020204" pitchFamily="34" charset="0"/>
                <a:cs typeface="Arial" panose="020B0604020202020204" pitchFamily="34" charset="0"/>
              </a:defRPr>
            </a:lvl1pPr>
            <a:lvl2pPr marL="742950" indent="-285750" defTabSz="762000" eaLnBrk="0" hangingPunct="0">
              <a:tabLst>
                <a:tab pos="160338" algn="l"/>
                <a:tab pos="571500" algn="l"/>
              </a:tabLst>
              <a:defRPr>
                <a:solidFill>
                  <a:schemeClr val="tx1"/>
                </a:solidFill>
                <a:latin typeface="Arial" panose="020B0604020202020204" pitchFamily="34" charset="0"/>
                <a:cs typeface="Arial" panose="020B0604020202020204" pitchFamily="34" charset="0"/>
              </a:defRPr>
            </a:lvl2pPr>
            <a:lvl3pPr marL="1143000" indent="-228600" defTabSz="762000" eaLnBrk="0" hangingPunct="0">
              <a:tabLst>
                <a:tab pos="160338" algn="l"/>
                <a:tab pos="571500" algn="l"/>
              </a:tabLst>
              <a:defRPr>
                <a:solidFill>
                  <a:schemeClr val="tx1"/>
                </a:solidFill>
                <a:latin typeface="Arial" panose="020B0604020202020204" pitchFamily="34" charset="0"/>
                <a:cs typeface="Arial" panose="020B0604020202020204" pitchFamily="34" charset="0"/>
              </a:defRPr>
            </a:lvl3pPr>
            <a:lvl4pPr marL="1600200" indent="-228600" defTabSz="762000" eaLnBrk="0" hangingPunct="0">
              <a:tabLst>
                <a:tab pos="160338" algn="l"/>
                <a:tab pos="571500" algn="l"/>
              </a:tabLst>
              <a:defRPr>
                <a:solidFill>
                  <a:schemeClr val="tx1"/>
                </a:solidFill>
                <a:latin typeface="Arial" panose="020B0604020202020204" pitchFamily="34" charset="0"/>
                <a:cs typeface="Arial" panose="020B0604020202020204" pitchFamily="34" charset="0"/>
              </a:defRPr>
            </a:lvl4pPr>
            <a:lvl5pPr marL="2057400" indent="-228600" defTabSz="762000" eaLnBrk="0" hangingPunct="0">
              <a:tabLst>
                <a:tab pos="160338" algn="l"/>
                <a:tab pos="571500" algn="l"/>
              </a:tabLst>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tabLst>
                <a:tab pos="160338" algn="l"/>
                <a:tab pos="571500" algn="l"/>
              </a:tabLs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tabLst>
                <a:tab pos="160338" algn="l"/>
                <a:tab pos="571500" algn="l"/>
              </a:tabLs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tabLst>
                <a:tab pos="160338" algn="l"/>
                <a:tab pos="571500" algn="l"/>
              </a:tabLs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tabLst>
                <a:tab pos="160338" algn="l"/>
                <a:tab pos="571500" algn="l"/>
              </a:tabLst>
              <a:defRPr>
                <a:solidFill>
                  <a:schemeClr val="tx1"/>
                </a:solidFill>
                <a:latin typeface="Arial" panose="020B0604020202020204" pitchFamily="34" charset="0"/>
                <a:cs typeface="Arial" panose="020B0604020202020204" pitchFamily="34" charset="0"/>
              </a:defRPr>
            </a:lvl9pPr>
          </a:lstStyle>
          <a:p>
            <a:pPr marL="0" marR="0" lvl="0" indent="0" algn="just" defTabSz="762000" rtl="0" eaLnBrk="1" fontAlgn="base" latinLnBrk="0" hangingPunct="1">
              <a:lnSpc>
                <a:spcPct val="120000"/>
              </a:lnSpc>
              <a:spcBef>
                <a:spcPct val="0"/>
              </a:spcBef>
              <a:spcAft>
                <a:spcPct val="0"/>
              </a:spcAft>
              <a:buClrTx/>
              <a:buSzTx/>
              <a:buFontTx/>
              <a:buNone/>
              <a:tabLst>
                <a:tab pos="160338" algn="l"/>
                <a:tab pos="571500" algn="l"/>
              </a:tabLst>
              <a:defRPr/>
            </a:pPr>
            <a:endParaRPr kumimoji="0" lang="en-US" altLang="id-ID" sz="2000" b="0" i="0" u="none" strike="noStrike" kern="1200" cap="none" spc="0" normalizeH="0" baseline="0" noProof="0">
              <a:ln>
                <a:noFill/>
              </a:ln>
              <a:solidFill>
                <a:srgbClr val="FFFFFF"/>
              </a:solidFill>
              <a:effectLst/>
              <a:uLnTx/>
              <a:uFillTx/>
              <a:latin typeface="Tahoma" panose="020B0604030504040204" pitchFamily="34" charset="0"/>
              <a:ea typeface="+mn-ea"/>
              <a:cs typeface="Times New Roman" panose="02020603050405020304" pitchFamily="18" charset="0"/>
            </a:endParaRPr>
          </a:p>
          <a:p>
            <a:pPr marL="0" marR="0" lvl="0" indent="0" algn="just" defTabSz="762000" rtl="0" eaLnBrk="1" fontAlgn="base" latinLnBrk="0" hangingPunct="1">
              <a:lnSpc>
                <a:spcPct val="120000"/>
              </a:lnSpc>
              <a:spcBef>
                <a:spcPct val="0"/>
              </a:spcBef>
              <a:spcAft>
                <a:spcPct val="0"/>
              </a:spcAft>
              <a:buClrTx/>
              <a:buSzTx/>
              <a:buFontTx/>
              <a:buNone/>
              <a:tabLst>
                <a:tab pos="160338" algn="l"/>
                <a:tab pos="571500" algn="l"/>
              </a:tabLst>
              <a:defRPr/>
            </a:pPr>
            <a:r>
              <a:rPr kumimoji="0" lang="en-US" altLang="id-ID" sz="2000" b="0" i="0" u="none" strike="noStrike" kern="1200" cap="none" spc="0" normalizeH="0" baseline="0" noProof="0">
                <a:ln>
                  <a:noFill/>
                </a:ln>
                <a:solidFill>
                  <a:srgbClr val="FFFFFF"/>
                </a:solidFill>
                <a:effectLst/>
                <a:uLnTx/>
                <a:uFillTx/>
                <a:latin typeface="Tahoma" panose="020B0604030504040204" pitchFamily="34" charset="0"/>
                <a:ea typeface="+mn-ea"/>
                <a:cs typeface="Times New Roman" panose="02020603050405020304" pitchFamily="18" charset="0"/>
              </a:rPr>
              <a:t>   </a:t>
            </a:r>
          </a:p>
        </p:txBody>
      </p:sp>
      <p:sp>
        <p:nvSpPr>
          <p:cNvPr id="14359" name="Rectangle 22"/>
          <p:cNvSpPr>
            <a:spLocks noChangeArrowheads="1"/>
          </p:cNvSpPr>
          <p:nvPr/>
        </p:nvSpPr>
        <p:spPr bwMode="auto">
          <a:xfrm>
            <a:off x="593725" y="6248400"/>
            <a:ext cx="274955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altLang="id-ID" sz="18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Sumber</a:t>
            </a:r>
            <a:r>
              <a:rPr kumimoji="0" lang="en-US" altLang="id-ID"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Bank Indonesia</a:t>
            </a:r>
          </a:p>
        </p:txBody>
      </p:sp>
      <p:sp>
        <p:nvSpPr>
          <p:cNvPr id="7" name="Rectangle 22"/>
          <p:cNvSpPr>
            <a:spLocks noChangeArrowheads="1"/>
          </p:cNvSpPr>
          <p:nvPr/>
        </p:nvSpPr>
        <p:spPr bwMode="auto">
          <a:xfrm>
            <a:off x="7704182" y="6506622"/>
            <a:ext cx="1439818" cy="351378"/>
          </a:xfrm>
          <a:prstGeom prst="rect">
            <a:avLst/>
          </a:prstGeom>
          <a:solidFill>
            <a:schemeClr val="accent1">
              <a:lumMod val="20000"/>
              <a:lumOff val="80000"/>
            </a:schemeClr>
          </a:solid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id-ID"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Ibrahim, 2009</a:t>
            </a:r>
            <a:endParaRPr kumimoji="0" lang="en-US"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1968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23825"/>
            <a:ext cx="8458200" cy="762000"/>
          </a:xfrm>
        </p:spPr>
        <p:txBody>
          <a:bodyPr>
            <a:noAutofit/>
          </a:bodyPr>
          <a:lstStyle/>
          <a:p>
            <a:pPr>
              <a:lnSpc>
                <a:spcPts val="4600"/>
              </a:lnSpc>
            </a:pPr>
            <a:r>
              <a:rPr lang="en-US" sz="3600" b="1" dirty="0" err="1">
                <a:solidFill>
                  <a:srgbClr val="7030A0"/>
                </a:solidFill>
              </a:rPr>
              <a:t>Masalah</a:t>
            </a:r>
            <a:r>
              <a:rPr lang="en-US" sz="3600" b="1" dirty="0">
                <a:solidFill>
                  <a:srgbClr val="7030A0"/>
                </a:solidFill>
              </a:rPr>
              <a:t> Pembangunan </a:t>
            </a:r>
            <a:r>
              <a:rPr lang="en-US" sz="3600" b="1" dirty="0" err="1">
                <a:solidFill>
                  <a:srgbClr val="7030A0"/>
                </a:solidFill>
              </a:rPr>
              <a:t>Nasional</a:t>
            </a:r>
            <a:r>
              <a:rPr lang="en-US" sz="1800" b="1" dirty="0">
                <a:solidFill>
                  <a:srgbClr val="7030A0"/>
                </a:solidFill>
              </a:rPr>
              <a:t>(1)</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476" y="1025467"/>
            <a:ext cx="6877050" cy="49657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6207067"/>
            <a:ext cx="8686800" cy="400110"/>
          </a:xfrm>
          <a:prstGeom prst="rect">
            <a:avLst/>
          </a:prstGeom>
          <a:solidFill>
            <a:srgbClr val="FFCCFF"/>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1200"/>
              </a:spcBef>
              <a:spcAft>
                <a:spcPts val="600"/>
              </a:spcAft>
              <a:buClrTx/>
              <a:buSzTx/>
              <a:buFontTx/>
              <a:buNone/>
              <a:tabLst/>
              <a:defRPr/>
            </a:pPr>
            <a:r>
              <a:rPr kumimoji="0" lang="en-US" sz="2000" b="1" i="0" u="none" strike="noStrike" kern="1200" cap="none" spc="0" normalizeH="0" baseline="0" noProof="0" dirty="0" err="1">
                <a:ln>
                  <a:noFill/>
                </a:ln>
                <a:solidFill>
                  <a:srgbClr val="F79646">
                    <a:lumMod val="50000"/>
                  </a:srgbClr>
                </a:solidFill>
                <a:effectLst/>
                <a:uLnTx/>
                <a:uFillTx/>
                <a:latin typeface="Book Antiqua" pitchFamily="18" charset="0"/>
                <a:ea typeface="+mn-ea"/>
                <a:cs typeface="+mn-cs"/>
              </a:rPr>
              <a:t>Peran</a:t>
            </a:r>
            <a:r>
              <a:rPr kumimoji="0" lang="en-US" sz="2000" b="1" i="0" u="none" strike="noStrike" kern="1200" cap="none" spc="0" normalizeH="0" baseline="0" noProof="0" dirty="0">
                <a:ln>
                  <a:noFill/>
                </a:ln>
                <a:solidFill>
                  <a:srgbClr val="F79646">
                    <a:lumMod val="50000"/>
                  </a:srgbClr>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F79646">
                    <a:lumMod val="50000"/>
                  </a:srgbClr>
                </a:solidFill>
                <a:effectLst/>
                <a:uLnTx/>
                <a:uFillTx/>
                <a:latin typeface="Book Antiqua" pitchFamily="18" charset="0"/>
                <a:ea typeface="+mn-ea"/>
                <a:cs typeface="+mn-cs"/>
              </a:rPr>
              <a:t>strategis</a:t>
            </a:r>
            <a:r>
              <a:rPr kumimoji="0" lang="en-US" sz="2000" b="1" i="0" u="none" strike="noStrike" kern="1200" cap="none" spc="0" normalizeH="0" baseline="0" noProof="0" dirty="0">
                <a:ln>
                  <a:noFill/>
                </a:ln>
                <a:solidFill>
                  <a:srgbClr val="F79646">
                    <a:lumMod val="50000"/>
                  </a:srgbClr>
                </a:solidFill>
                <a:effectLst/>
                <a:uLnTx/>
                <a:uFillTx/>
                <a:latin typeface="Book Antiqua" pitchFamily="18" charset="0"/>
                <a:ea typeface="+mn-ea"/>
                <a:cs typeface="+mn-cs"/>
              </a:rPr>
              <a:t> PPB </a:t>
            </a:r>
            <a:r>
              <a:rPr kumimoji="0" lang="en-US" sz="2000" b="1" i="0" u="none" strike="noStrike" kern="1200" cap="none" spc="0" normalizeH="0" baseline="0" noProof="0" dirty="0" err="1">
                <a:ln>
                  <a:noFill/>
                </a:ln>
                <a:solidFill>
                  <a:srgbClr val="F79646">
                    <a:lumMod val="50000"/>
                  </a:srgbClr>
                </a:solidFill>
                <a:effectLst/>
                <a:uLnTx/>
                <a:uFillTx/>
                <a:latin typeface="Book Antiqua" pitchFamily="18" charset="0"/>
                <a:ea typeface="+mn-ea"/>
                <a:cs typeface="+mn-cs"/>
              </a:rPr>
              <a:t>untuk</a:t>
            </a:r>
            <a:r>
              <a:rPr kumimoji="0" lang="en-US" sz="2000" b="1" i="0" u="none" strike="noStrike" kern="1200" cap="none" spc="0" normalizeH="0" baseline="0" noProof="0" dirty="0">
                <a:ln>
                  <a:noFill/>
                </a:ln>
                <a:solidFill>
                  <a:srgbClr val="F79646">
                    <a:lumMod val="50000"/>
                  </a:srgbClr>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F79646">
                    <a:lumMod val="50000"/>
                  </a:srgbClr>
                </a:solidFill>
                <a:effectLst/>
                <a:uLnTx/>
                <a:uFillTx/>
                <a:latin typeface="Book Antiqua" pitchFamily="18" charset="0"/>
                <a:ea typeface="+mn-ea"/>
                <a:cs typeface="+mn-cs"/>
              </a:rPr>
              <a:t>memastikan</a:t>
            </a:r>
            <a:r>
              <a:rPr kumimoji="0" lang="en-US" sz="2000" b="1" i="0" u="none" strike="noStrike" kern="1200" cap="none" spc="0" normalizeH="0" baseline="0" noProof="0" dirty="0">
                <a:ln>
                  <a:noFill/>
                </a:ln>
                <a:solidFill>
                  <a:srgbClr val="F79646">
                    <a:lumMod val="50000"/>
                  </a:srgbClr>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0066FF"/>
                </a:solidFill>
                <a:effectLst/>
                <a:uLnTx/>
                <a:uFillTx/>
                <a:latin typeface="Book Antiqua" pitchFamily="18" charset="0"/>
                <a:ea typeface="+mn-ea"/>
                <a:cs typeface="+mn-cs"/>
              </a:rPr>
              <a:t>ke</a:t>
            </a:r>
            <a:r>
              <a:rPr kumimoji="0" lang="id-ID" sz="2000" b="1" i="0" u="none" strike="noStrike" kern="1200" cap="none" spc="0" normalizeH="0" baseline="0" noProof="0" dirty="0">
                <a:ln>
                  <a:noFill/>
                </a:ln>
                <a:solidFill>
                  <a:srgbClr val="0066FF"/>
                </a:solidFill>
                <a:effectLst/>
                <a:uLnTx/>
                <a:uFillTx/>
                <a:latin typeface="Book Antiqua" pitchFamily="18" charset="0"/>
                <a:ea typeface="+mn-ea"/>
                <a:cs typeface="+mn-cs"/>
              </a:rPr>
              <a:t>mandirian</a:t>
            </a:r>
            <a:r>
              <a:rPr kumimoji="0" lang="en-US" sz="2000" b="1" i="0" u="none" strike="noStrike" kern="1200" cap="none" spc="0" normalizeH="0" baseline="0" noProof="0" dirty="0">
                <a:ln>
                  <a:noFill/>
                </a:ln>
                <a:solidFill>
                  <a:srgbClr val="0066FF"/>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0066FF"/>
                </a:solidFill>
                <a:effectLst/>
                <a:uLnTx/>
                <a:uFillTx/>
                <a:latin typeface="Book Antiqua" pitchFamily="18" charset="0"/>
                <a:ea typeface="+mn-ea"/>
                <a:cs typeface="+mn-cs"/>
              </a:rPr>
              <a:t>pangan</a:t>
            </a:r>
            <a:r>
              <a:rPr kumimoji="0" lang="en-US" sz="2000" b="1" i="0" u="none" strike="noStrike" kern="1200" cap="none" spc="0" normalizeH="0" baseline="0" noProof="0" dirty="0">
                <a:ln>
                  <a:noFill/>
                </a:ln>
                <a:solidFill>
                  <a:srgbClr val="0066FF"/>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0066FF"/>
                </a:solidFill>
                <a:effectLst/>
                <a:uLnTx/>
                <a:uFillTx/>
                <a:latin typeface="Book Antiqua" pitchFamily="18" charset="0"/>
                <a:ea typeface="+mn-ea"/>
                <a:cs typeface="+mn-cs"/>
              </a:rPr>
              <a:t>dan</a:t>
            </a:r>
            <a:r>
              <a:rPr kumimoji="0" lang="en-US" sz="2000" b="1" i="0" u="none" strike="noStrike" kern="1200" cap="none" spc="0" normalizeH="0" baseline="0" noProof="0" dirty="0">
                <a:ln>
                  <a:noFill/>
                </a:ln>
                <a:solidFill>
                  <a:srgbClr val="0066FF"/>
                </a:solidFill>
                <a:effectLst/>
                <a:uLnTx/>
                <a:uFillTx/>
                <a:latin typeface="Book Antiqua" pitchFamily="18" charset="0"/>
                <a:ea typeface="+mn-ea"/>
                <a:cs typeface="+mn-cs"/>
              </a:rPr>
              <a:t> </a:t>
            </a:r>
            <a:r>
              <a:rPr kumimoji="0" lang="en-US" sz="2000" b="1" i="0" u="none" strike="noStrike" kern="1200" cap="none" spc="0" normalizeH="0" baseline="0" noProof="0" dirty="0" err="1">
                <a:ln>
                  <a:noFill/>
                </a:ln>
                <a:solidFill>
                  <a:srgbClr val="0066FF"/>
                </a:solidFill>
                <a:effectLst/>
                <a:uLnTx/>
                <a:uFillTx/>
                <a:latin typeface="Book Antiqua" pitchFamily="18" charset="0"/>
                <a:ea typeface="+mn-ea"/>
                <a:cs typeface="+mn-cs"/>
              </a:rPr>
              <a:t>energi</a:t>
            </a:r>
            <a:endParaRPr kumimoji="0" lang="en-US" sz="2000" b="1" i="0" u="none" strike="noStrike" kern="1200" cap="none" spc="0" normalizeH="0" baseline="0" noProof="0" dirty="0">
              <a:ln>
                <a:noFill/>
              </a:ln>
              <a:solidFill>
                <a:srgbClr val="0066FF"/>
              </a:solidFill>
              <a:effectLst/>
              <a:uLnTx/>
              <a:uFillTx/>
              <a:latin typeface="Book Antiqua" pitchFamily="18" charset="0"/>
              <a:ea typeface="+mn-ea"/>
              <a:cs typeface="+mn-cs"/>
            </a:endParaRPr>
          </a:p>
        </p:txBody>
      </p:sp>
    </p:spTree>
    <p:extLst>
      <p:ext uri="{BB962C8B-B14F-4D97-AF65-F5344CB8AC3E}">
        <p14:creationId xmlns:p14="http://schemas.microsoft.com/office/powerpoint/2010/main" val="1246151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62590"/>
            <a:ext cx="7391400" cy="762000"/>
          </a:xfrm>
        </p:spPr>
        <p:txBody>
          <a:bodyPr>
            <a:noAutofit/>
          </a:bodyPr>
          <a:lstStyle/>
          <a:p>
            <a:r>
              <a:rPr lang="en-US" sz="4000" b="1" dirty="0">
                <a:solidFill>
                  <a:srgbClr val="7030A0"/>
                </a:solidFill>
              </a:rPr>
              <a:t>Pembangunan </a:t>
            </a:r>
            <a:r>
              <a:rPr lang="en-US" sz="4000" b="1" dirty="0" err="1">
                <a:solidFill>
                  <a:srgbClr val="7030A0"/>
                </a:solidFill>
              </a:rPr>
              <a:t>Nasional</a:t>
            </a:r>
            <a:r>
              <a:rPr lang="en-US" sz="1800" b="1" dirty="0">
                <a:solidFill>
                  <a:srgbClr val="00B0F0"/>
                </a:solidFill>
              </a:rPr>
              <a:t>(2)</a:t>
            </a:r>
            <a:endParaRPr lang="en-US" sz="2000" b="1" dirty="0">
              <a:solidFill>
                <a:srgbClr val="00B0F0"/>
              </a:solidFill>
            </a:endParaRPr>
          </a:p>
        </p:txBody>
      </p:sp>
      <p:sp>
        <p:nvSpPr>
          <p:cNvPr id="3" name="TextBox 2"/>
          <p:cNvSpPr txBox="1"/>
          <p:nvPr/>
        </p:nvSpPr>
        <p:spPr>
          <a:xfrm>
            <a:off x="809625" y="5807267"/>
            <a:ext cx="7543800" cy="830997"/>
          </a:xfrm>
          <a:prstGeom prst="rect">
            <a:avLst/>
          </a:prstGeom>
          <a:solidFill>
            <a:srgbClr val="FFCCFF"/>
          </a:solidFill>
          <a:effectLst>
            <a:softEdge rad="63500"/>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d-ID" sz="2400" b="1" i="1" u="none" strike="noStrike" kern="1200" cap="none" spc="0" normalizeH="0" baseline="0" noProof="0" dirty="0">
                <a:ln>
                  <a:noFill/>
                </a:ln>
                <a:solidFill>
                  <a:srgbClr val="0066FF"/>
                </a:solidFill>
                <a:effectLst/>
                <a:uLnTx/>
                <a:uFillTx/>
                <a:latin typeface="Book Antiqua" pitchFamily="18" charset="0"/>
                <a:ea typeface="+mn-ea"/>
                <a:cs typeface="+mn-cs"/>
              </a:rPr>
              <a:t>Government Spending on Agriculture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id-ID" sz="2400" b="1" i="0" u="none" strike="noStrike" kern="1200" cap="none" spc="0" normalizeH="0" baseline="0" noProof="0" dirty="0">
                <a:ln>
                  <a:noFill/>
                </a:ln>
                <a:solidFill>
                  <a:srgbClr val="F79646">
                    <a:lumMod val="50000"/>
                  </a:srgbClr>
                </a:solidFill>
                <a:effectLst/>
                <a:uLnTx/>
                <a:uFillTx/>
                <a:latin typeface="Book Antiqua" pitchFamily="18" charset="0"/>
                <a:ea typeface="+mn-ea"/>
                <a:cs typeface="+mn-cs"/>
              </a:rPr>
              <a:t>di bawah 5% National Spending</a:t>
            </a:r>
            <a:endParaRPr kumimoji="0" lang="en-US" sz="2400" b="1" i="0" u="none" strike="noStrike" kern="1200" cap="none" spc="0" normalizeH="0" baseline="0" noProof="0" dirty="0">
              <a:ln>
                <a:noFill/>
              </a:ln>
              <a:solidFill>
                <a:srgbClr val="0066FF"/>
              </a:solidFill>
              <a:effectLst/>
              <a:uLnTx/>
              <a:uFillTx/>
              <a:latin typeface="Book Antiqua" pitchFamily="18" charset="0"/>
              <a:ea typeface="+mn-ea"/>
              <a:cs typeface="+mn-cs"/>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 y="985182"/>
            <a:ext cx="7600950" cy="472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Callout 4"/>
          <p:cNvSpPr/>
          <p:nvPr/>
        </p:nvSpPr>
        <p:spPr>
          <a:xfrm rot="20849221">
            <a:off x="7164288" y="569639"/>
            <a:ext cx="1944216" cy="954361"/>
          </a:xfrm>
          <a:prstGeom prst="wedgeEllipseCallout">
            <a:avLst>
              <a:gd name="adj1" fmla="val -67083"/>
              <a:gd name="adj2" fmla="val 55044"/>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1400" b="1" i="0" u="none" strike="noStrike" kern="1200" cap="none" spc="0" normalizeH="0" baseline="0" noProof="0" dirty="0">
                <a:ln>
                  <a:noFill/>
                </a:ln>
                <a:solidFill>
                  <a:srgbClr val="CC00FF"/>
                </a:solidFill>
                <a:effectLst/>
                <a:uLnTx/>
                <a:uFillTx/>
                <a:latin typeface="Calibri"/>
                <a:ea typeface="+mn-ea"/>
                <a:cs typeface="+mn-cs"/>
              </a:rPr>
              <a:t>Catatan Alokasi Anggaran untuk Pertanian</a:t>
            </a:r>
          </a:p>
        </p:txBody>
      </p:sp>
    </p:spTree>
    <p:extLst>
      <p:ext uri="{BB962C8B-B14F-4D97-AF65-F5344CB8AC3E}">
        <p14:creationId xmlns:p14="http://schemas.microsoft.com/office/powerpoint/2010/main" val="329880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85726"/>
            <a:ext cx="8229600" cy="1143000"/>
          </a:xfrm>
        </p:spPr>
        <p:txBody>
          <a:bodyPr>
            <a:normAutofit/>
          </a:bodyPr>
          <a:lstStyle/>
          <a:p>
            <a:pPr eaLnBrk="1" hangingPunct="1"/>
            <a:r>
              <a:rPr lang="en-US" b="1" dirty="0">
                <a:solidFill>
                  <a:srgbClr val="C00000"/>
                </a:solidFill>
                <a:latin typeface="Cambria" pitchFamily="18" charset="0"/>
              </a:rPr>
              <a:t>Growth in World Population</a:t>
            </a:r>
          </a:p>
        </p:txBody>
      </p:sp>
      <p:graphicFrame>
        <p:nvGraphicFramePr>
          <p:cNvPr id="2050" name="Object 4"/>
          <p:cNvGraphicFramePr>
            <a:graphicFrameLocks noGrp="1" noChangeAspect="1"/>
          </p:cNvGraphicFramePr>
          <p:nvPr>
            <p:ph idx="1"/>
          </p:nvPr>
        </p:nvGraphicFramePr>
        <p:xfrm>
          <a:off x="0" y="1438276"/>
          <a:ext cx="7900586" cy="4784244"/>
        </p:xfrm>
        <a:graphic>
          <a:graphicData uri="http://schemas.openxmlformats.org/presentationml/2006/ole">
            <mc:AlternateContent xmlns:mc="http://schemas.openxmlformats.org/markup-compatibility/2006">
              <mc:Choice xmlns:v="urn:schemas-microsoft-com:vml" Requires="v">
                <p:oleObj spid="_x0000_s2078" name="Chart" r:id="rId3" imgW="6096000" imgH="4067175" progId="MSGraph.Chart.8">
                  <p:embed followColorScheme="full"/>
                </p:oleObj>
              </mc:Choice>
              <mc:Fallback>
                <p:oleObj name="Chart" r:id="rId3" imgW="6096000" imgH="4067175" progId="MSGraph.Chart.8">
                  <p:embed followColorScheme="full"/>
                  <p:pic>
                    <p:nvPicPr>
                      <p:cNvPr id="2050" name="Object 4"/>
                      <p:cNvPicPr>
                        <a:picLocks noChangeAspect="1" noChangeArrowheads="1"/>
                      </p:cNvPicPr>
                      <p:nvPr/>
                    </p:nvPicPr>
                    <p:blipFill>
                      <a:blip r:embed="rId4"/>
                      <a:srcRect/>
                      <a:stretch>
                        <a:fillRect/>
                      </a:stretch>
                    </p:blipFill>
                    <p:spPr bwMode="auto">
                      <a:xfrm>
                        <a:off x="0" y="1438276"/>
                        <a:ext cx="7900586" cy="4784244"/>
                      </a:xfrm>
                      <a:prstGeom prst="rect">
                        <a:avLst/>
                      </a:prstGeom>
                      <a:noFill/>
                    </p:spPr>
                  </p:pic>
                </p:oleObj>
              </mc:Fallback>
            </mc:AlternateContent>
          </a:graphicData>
        </a:graphic>
      </p:graphicFrame>
      <p:sp>
        <p:nvSpPr>
          <p:cNvPr id="2052" name="Line 6"/>
          <p:cNvSpPr>
            <a:spLocks noChangeShapeType="1"/>
          </p:cNvSpPr>
          <p:nvPr/>
        </p:nvSpPr>
        <p:spPr bwMode="auto">
          <a:xfrm>
            <a:off x="457200" y="1200150"/>
            <a:ext cx="8305800"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TextBox 1"/>
          <p:cNvSpPr txBox="1"/>
          <p:nvPr/>
        </p:nvSpPr>
        <p:spPr>
          <a:xfrm>
            <a:off x="5838825" y="4616188"/>
            <a:ext cx="2847975"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7030A0"/>
                </a:solidFill>
                <a:effectLst/>
                <a:uLnTx/>
                <a:uFillTx/>
                <a:latin typeface="Cambria" pitchFamily="18" charset="0"/>
                <a:ea typeface="+mn-ea"/>
                <a:cs typeface="+mn-cs"/>
              </a:rPr>
              <a:t>Perlu</a:t>
            </a:r>
            <a:r>
              <a:rPr kumimoji="0" lang="id-ID" sz="2800" b="1" i="0" u="sng" strike="noStrike" kern="1200" cap="none" spc="0" normalizeH="0" baseline="0" noProof="0" dirty="0">
                <a:ln>
                  <a:noFill/>
                </a:ln>
                <a:solidFill>
                  <a:srgbClr val="7030A0"/>
                </a:solidFill>
                <a:effectLst/>
                <a:uLnTx/>
                <a:uFillTx/>
                <a:latin typeface="Cambria" pitchFamily="18" charset="0"/>
                <a:ea typeface="+mn-ea"/>
                <a:cs typeface="+mn-cs"/>
              </a:rPr>
              <a:t> tambahan pasokan</a:t>
            </a:r>
            <a:r>
              <a:rPr kumimoji="0" lang="en-US" sz="2800" b="1" i="0" u="none" strike="noStrike" kern="1200" cap="none" spc="0" normalizeH="0" baseline="0" noProof="0" dirty="0">
                <a:ln>
                  <a:noFill/>
                </a:ln>
                <a:solidFill>
                  <a:srgbClr val="7030A0"/>
                </a:solidFill>
                <a:effectLst/>
                <a:uLnTx/>
                <a:uFillTx/>
                <a:latin typeface="Cambria" pitchFamily="18" charset="0"/>
                <a:ea typeface="+mn-ea"/>
                <a:cs typeface="+mn-cs"/>
              </a:rPr>
              <a:t>:</a:t>
            </a:r>
          </a:p>
          <a:p>
            <a:pPr marL="7429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800" b="1" i="0" u="none" strike="noStrike" kern="1200" cap="none" spc="0" normalizeH="0" baseline="0" noProof="0" dirty="0" err="1">
                <a:ln>
                  <a:noFill/>
                </a:ln>
                <a:solidFill>
                  <a:srgbClr val="FF0000"/>
                </a:solidFill>
                <a:effectLst/>
                <a:uLnTx/>
                <a:uFillTx/>
                <a:latin typeface="Cambria" pitchFamily="18" charset="0"/>
                <a:ea typeface="+mn-ea"/>
                <a:cs typeface="+mn-cs"/>
              </a:rPr>
              <a:t>Pangan</a:t>
            </a:r>
            <a:endParaRPr kumimoji="0" lang="en-US" sz="2800" b="1" i="0" u="none" strike="noStrike" kern="1200" cap="none" spc="0" normalizeH="0" baseline="0" noProof="0" dirty="0">
              <a:ln>
                <a:noFill/>
              </a:ln>
              <a:solidFill>
                <a:srgbClr val="FF0000"/>
              </a:solidFill>
              <a:effectLst/>
              <a:uLnTx/>
              <a:uFillTx/>
              <a:latin typeface="Cambria" pitchFamily="18" charset="0"/>
              <a:ea typeface="+mn-ea"/>
              <a:cs typeface="+mn-cs"/>
            </a:endParaRPr>
          </a:p>
          <a:p>
            <a:pPr marL="7429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800" b="1" i="0" u="none" strike="noStrike" kern="1200" cap="none" spc="0" normalizeH="0" baseline="0" noProof="0" dirty="0" err="1">
                <a:ln>
                  <a:noFill/>
                </a:ln>
                <a:solidFill>
                  <a:srgbClr val="0000FF"/>
                </a:solidFill>
                <a:effectLst/>
                <a:uLnTx/>
                <a:uFillTx/>
                <a:latin typeface="Cambria" pitchFamily="18" charset="0"/>
                <a:ea typeface="+mn-ea"/>
                <a:cs typeface="+mn-cs"/>
              </a:rPr>
              <a:t>Energi</a:t>
            </a:r>
            <a:endParaRPr kumimoji="0" lang="en-US" sz="2800" b="1" i="0" u="none" strike="noStrike" kern="1200" cap="none" spc="0" normalizeH="0" baseline="0" noProof="0" dirty="0">
              <a:ln>
                <a:noFill/>
              </a:ln>
              <a:solidFill>
                <a:srgbClr val="0000FF"/>
              </a:solidFill>
              <a:effectLst/>
              <a:uLnTx/>
              <a:uFillTx/>
              <a:latin typeface="Cambria" pitchFamily="18" charset="0"/>
              <a:ea typeface="+mn-ea"/>
              <a:cs typeface="+mn-cs"/>
            </a:endParaRPr>
          </a:p>
        </p:txBody>
      </p:sp>
    </p:spTree>
    <p:extLst>
      <p:ext uri="{BB962C8B-B14F-4D97-AF65-F5344CB8AC3E}">
        <p14:creationId xmlns:p14="http://schemas.microsoft.com/office/powerpoint/2010/main" val="3193430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Autofit/>
          </a:bodyPr>
          <a:lstStyle/>
          <a:p>
            <a:r>
              <a:rPr lang="en-US" b="1" dirty="0" err="1">
                <a:solidFill>
                  <a:srgbClr val="C00000"/>
                </a:solidFill>
              </a:rPr>
              <a:t>Profil</a:t>
            </a:r>
            <a:r>
              <a:rPr lang="en-US" b="1" dirty="0">
                <a:solidFill>
                  <a:srgbClr val="C00000"/>
                </a:solidFill>
              </a:rPr>
              <a:t> </a:t>
            </a:r>
            <a:r>
              <a:rPr lang="en-US" b="1" dirty="0" err="1">
                <a:solidFill>
                  <a:srgbClr val="C00000"/>
                </a:solidFill>
              </a:rPr>
              <a:t>Ruta</a:t>
            </a:r>
            <a:r>
              <a:rPr lang="en-US" b="1" dirty="0">
                <a:solidFill>
                  <a:srgbClr val="C00000"/>
                </a:solidFill>
              </a:rPr>
              <a:t> Usaha </a:t>
            </a:r>
            <a:r>
              <a:rPr lang="en-US" b="1" dirty="0" err="1">
                <a:solidFill>
                  <a:srgbClr val="C00000"/>
                </a:solidFill>
              </a:rPr>
              <a:t>Pertanian</a:t>
            </a:r>
            <a:endParaRPr lang="en-US" b="1" dirty="0">
              <a:solidFill>
                <a:srgbClr val="C00000"/>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08" y="1295400"/>
            <a:ext cx="7987292"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a:xfrm rot="2592605">
            <a:off x="3200400" y="2186561"/>
            <a:ext cx="3810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6078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27685" y="381000"/>
            <a:ext cx="707636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66FF"/>
                </a:solidFill>
                <a:effectLst/>
                <a:uLnTx/>
                <a:uFillTx/>
                <a:latin typeface="Cambria" pitchFamily="18" charset="0"/>
                <a:ea typeface="+mn-ea"/>
                <a:cs typeface="+mn-cs"/>
              </a:rPr>
              <a:t>Persentase</a:t>
            </a:r>
            <a:r>
              <a:rPr kumimoji="0" lang="en-US" sz="2800" b="1" i="0" u="none" strike="noStrike" kern="1200" cap="none" spc="0" normalizeH="0" baseline="0" noProof="0" dirty="0">
                <a:ln>
                  <a:noFill/>
                </a:ln>
                <a:solidFill>
                  <a:srgbClr val="0066FF"/>
                </a:solidFill>
                <a:effectLst/>
                <a:uLnTx/>
                <a:uFillTx/>
                <a:latin typeface="Cambria" pitchFamily="18" charset="0"/>
                <a:ea typeface="+mn-ea"/>
                <a:cs typeface="+mn-cs"/>
              </a:rPr>
              <a:t> </a:t>
            </a:r>
            <a:r>
              <a:rPr kumimoji="0" lang="en-US" sz="2800" b="1" i="0" u="none" strike="noStrike" kern="1200" cap="none" spc="0" normalizeH="0" baseline="0" noProof="0" dirty="0" err="1">
                <a:ln>
                  <a:noFill/>
                </a:ln>
                <a:solidFill>
                  <a:srgbClr val="0066FF"/>
                </a:solidFill>
                <a:effectLst/>
                <a:uLnTx/>
                <a:uFillTx/>
                <a:latin typeface="Cambria" pitchFamily="18" charset="0"/>
                <a:ea typeface="+mn-ea"/>
                <a:cs typeface="+mn-cs"/>
              </a:rPr>
              <a:t>Peternak</a:t>
            </a:r>
            <a:r>
              <a:rPr kumimoji="0" lang="en-US" sz="2800" b="1" i="0" u="none" strike="noStrike" kern="1200" cap="none" spc="0" normalizeH="0" baseline="0" noProof="0" dirty="0">
                <a:ln>
                  <a:noFill/>
                </a:ln>
                <a:solidFill>
                  <a:srgbClr val="0066FF"/>
                </a:solidFill>
                <a:effectLst/>
                <a:uLnTx/>
                <a:uFillTx/>
                <a:latin typeface="Cambria" pitchFamily="18" charset="0"/>
                <a:ea typeface="+mn-ea"/>
                <a:cs typeface="+mn-cs"/>
              </a:rPr>
              <a:t> </a:t>
            </a:r>
            <a:r>
              <a:rPr kumimoji="0" lang="en-US" sz="2800" b="1" i="0" u="none" strike="noStrike" kern="1200" cap="none" spc="0" normalizeH="0" baseline="0" noProof="0" dirty="0" err="1">
                <a:ln>
                  <a:noFill/>
                </a:ln>
                <a:solidFill>
                  <a:srgbClr val="0066FF"/>
                </a:solidFill>
                <a:effectLst/>
                <a:uLnTx/>
                <a:uFillTx/>
                <a:latin typeface="Cambria" pitchFamily="18" charset="0"/>
                <a:ea typeface="+mn-ea"/>
                <a:cs typeface="+mn-cs"/>
              </a:rPr>
              <a:t>Menurut</a:t>
            </a:r>
            <a:r>
              <a:rPr kumimoji="0" lang="en-US" sz="2800" b="1" i="0" u="none" strike="noStrike" kern="1200" cap="none" spc="0" normalizeH="0" baseline="0" noProof="0" dirty="0">
                <a:ln>
                  <a:noFill/>
                </a:ln>
                <a:solidFill>
                  <a:srgbClr val="0066FF"/>
                </a:solidFill>
                <a:effectLst/>
                <a:uLnTx/>
                <a:uFillTx/>
                <a:latin typeface="Cambria" pitchFamily="18" charset="0"/>
                <a:ea typeface="+mn-ea"/>
                <a:cs typeface="+mn-cs"/>
              </a:rPr>
              <a:t> </a:t>
            </a:r>
            <a:r>
              <a:rPr kumimoji="0" lang="en-US" sz="2800" b="1" i="0" u="none" strike="noStrike" kern="1200" cap="none" spc="0" normalizeH="0" baseline="0" noProof="0" dirty="0" err="1">
                <a:ln>
                  <a:noFill/>
                </a:ln>
                <a:solidFill>
                  <a:srgbClr val="0066FF"/>
                </a:solidFill>
                <a:effectLst/>
                <a:uLnTx/>
                <a:uFillTx/>
                <a:latin typeface="Cambria" pitchFamily="18" charset="0"/>
                <a:ea typeface="+mn-ea"/>
                <a:cs typeface="+mn-cs"/>
              </a:rPr>
              <a:t>Pendidikan</a:t>
            </a:r>
            <a:endParaRPr kumimoji="0" lang="en-US" sz="2800" b="1" i="0" u="none" strike="noStrike" kern="1200" cap="none" spc="0" normalizeH="0" baseline="0" noProof="0" dirty="0">
              <a:ln>
                <a:noFill/>
              </a:ln>
              <a:solidFill>
                <a:srgbClr val="0066FF"/>
              </a:solidFill>
              <a:effectLst/>
              <a:uLnTx/>
              <a:uFillTx/>
              <a:latin typeface="Cambria" pitchFamily="18" charset="0"/>
              <a:ea typeface="+mn-ea"/>
              <a:cs typeface="+mn-cs"/>
            </a:endParaRPr>
          </a:p>
        </p:txBody>
      </p:sp>
      <p:graphicFrame>
        <p:nvGraphicFramePr>
          <p:cNvPr id="4" name="Chart 3"/>
          <p:cNvGraphicFramePr/>
          <p:nvPr/>
        </p:nvGraphicFramePr>
        <p:xfrm>
          <a:off x="609600" y="1371600"/>
          <a:ext cx="8001000" cy="4419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2879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8006" y="-316781"/>
            <a:ext cx="9580131" cy="7409633"/>
          </a:xfrm>
          <a:prstGeom prst="rect">
            <a:avLst/>
          </a:prstGeom>
        </p:spPr>
      </p:pic>
    </p:spTree>
    <p:extLst>
      <p:ext uri="{BB962C8B-B14F-4D97-AF65-F5344CB8AC3E}">
        <p14:creationId xmlns:p14="http://schemas.microsoft.com/office/powerpoint/2010/main" val="3489523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4882" y="2514600"/>
            <a:ext cx="6726329" cy="144655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KINERJA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PERTANIAN INDONESIA</a:t>
            </a:r>
            <a:endParaRPr kumimoji="0" lang="en-US"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607360335"/>
      </p:ext>
    </p:extLst>
  </p:cSld>
  <p:clrMapOvr>
    <a:masterClrMapping/>
  </p:clrMapOvr>
  <p:transition spd="med">
    <p:pull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96" y="1176458"/>
            <a:ext cx="8540529" cy="5394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txBox="1">
            <a:spLocks noChangeArrowheads="1"/>
          </p:cNvSpPr>
          <p:nvPr/>
        </p:nvSpPr>
        <p:spPr>
          <a:xfrm>
            <a:off x="457200" y="219075"/>
            <a:ext cx="8229600" cy="94785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en-US" sz="3200" b="1" i="0" u="none" strike="noStrike" kern="1200" cap="none" spc="0" normalizeH="0" baseline="0" noProof="0" dirty="0" err="1">
                <a:ln>
                  <a:noFill/>
                </a:ln>
                <a:solidFill>
                  <a:srgbClr val="C0504D">
                    <a:lumMod val="50000"/>
                  </a:srgbClr>
                </a:solidFill>
                <a:effectLst/>
                <a:uLnTx/>
                <a:uFillTx/>
                <a:latin typeface="Cambria" pitchFamily="18" charset="0"/>
              </a:rPr>
              <a:t>Proyeksi</a:t>
            </a:r>
            <a:r>
              <a:rPr kumimoji="0" lang="en-US" sz="3200" b="1" i="0" u="none" strike="noStrike" kern="1200" cap="none" spc="0" normalizeH="0" baseline="0" noProof="0" dirty="0">
                <a:ln>
                  <a:noFill/>
                </a:ln>
                <a:solidFill>
                  <a:srgbClr val="C0504D">
                    <a:lumMod val="50000"/>
                  </a:srgbClr>
                </a:solidFill>
                <a:effectLst/>
                <a:uLnTx/>
                <a:uFillTx/>
                <a:latin typeface="Cambria" pitchFamily="18" charset="0"/>
              </a:rPr>
              <a:t> </a:t>
            </a:r>
            <a:r>
              <a:rPr kumimoji="0" lang="id-ID" sz="3200" b="1" i="0" u="none" strike="noStrike" kern="1200" cap="none" spc="0" normalizeH="0" baseline="0" noProof="0" dirty="0">
                <a:ln>
                  <a:noFill/>
                </a:ln>
                <a:solidFill>
                  <a:srgbClr val="C0504D">
                    <a:lumMod val="50000"/>
                  </a:srgbClr>
                </a:solidFill>
                <a:effectLst/>
                <a:uLnTx/>
                <a:uFillTx/>
                <a:latin typeface="Cambria" pitchFamily="18" charset="0"/>
              </a:rPr>
              <a:t>P</a:t>
            </a:r>
            <a:r>
              <a:rPr kumimoji="0" lang="en-US" sz="3200" b="1" i="0" u="none" strike="noStrike" kern="1200" cap="none" spc="0" normalizeH="0" baseline="0" noProof="0" dirty="0" err="1">
                <a:ln>
                  <a:noFill/>
                </a:ln>
                <a:solidFill>
                  <a:srgbClr val="C0504D">
                    <a:lumMod val="50000"/>
                  </a:srgbClr>
                </a:solidFill>
                <a:effectLst/>
                <a:uLnTx/>
                <a:uFillTx/>
                <a:latin typeface="Cambria" pitchFamily="18" charset="0"/>
              </a:rPr>
              <a:t>roduksi</a:t>
            </a:r>
            <a:r>
              <a:rPr kumimoji="0" lang="en-US" sz="3200" b="1" i="0" u="none" strike="noStrike" kern="1200" cap="none" spc="0" normalizeH="0" baseline="0" noProof="0" dirty="0">
                <a:ln>
                  <a:noFill/>
                </a:ln>
                <a:solidFill>
                  <a:srgbClr val="C0504D">
                    <a:lumMod val="50000"/>
                  </a:srgbClr>
                </a:solidFill>
                <a:effectLst/>
                <a:uLnTx/>
                <a:uFillTx/>
                <a:latin typeface="Cambria" pitchFamily="18" charset="0"/>
              </a:rPr>
              <a:t> </a:t>
            </a:r>
            <a:r>
              <a:rPr kumimoji="0" lang="en-US" sz="3200" b="1" i="0" u="none" strike="noStrike" kern="1200" cap="none" spc="0" normalizeH="0" baseline="0" noProof="0" dirty="0" err="1">
                <a:ln>
                  <a:noFill/>
                </a:ln>
                <a:solidFill>
                  <a:srgbClr val="C0504D">
                    <a:lumMod val="50000"/>
                  </a:srgbClr>
                </a:solidFill>
                <a:effectLst/>
                <a:uLnTx/>
                <a:uFillTx/>
                <a:latin typeface="Cambria" pitchFamily="18" charset="0"/>
              </a:rPr>
              <a:t>dan</a:t>
            </a:r>
            <a:r>
              <a:rPr kumimoji="0" lang="en-US" sz="3200" b="1" i="0" u="none" strike="noStrike" kern="1200" cap="none" spc="0" normalizeH="0" baseline="0" noProof="0" dirty="0">
                <a:ln>
                  <a:noFill/>
                </a:ln>
                <a:solidFill>
                  <a:srgbClr val="C0504D">
                    <a:lumMod val="50000"/>
                  </a:srgbClr>
                </a:solidFill>
                <a:effectLst/>
                <a:uLnTx/>
                <a:uFillTx/>
                <a:latin typeface="Cambria" pitchFamily="18" charset="0"/>
              </a:rPr>
              <a:t> </a:t>
            </a:r>
            <a:r>
              <a:rPr lang="id-ID" sz="3200" b="1" dirty="0" err="1">
                <a:solidFill>
                  <a:srgbClr val="C0504D">
                    <a:lumMod val="50000"/>
                  </a:srgbClr>
                </a:solidFill>
                <a:latin typeface="Cambria" pitchFamily="18" charset="0"/>
              </a:rPr>
              <a:t>K</a:t>
            </a:r>
            <a:r>
              <a:rPr kumimoji="0" lang="en-US" sz="3200" b="1" i="0" u="none" strike="noStrike" kern="1200" cap="none" spc="0" normalizeH="0" baseline="0" noProof="0" dirty="0" err="1">
                <a:ln>
                  <a:noFill/>
                </a:ln>
                <a:solidFill>
                  <a:srgbClr val="C0504D">
                    <a:lumMod val="50000"/>
                  </a:srgbClr>
                </a:solidFill>
                <a:effectLst/>
                <a:uLnTx/>
                <a:uFillTx/>
                <a:latin typeface="Cambria" pitchFamily="18" charset="0"/>
              </a:rPr>
              <a:t>onsumsi</a:t>
            </a:r>
            <a:endParaRPr kumimoji="0" lang="en-US" sz="3200" b="1" i="0" u="none" strike="noStrike" kern="1200" cap="none" spc="0" normalizeH="0" baseline="0" noProof="0" dirty="0">
              <a:ln>
                <a:noFill/>
              </a:ln>
              <a:solidFill>
                <a:srgbClr val="C0504D">
                  <a:lumMod val="50000"/>
                </a:srgbClr>
              </a:solidFill>
              <a:effectLst/>
              <a:uLnTx/>
              <a:uFillTx/>
              <a:latin typeface="Cambria" pitchFamily="18" charset="0"/>
            </a:endParaRPr>
          </a:p>
          <a:p>
            <a:pPr marL="0" marR="0" lvl="0" indent="0" algn="ctr" defTabSz="914400" rtl="0" eaLnBrk="1" fontAlgn="auto" latinLnBrk="0" hangingPunct="1">
              <a:lnSpc>
                <a:spcPts val="2800"/>
              </a:lnSpc>
              <a:spcBef>
                <a:spcPct val="0"/>
              </a:spcBef>
              <a:spcAft>
                <a:spcPts val="0"/>
              </a:spcAft>
              <a:buClrTx/>
              <a:buSzTx/>
              <a:buFontTx/>
              <a:buNone/>
              <a:tabLst/>
              <a:defRPr/>
            </a:pPr>
            <a:r>
              <a:rPr kumimoji="0" lang="id-ID" sz="3200" b="1" i="0" u="none" strike="noStrike" kern="1200" cap="none" spc="0" normalizeH="0" baseline="0" noProof="0" dirty="0">
                <a:ln>
                  <a:noFill/>
                </a:ln>
                <a:solidFill>
                  <a:srgbClr val="C0504D">
                    <a:lumMod val="50000"/>
                  </a:srgbClr>
                </a:solidFill>
                <a:effectLst/>
                <a:uLnTx/>
                <a:uFillTx/>
                <a:latin typeface="Cambria" pitchFamily="18" charset="0"/>
              </a:rPr>
              <a:t>D</a:t>
            </a:r>
            <a:r>
              <a:rPr kumimoji="0" lang="en-US" sz="3200" b="1" i="0" u="none" strike="noStrike" kern="1200" cap="none" spc="0" normalizeH="0" baseline="0" noProof="0" dirty="0">
                <a:ln>
                  <a:noFill/>
                </a:ln>
                <a:solidFill>
                  <a:srgbClr val="C0504D">
                    <a:lumMod val="50000"/>
                  </a:srgbClr>
                </a:solidFill>
                <a:effectLst/>
                <a:uLnTx/>
                <a:uFillTx/>
                <a:latin typeface="Cambria" pitchFamily="18" charset="0"/>
              </a:rPr>
              <a:t>aging </a:t>
            </a:r>
            <a:r>
              <a:rPr lang="id-ID" sz="3200" b="1" dirty="0" err="1">
                <a:solidFill>
                  <a:srgbClr val="C0504D">
                    <a:lumMod val="50000"/>
                  </a:srgbClr>
                </a:solidFill>
                <a:latin typeface="Cambria" pitchFamily="18" charset="0"/>
              </a:rPr>
              <a:t>S</a:t>
            </a:r>
            <a:r>
              <a:rPr kumimoji="0" lang="en-US" sz="3200" b="1" i="0" u="none" strike="noStrike" kern="1200" cap="none" spc="0" normalizeH="0" baseline="0" noProof="0" dirty="0" err="1">
                <a:ln>
                  <a:noFill/>
                </a:ln>
                <a:solidFill>
                  <a:srgbClr val="C0504D">
                    <a:lumMod val="50000"/>
                  </a:srgbClr>
                </a:solidFill>
                <a:effectLst/>
                <a:uLnTx/>
                <a:uFillTx/>
                <a:latin typeface="Cambria" pitchFamily="18" charset="0"/>
              </a:rPr>
              <a:t>api</a:t>
            </a:r>
            <a:r>
              <a:rPr kumimoji="0" lang="en-US" sz="3200" b="1" i="0" u="none" strike="noStrike" kern="1200" cap="none" spc="0" normalizeH="0" baseline="0" noProof="0" dirty="0">
                <a:ln>
                  <a:noFill/>
                </a:ln>
                <a:solidFill>
                  <a:srgbClr val="C0504D">
                    <a:lumMod val="50000"/>
                  </a:srgbClr>
                </a:solidFill>
                <a:effectLst/>
                <a:uLnTx/>
                <a:uFillTx/>
                <a:latin typeface="Cambria" pitchFamily="18" charset="0"/>
              </a:rPr>
              <a:t> 2014-2024 </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348" y="6638925"/>
            <a:ext cx="358140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Arrow 4"/>
          <p:cNvSpPr/>
          <p:nvPr/>
        </p:nvSpPr>
        <p:spPr>
          <a:xfrm rot="19559098">
            <a:off x="7105651" y="4834512"/>
            <a:ext cx="3810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38978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349" y="409575"/>
            <a:ext cx="8966201" cy="6724651"/>
          </a:xfrm>
          <a:prstGeom prst="rect">
            <a:avLst/>
          </a:prstGeom>
        </p:spPr>
      </p:pic>
    </p:spTree>
    <p:extLst>
      <p:ext uri="{BB962C8B-B14F-4D97-AF65-F5344CB8AC3E}">
        <p14:creationId xmlns:p14="http://schemas.microsoft.com/office/powerpoint/2010/main" val="3398610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4425" y="114300"/>
            <a:ext cx="6943725" cy="6553199"/>
          </a:xfrm>
          <a:prstGeom prst="rect">
            <a:avLst/>
          </a:prstGeom>
        </p:spPr>
      </p:pic>
    </p:spTree>
    <p:extLst>
      <p:ext uri="{BB962C8B-B14F-4D97-AF65-F5344CB8AC3E}">
        <p14:creationId xmlns:p14="http://schemas.microsoft.com/office/powerpoint/2010/main" val="3040934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4463" y="289919"/>
            <a:ext cx="6300787" cy="6523413"/>
          </a:xfrm>
          <a:prstGeom prst="rect">
            <a:avLst/>
          </a:prstGeom>
        </p:spPr>
      </p:pic>
    </p:spTree>
    <p:extLst>
      <p:ext uri="{BB962C8B-B14F-4D97-AF65-F5344CB8AC3E}">
        <p14:creationId xmlns:p14="http://schemas.microsoft.com/office/powerpoint/2010/main" val="3291150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1851" y="2514600"/>
            <a:ext cx="5692392" cy="144655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rPr>
              <a:t>SOLUSI PERTANIAN</a:t>
            </a:r>
          </a:p>
          <a:p>
            <a:pPr marL="0" marR="0" lvl="0" indent="0" algn="ctr" defTabSz="914400" rtl="0" eaLnBrk="1" fontAlgn="base" latinLnBrk="0" hangingPunct="1">
              <a:lnSpc>
                <a:spcPct val="100000"/>
              </a:lnSpc>
              <a:spcBef>
                <a:spcPct val="0"/>
              </a:spcBef>
              <a:spcAft>
                <a:spcPct val="0"/>
              </a:spcAft>
              <a:buClrTx/>
              <a:buSzTx/>
              <a:buFontTx/>
              <a:buNone/>
              <a:tabLst/>
              <a:defRPr/>
            </a:pPr>
            <a:r>
              <a:rPr lang="id-ID" sz="4400" b="1"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latin typeface="Arial"/>
                <a:cs typeface="Arial" panose="020B0604020202020204" pitchFamily="34" charset="0"/>
              </a:rPr>
              <a:t>MASA DEPAN</a:t>
            </a:r>
            <a:endParaRPr kumimoji="0" lang="en-US" sz="4400" b="1" i="0" u="none" strike="noStrike" kern="1200" cap="none" spc="0" normalizeH="0" baseline="0" noProof="0"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948014421"/>
      </p:ext>
    </p:extLst>
  </p:cSld>
  <p:clrMapOvr>
    <a:masterClrMapping/>
  </p:clrMapOvr>
  <p:transition spd="med">
    <p:pull dir="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57571" y="76200"/>
            <a:ext cx="4781629" cy="923330"/>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err="1">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Alternatif</a:t>
            </a:r>
            <a:r>
              <a:rPr kumimoji="0" lang="en-US" sz="5400" b="1" i="0" u="sng" strike="noStrike" kern="1200" cap="none" spc="0" normalizeH="0" baseline="0" noProof="0"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 </a:t>
            </a:r>
            <a:r>
              <a:rPr kumimoji="0" lang="en-US" sz="5400" b="1" i="0" u="sng" strike="noStrike" kern="1200" cap="none" spc="0" normalizeH="0" baseline="0" noProof="0" dirty="0" err="1">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rPr>
              <a:t>Solusi</a:t>
            </a:r>
            <a:endParaRPr kumimoji="0" lang="en-US" sz="5400" b="1" i="0" u="none" strike="noStrike" kern="1200" cap="none" spc="0" normalizeH="0" baseline="0" noProof="0"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uLnTx/>
              <a:uFillTx/>
              <a:latin typeface="Calibri"/>
              <a:ea typeface="+mn-ea"/>
              <a:cs typeface="+mn-cs"/>
            </a:endParaRPr>
          </a:p>
        </p:txBody>
      </p:sp>
      <p:sp>
        <p:nvSpPr>
          <p:cNvPr id="4" name="Rectangle 3"/>
          <p:cNvSpPr/>
          <p:nvPr/>
        </p:nvSpPr>
        <p:spPr>
          <a:xfrm>
            <a:off x="1615201" y="5308133"/>
            <a:ext cx="7274107" cy="1323439"/>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uLnTx/>
                <a:uFillTx/>
                <a:latin typeface="Calibri"/>
                <a:ea typeface="+mn-ea"/>
                <a:cs typeface="+mn-cs"/>
              </a:rPr>
              <a:t>Sustainable Agriculture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uLnTx/>
                <a:uFillTx/>
                <a:latin typeface="Calibri"/>
                <a:ea typeface="+mn-ea"/>
                <a:cs typeface="+mn-cs"/>
              </a:rPr>
              <a:t>Development </a:t>
            </a:r>
            <a:r>
              <a:rPr lang="en-US" sz="4000" b="1" dirty="0" smtClean="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latin typeface="Calibri"/>
              </a:rPr>
              <a:t>and Biotechnology</a:t>
            </a:r>
            <a:endParaRPr kumimoji="0" lang="en-US" sz="4000" b="1" i="0" u="none" strike="noStrike" kern="1200" cap="none" spc="0" normalizeH="0" baseline="0" noProof="0" dirty="0">
              <a:ln w="12700">
                <a:solidFill>
                  <a:srgbClr val="1F497D">
                    <a:satMod val="155000"/>
                  </a:srgbClr>
                </a:solidFill>
                <a:prstDash val="solid"/>
              </a:ln>
              <a:solidFill>
                <a:srgbClr val="92D050"/>
              </a:solidFill>
              <a:effectLst>
                <a:outerShdw blurRad="41275" dist="20320" dir="1800000" algn="tl" rotWithShape="0">
                  <a:srgbClr val="000000">
                    <a:alpha val="40000"/>
                  </a:srgbClr>
                </a:outerShdw>
              </a:effectLst>
              <a:uLnTx/>
              <a:uFillTx/>
              <a:latin typeface="Calibri"/>
              <a:ea typeface="+mn-ea"/>
              <a:cs typeface="+mn-cs"/>
            </a:endParaRPr>
          </a:p>
        </p:txBody>
      </p:sp>
      <p:sp>
        <p:nvSpPr>
          <p:cNvPr id="7" name="Notched Right Arrow 6"/>
          <p:cNvSpPr/>
          <p:nvPr/>
        </p:nvSpPr>
        <p:spPr>
          <a:xfrm rot="5400000">
            <a:off x="5448300" y="3467100"/>
            <a:ext cx="2514600" cy="762000"/>
          </a:xfrm>
          <a:prstGeom prst="notched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2099625" y="1200150"/>
            <a:ext cx="6719981" cy="830997"/>
          </a:xfrm>
          <a:prstGeom prst="rect">
            <a:avLst/>
          </a:prstGeom>
          <a:noFill/>
        </p:spPr>
        <p:txBody>
          <a:bodyPr wrap="none" lIns="91440" tIns="45720" rIns="91440" bIns="4572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24500" cmpd="dbl">
                  <a:solidFill>
                    <a:srgbClr val="C0504D">
                      <a:shade val="85000"/>
                      <a:satMod val="155000"/>
                    </a:srgbClr>
                  </a:solidFill>
                  <a:prstDash val="solid"/>
                  <a:miter lim="800000"/>
                </a:ln>
                <a:solidFill>
                  <a:srgbClr val="FFFF00"/>
                </a:solidFill>
                <a:effectLst>
                  <a:outerShdw blurRad="38100" dist="38100" dir="7020000" algn="tl">
                    <a:srgbClr val="000000">
                      <a:alpha val="35000"/>
                    </a:srgbClr>
                  </a:outerShdw>
                </a:effectLst>
                <a:uLnTx/>
                <a:uFillTx/>
                <a:latin typeface="Calibri"/>
                <a:ea typeface="+mn-ea"/>
                <a:cs typeface="+mn-cs"/>
              </a:rPr>
              <a:t>Sustainable Development</a:t>
            </a:r>
          </a:p>
        </p:txBody>
      </p:sp>
      <p:pic>
        <p:nvPicPr>
          <p:cNvPr id="4098" name="Picture 2" descr="http://wp.istc.illinois.edu/wp-content/blogs.dir/1/files/2014/08/Sustainable_developm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2066330"/>
            <a:ext cx="4752975" cy="3343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77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l="16591" t="10532" r="16509" b="5618"/>
          <a:stretch/>
        </p:blipFill>
        <p:spPr bwMode="auto">
          <a:xfrm>
            <a:off x="836902" y="1038386"/>
            <a:ext cx="7485686" cy="5664631"/>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2250870" y="178226"/>
            <a:ext cx="4657750" cy="769441"/>
          </a:xfrm>
          <a:prstGeom prst="rect">
            <a:avLst/>
          </a:prstGeom>
          <a:noFill/>
        </p:spPr>
        <p:txBody>
          <a:bodyPr wrap="none" lIns="91440" tIns="45720" rIns="91440" bIns="45720">
            <a:spAutoFit/>
          </a:bodyPr>
          <a:lstStyle/>
          <a:p>
            <a:pPr algn="ctr"/>
            <a:r>
              <a:rPr lang="id-ID"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World Hunger Map</a:t>
            </a:r>
            <a:endPar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167014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61" y="19050"/>
            <a:ext cx="9144119" cy="6619874"/>
          </a:xfrm>
          <a:prstGeom prst="rect">
            <a:avLst/>
          </a:prstGeom>
        </p:spPr>
      </p:pic>
      <p:sp>
        <p:nvSpPr>
          <p:cNvPr id="3" name="Rectangle 2"/>
          <p:cNvSpPr txBox="1">
            <a:spLocks noChangeArrowheads="1"/>
          </p:cNvSpPr>
          <p:nvPr/>
        </p:nvSpPr>
        <p:spPr>
          <a:xfrm>
            <a:off x="15680" y="5286375"/>
            <a:ext cx="9144000" cy="1333499"/>
          </a:xfrm>
          <a:prstGeom prst="rect">
            <a:avLst/>
          </a:prstGeom>
          <a:solidFill>
            <a:schemeClr val="tx1">
              <a:lumMod val="65000"/>
              <a:lumOff val="35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6700"/>
            <a:r>
              <a:rPr lang="id-ID" sz="3200" b="1" dirty="0">
                <a:solidFill>
                  <a:srgbClr val="FFFF00"/>
                </a:solidFill>
                <a:latin typeface="Cambria" pitchFamily="18" charset="0"/>
              </a:rPr>
              <a:t>Why does current agriculture fail at feeding the world ?</a:t>
            </a:r>
          </a:p>
          <a:p>
            <a:endParaRPr lang="en-US" sz="3200" b="1" dirty="0">
              <a:solidFill>
                <a:srgbClr val="FFFF00"/>
              </a:solidFill>
              <a:latin typeface="Cambria" pitchFamily="18" charset="0"/>
            </a:endParaRPr>
          </a:p>
        </p:txBody>
      </p:sp>
    </p:spTree>
    <p:extLst>
      <p:ext uri="{BB962C8B-B14F-4D97-AF65-F5344CB8AC3E}">
        <p14:creationId xmlns:p14="http://schemas.microsoft.com/office/powerpoint/2010/main" val="1400448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788"/>
            <a:ext cx="8229600" cy="639762"/>
          </a:xfrm>
        </p:spPr>
        <p:txBody>
          <a:bodyPr>
            <a:noAutofit/>
          </a:bodyPr>
          <a:lstStyle/>
          <a:p>
            <a:r>
              <a:rPr lang="en-US" sz="4800" b="1" dirty="0">
                <a:solidFill>
                  <a:srgbClr val="00B050"/>
                </a:solidFill>
              </a:rPr>
              <a:t>History of Agriculture</a:t>
            </a:r>
          </a:p>
        </p:txBody>
      </p:sp>
      <p:sp>
        <p:nvSpPr>
          <p:cNvPr id="3" name="Content Placeholder 2"/>
          <p:cNvSpPr>
            <a:spLocks noGrp="1"/>
          </p:cNvSpPr>
          <p:nvPr>
            <p:ph idx="1"/>
          </p:nvPr>
        </p:nvSpPr>
        <p:spPr>
          <a:xfrm>
            <a:off x="357187" y="1257300"/>
            <a:ext cx="8429625" cy="5210175"/>
          </a:xfrm>
        </p:spPr>
        <p:txBody>
          <a:bodyPr>
            <a:noAutofit/>
          </a:bodyPr>
          <a:lstStyle/>
          <a:p>
            <a:pPr marL="179388" indent="-179388">
              <a:spcBef>
                <a:spcPts val="600"/>
              </a:spcBef>
              <a:spcAft>
                <a:spcPts val="600"/>
              </a:spcAft>
            </a:pPr>
            <a:r>
              <a:rPr lang="en-US" sz="2400" b="1" dirty="0">
                <a:solidFill>
                  <a:srgbClr val="7030A0"/>
                </a:solidFill>
                <a:latin typeface="Cambria" pitchFamily="18" charset="0"/>
              </a:rPr>
              <a:t>Agriculture has changed dramatically, especially since the end of World war II</a:t>
            </a:r>
          </a:p>
          <a:p>
            <a:pPr marL="179388" indent="-179388">
              <a:spcBef>
                <a:spcPts val="600"/>
              </a:spcBef>
              <a:spcAft>
                <a:spcPts val="600"/>
              </a:spcAft>
            </a:pPr>
            <a:r>
              <a:rPr lang="en-US" sz="2400" b="1" dirty="0">
                <a:solidFill>
                  <a:srgbClr val="7030A0"/>
                </a:solidFill>
                <a:latin typeface="Cambria" pitchFamily="18" charset="0"/>
              </a:rPr>
              <a:t>Food and fiber productivity soared due to</a:t>
            </a:r>
            <a:r>
              <a:rPr lang="id-ID" sz="2400" b="1" dirty="0">
                <a:solidFill>
                  <a:srgbClr val="7030A0"/>
                </a:solidFill>
                <a:latin typeface="Cambria" pitchFamily="18" charset="0"/>
              </a:rPr>
              <a:t>:</a:t>
            </a:r>
            <a:r>
              <a:rPr lang="en-US" sz="2400" b="1" dirty="0">
                <a:solidFill>
                  <a:srgbClr val="7030A0"/>
                </a:solidFill>
                <a:latin typeface="Cambria" pitchFamily="18" charset="0"/>
              </a:rPr>
              <a:t> </a:t>
            </a:r>
            <a:endParaRPr lang="id-ID" sz="2400" b="1" dirty="0">
              <a:solidFill>
                <a:srgbClr val="7030A0"/>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new technologies</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id-ID" sz="2400" b="1" dirty="0">
                <a:solidFill>
                  <a:srgbClr val="FF0000"/>
                </a:solidFill>
                <a:latin typeface="Cambria" pitchFamily="18" charset="0"/>
              </a:rPr>
              <a:t>m</a:t>
            </a:r>
            <a:r>
              <a:rPr lang="en-US" sz="2400" b="1" dirty="0" err="1">
                <a:solidFill>
                  <a:srgbClr val="FF0000"/>
                </a:solidFill>
                <a:latin typeface="Cambria" pitchFamily="18" charset="0"/>
              </a:rPr>
              <a:t>echanization</a:t>
            </a:r>
            <a:endParaRPr lang="id-ID" sz="2400" b="1" dirty="0">
              <a:solidFill>
                <a:srgbClr val="FF0000"/>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increased chemical use</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7030A0"/>
                </a:solidFill>
                <a:latin typeface="Cambria" pitchFamily="18" charset="0"/>
              </a:rPr>
              <a:t>Specialization</a:t>
            </a:r>
            <a:r>
              <a:rPr lang="id-ID" sz="2400" b="1" dirty="0">
                <a:solidFill>
                  <a:srgbClr val="7030A0"/>
                </a:solidFill>
                <a:latin typeface="Cambria" pitchFamily="18" charset="0"/>
              </a:rPr>
              <a:t> </a:t>
            </a:r>
            <a:r>
              <a:rPr lang="id-ID" sz="2000" b="1" dirty="0">
                <a:solidFill>
                  <a:srgbClr val="7030A0"/>
                </a:solidFill>
                <a:latin typeface="Cambria" pitchFamily="18" charset="0"/>
              </a:rPr>
              <a:t>(mono kultur)</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government policies</a:t>
            </a:r>
            <a:r>
              <a:rPr lang="id-ID" sz="2400" b="1" dirty="0">
                <a:solidFill>
                  <a:srgbClr val="0066FF"/>
                </a:solidFill>
                <a:latin typeface="Cambria" pitchFamily="18" charset="0"/>
              </a:rPr>
              <a:t>, etc.</a:t>
            </a:r>
          </a:p>
          <a:p>
            <a:pPr marL="179388" indent="0">
              <a:spcBef>
                <a:spcPts val="1200"/>
              </a:spcBef>
              <a:spcAft>
                <a:spcPts val="200"/>
              </a:spcAft>
              <a:buNone/>
            </a:pPr>
            <a:r>
              <a:rPr lang="en-US" sz="2400" b="1" dirty="0">
                <a:solidFill>
                  <a:srgbClr val="7030A0"/>
                </a:solidFill>
                <a:latin typeface="Cambria" pitchFamily="18" charset="0"/>
              </a:rPr>
              <a:t>that favored maximizing production</a:t>
            </a:r>
          </a:p>
          <a:p>
            <a:pPr marL="0" indent="0" algn="ctr">
              <a:spcBef>
                <a:spcPts val="1800"/>
              </a:spcBef>
              <a:spcAft>
                <a:spcPts val="600"/>
              </a:spcAft>
              <a:buNone/>
            </a:pPr>
            <a:r>
              <a:rPr lang="id-ID" b="1" dirty="0">
                <a:solidFill>
                  <a:srgbClr val="FF0000"/>
                </a:solidFill>
                <a:latin typeface="Cambria" pitchFamily="18" charset="0"/>
              </a:rPr>
              <a:t>Perubahan besar </a:t>
            </a:r>
            <a:r>
              <a:rPr lang="id-ID" sz="2800" b="1" dirty="0">
                <a:solidFill>
                  <a:srgbClr val="0000FF"/>
                </a:solidFill>
                <a:latin typeface="Cambria" pitchFamily="18" charset="0"/>
              </a:rPr>
              <a:t>ini</a:t>
            </a:r>
            <a:r>
              <a:rPr lang="id-ID" b="1" dirty="0">
                <a:solidFill>
                  <a:srgbClr val="FF0000"/>
                </a:solidFill>
                <a:latin typeface="Cambria" pitchFamily="18" charset="0"/>
              </a:rPr>
              <a:t> </a:t>
            </a:r>
            <a:r>
              <a:rPr lang="id-ID" sz="2800" b="1" dirty="0">
                <a:solidFill>
                  <a:srgbClr val="0000FF"/>
                </a:solidFill>
                <a:latin typeface="Cambria" pitchFamily="18" charset="0"/>
              </a:rPr>
              <a:t>mengakibatkan kerusakan atau menurunnya kualitas sumber daya pertanian</a:t>
            </a:r>
            <a:endParaRPr lang="en-US" sz="2800" b="1" dirty="0">
              <a:solidFill>
                <a:srgbClr val="0000FF"/>
              </a:solidFill>
              <a:latin typeface="Cambria" pitchFamily="18" charset="0"/>
            </a:endParaRPr>
          </a:p>
        </p:txBody>
      </p:sp>
    </p:spTree>
    <p:extLst>
      <p:ext uri="{BB962C8B-B14F-4D97-AF65-F5344CB8AC3E}">
        <p14:creationId xmlns:p14="http://schemas.microsoft.com/office/powerpoint/2010/main" val="22943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8938"/>
            <a:ext cx="8229600" cy="639762"/>
          </a:xfrm>
        </p:spPr>
        <p:txBody>
          <a:bodyPr>
            <a:noAutofit/>
          </a:bodyPr>
          <a:lstStyle/>
          <a:p>
            <a:r>
              <a:rPr lang="id-ID" sz="4800" b="1" dirty="0">
                <a:solidFill>
                  <a:srgbClr val="00B050"/>
                </a:solidFill>
              </a:rPr>
              <a:t>SUMBERDAYA PERTANIAN</a:t>
            </a:r>
            <a:endParaRPr lang="en-US" sz="4800" b="1" dirty="0">
              <a:solidFill>
                <a:srgbClr val="00B050"/>
              </a:solidFill>
            </a:endParaRPr>
          </a:p>
        </p:txBody>
      </p:sp>
      <p:sp>
        <p:nvSpPr>
          <p:cNvPr id="3" name="Content Placeholder 2"/>
          <p:cNvSpPr>
            <a:spLocks noGrp="1"/>
          </p:cNvSpPr>
          <p:nvPr>
            <p:ph idx="1"/>
          </p:nvPr>
        </p:nvSpPr>
        <p:spPr>
          <a:xfrm>
            <a:off x="176213" y="1323975"/>
            <a:ext cx="4471988" cy="5210175"/>
          </a:xfrm>
        </p:spPr>
        <p:txBody>
          <a:bodyPr>
            <a:noAutofit/>
          </a:bodyPr>
          <a:lstStyle/>
          <a:p>
            <a:pPr marL="266700" indent="-266700">
              <a:spcBef>
                <a:spcPts val="600"/>
              </a:spcBef>
              <a:spcAft>
                <a:spcPts val="600"/>
              </a:spcAft>
            </a:pPr>
            <a:r>
              <a:rPr lang="id-ID" sz="2800" b="1" dirty="0">
                <a:solidFill>
                  <a:srgbClr val="0000FF"/>
                </a:solidFill>
                <a:latin typeface="Cambria" pitchFamily="18" charset="0"/>
              </a:rPr>
              <a:t>Bahan Tanam</a:t>
            </a:r>
            <a:r>
              <a:rPr lang="id-ID" sz="2800" b="1" dirty="0">
                <a:solidFill>
                  <a:srgbClr val="7030A0"/>
                </a:solidFill>
                <a:latin typeface="Cambria" pitchFamily="18" charset="0"/>
              </a:rPr>
              <a:t> </a:t>
            </a:r>
            <a:r>
              <a:rPr lang="id-ID" sz="2400" b="1" dirty="0">
                <a:solidFill>
                  <a:srgbClr val="7030A0"/>
                </a:solidFill>
                <a:latin typeface="Cambria" pitchFamily="18" charset="0"/>
              </a:rPr>
              <a:t>(benih dan bibit)</a:t>
            </a:r>
            <a:endParaRPr lang="en-US" sz="2800" b="1" dirty="0">
              <a:solidFill>
                <a:srgbClr val="7030A0"/>
              </a:solidFill>
              <a:latin typeface="Cambria" pitchFamily="18" charset="0"/>
            </a:endParaRPr>
          </a:p>
          <a:p>
            <a:pPr marL="266700" indent="-266700">
              <a:spcBef>
                <a:spcPts val="600"/>
              </a:spcBef>
              <a:spcAft>
                <a:spcPts val="600"/>
              </a:spcAft>
            </a:pPr>
            <a:r>
              <a:rPr lang="en-US" sz="2800" b="1" dirty="0">
                <a:solidFill>
                  <a:srgbClr val="FF0000"/>
                </a:solidFill>
                <a:latin typeface="Cambria" pitchFamily="18" charset="0"/>
              </a:rPr>
              <a:t>M</a:t>
            </a:r>
            <a:r>
              <a:rPr lang="id-ID" sz="2800" b="1" dirty="0">
                <a:solidFill>
                  <a:srgbClr val="FF0000"/>
                </a:solidFill>
                <a:latin typeface="Cambria" pitchFamily="18" charset="0"/>
              </a:rPr>
              <a:t>edia Tanam </a:t>
            </a:r>
            <a:r>
              <a:rPr lang="id-ID" sz="2400" b="1" dirty="0">
                <a:solidFill>
                  <a:srgbClr val="7030A0"/>
                </a:solidFill>
                <a:latin typeface="Cambria" pitchFamily="18" charset="0"/>
              </a:rPr>
              <a:t>(lahan, hidroponik, etc.)</a:t>
            </a:r>
          </a:p>
          <a:p>
            <a:pPr marL="266700" indent="-266700">
              <a:spcBef>
                <a:spcPts val="600"/>
              </a:spcBef>
              <a:spcAft>
                <a:spcPts val="600"/>
              </a:spcAft>
            </a:pPr>
            <a:r>
              <a:rPr lang="id-ID" sz="2800" b="1" dirty="0">
                <a:solidFill>
                  <a:srgbClr val="7030A0"/>
                </a:solidFill>
                <a:latin typeface="Cambria" pitchFamily="18" charset="0"/>
              </a:rPr>
              <a:t>Air </a:t>
            </a:r>
          </a:p>
          <a:p>
            <a:pPr marL="266700" indent="-266700">
              <a:spcBef>
                <a:spcPts val="600"/>
              </a:spcBef>
              <a:spcAft>
                <a:spcPts val="600"/>
              </a:spcAft>
            </a:pPr>
            <a:r>
              <a:rPr lang="id-ID" sz="3000" b="1" dirty="0">
                <a:solidFill>
                  <a:srgbClr val="0000FF"/>
                </a:solidFill>
                <a:latin typeface="Cambria" pitchFamily="18" charset="0"/>
              </a:rPr>
              <a:t>Mikroba</a:t>
            </a:r>
            <a:r>
              <a:rPr lang="id-ID" sz="2800" b="1" dirty="0">
                <a:solidFill>
                  <a:srgbClr val="7030A0"/>
                </a:solidFill>
                <a:latin typeface="Cambria" pitchFamily="18" charset="0"/>
              </a:rPr>
              <a:t> </a:t>
            </a:r>
            <a:r>
              <a:rPr lang="id-ID" sz="2400" b="1" dirty="0">
                <a:solidFill>
                  <a:srgbClr val="7030A0"/>
                </a:solidFill>
                <a:latin typeface="Cambria" pitchFamily="18" charset="0"/>
              </a:rPr>
              <a:t>(</a:t>
            </a:r>
            <a:r>
              <a:rPr lang="id-ID" sz="2400" b="1" i="1" dirty="0">
                <a:solidFill>
                  <a:srgbClr val="7030A0"/>
                </a:solidFill>
                <a:latin typeface="Cambria" pitchFamily="18" charset="0"/>
              </a:rPr>
              <a:t>under and upper ground</a:t>
            </a:r>
            <a:r>
              <a:rPr lang="id-ID" sz="2400" b="1" dirty="0">
                <a:solidFill>
                  <a:srgbClr val="7030A0"/>
                </a:solidFill>
                <a:latin typeface="Cambria" pitchFamily="18" charset="0"/>
              </a:rPr>
              <a:t>)</a:t>
            </a:r>
          </a:p>
          <a:p>
            <a:pPr marL="266700" indent="-266700">
              <a:spcBef>
                <a:spcPts val="600"/>
              </a:spcBef>
              <a:spcAft>
                <a:spcPts val="600"/>
              </a:spcAft>
            </a:pPr>
            <a:r>
              <a:rPr lang="id-ID" sz="2800" b="1" dirty="0">
                <a:solidFill>
                  <a:srgbClr val="7030A0"/>
                </a:solidFill>
                <a:latin typeface="Cambria" pitchFamily="18" charset="0"/>
              </a:rPr>
              <a:t>Iklim dan cuaca</a:t>
            </a:r>
          </a:p>
          <a:p>
            <a:pPr marL="266700" indent="-266700">
              <a:spcBef>
                <a:spcPts val="600"/>
              </a:spcBef>
              <a:spcAft>
                <a:spcPts val="600"/>
              </a:spcAft>
            </a:pPr>
            <a:r>
              <a:rPr lang="id-ID" sz="2800" b="1" dirty="0">
                <a:solidFill>
                  <a:srgbClr val="7030A0"/>
                </a:solidFill>
                <a:latin typeface="Cambria" pitchFamily="18" charset="0"/>
              </a:rPr>
              <a:t>Pembiayaan</a:t>
            </a:r>
          </a:p>
          <a:p>
            <a:pPr marL="266700" indent="-266700">
              <a:spcBef>
                <a:spcPts val="600"/>
              </a:spcBef>
              <a:spcAft>
                <a:spcPts val="600"/>
              </a:spcAft>
            </a:pPr>
            <a:r>
              <a:rPr lang="id-ID" sz="2800" b="1" dirty="0">
                <a:solidFill>
                  <a:srgbClr val="7030A0"/>
                </a:solidFill>
                <a:latin typeface="Cambria" pitchFamily="18" charset="0"/>
              </a:rPr>
              <a:t>SDM</a:t>
            </a:r>
            <a:r>
              <a:rPr lang="id-ID" b="1" dirty="0">
                <a:solidFill>
                  <a:srgbClr val="7030A0"/>
                </a:solidFill>
                <a:latin typeface="Cambria" pitchFamily="18" charset="0"/>
              </a:rPr>
              <a:t>, dll.</a:t>
            </a:r>
          </a:p>
          <a:p>
            <a:pPr marL="179388" indent="-179388">
              <a:spcBef>
                <a:spcPts val="600"/>
              </a:spcBef>
              <a:spcAft>
                <a:spcPts val="600"/>
              </a:spcAft>
            </a:pPr>
            <a:endParaRPr lang="en-US" b="1" dirty="0">
              <a:solidFill>
                <a:srgbClr val="7030A0"/>
              </a:solidFill>
              <a:latin typeface="Cambria"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5826" y="1465065"/>
            <a:ext cx="1600199" cy="2040878"/>
          </a:xfrm>
          <a:prstGeom prst="rect">
            <a:avLst/>
          </a:prstGeom>
          <a:ln>
            <a:solidFill>
              <a:srgbClr val="FF00FF"/>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7570" y="1465065"/>
            <a:ext cx="2686430" cy="2014823"/>
          </a:xfrm>
          <a:prstGeom prst="rect">
            <a:avLst/>
          </a:prstGeom>
          <a:ln>
            <a:solidFill>
              <a:srgbClr val="FF00FF"/>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5826" y="3942308"/>
            <a:ext cx="4448175" cy="2620417"/>
          </a:xfrm>
          <a:prstGeom prst="rect">
            <a:avLst/>
          </a:prstGeom>
          <a:ln>
            <a:solidFill>
              <a:srgbClr val="FF00FF"/>
            </a:solidFill>
          </a:ln>
        </p:spPr>
      </p:pic>
    </p:spTree>
    <p:extLst>
      <p:ext uri="{BB962C8B-B14F-4D97-AF65-F5344CB8AC3E}">
        <p14:creationId xmlns:p14="http://schemas.microsoft.com/office/powerpoint/2010/main" val="3320541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2.gstatic.com/images?q=tbn:ANd9GcSZ2EjqOGME67KUShDCNRQ1x9OQ5LpBFNEW0Z28TTi-mr6A3Fz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150" y="2850201"/>
            <a:ext cx="3752850" cy="4007799"/>
          </a:xfrm>
          <a:prstGeom prst="rect">
            <a:avLst/>
          </a:prstGeom>
          <a:noFill/>
          <a:ln>
            <a:solidFill>
              <a:srgbClr val="FF00FF"/>
            </a:solidFill>
          </a:ln>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225" y="155284"/>
            <a:ext cx="4781550" cy="1178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85875"/>
            <a:ext cx="5953125"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632" y="4581526"/>
            <a:ext cx="4815100" cy="2089838"/>
          </a:xfrm>
          <a:prstGeom prst="rect">
            <a:avLst/>
          </a:prstGeom>
          <a:ln w="28575">
            <a:solidFill>
              <a:srgbClr val="FF00FF"/>
            </a:solidFill>
          </a:ln>
        </p:spPr>
      </p:pic>
    </p:spTree>
    <p:extLst>
      <p:ext uri="{BB962C8B-B14F-4D97-AF65-F5344CB8AC3E}">
        <p14:creationId xmlns:p14="http://schemas.microsoft.com/office/powerpoint/2010/main" val="3922914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l="15324" t="23590" r="16282" b="1563"/>
          <a:stretch/>
        </p:blipFill>
        <p:spPr bwMode="auto">
          <a:xfrm>
            <a:off x="742951" y="866775"/>
            <a:ext cx="7648574" cy="5838825"/>
          </a:xfrm>
          <a:prstGeom prst="rect">
            <a:avLst/>
          </a:prstGeom>
          <a:ln>
            <a:noFill/>
          </a:ln>
          <a:extLst>
            <a:ext uri="{53640926-AAD7-44D8-BBD7-CCE9431645EC}">
              <a14:shadowObscured xmlns:a14="http://schemas.microsoft.com/office/drawing/2010/main"/>
            </a:ext>
          </a:extLst>
        </p:spPr>
      </p:pic>
      <p:sp>
        <p:nvSpPr>
          <p:cNvPr id="4" name="Title 1"/>
          <p:cNvSpPr txBox="1">
            <a:spLocks/>
          </p:cNvSpPr>
          <p:nvPr/>
        </p:nvSpPr>
        <p:spPr>
          <a:xfrm>
            <a:off x="457200" y="17462"/>
            <a:ext cx="8229600" cy="64928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dirty="0">
                <a:solidFill>
                  <a:srgbClr val="00B050"/>
                </a:solidFill>
              </a:rPr>
              <a:t>Keragaman Biota Tanah</a:t>
            </a:r>
            <a:endParaRPr lang="en-US" b="1" dirty="0">
              <a:solidFill>
                <a:srgbClr val="00B050"/>
              </a:solidFill>
            </a:endParaRPr>
          </a:p>
        </p:txBody>
      </p:sp>
      <p:sp>
        <p:nvSpPr>
          <p:cNvPr id="5" name="Rectangle 22"/>
          <p:cNvSpPr>
            <a:spLocks noChangeArrowheads="1"/>
          </p:cNvSpPr>
          <p:nvPr/>
        </p:nvSpPr>
        <p:spPr bwMode="auto">
          <a:xfrm>
            <a:off x="7648078" y="6482513"/>
            <a:ext cx="1495922" cy="375487"/>
          </a:xfrm>
          <a:prstGeom prst="rect">
            <a:avLst/>
          </a:prstGeom>
          <a:solidFill>
            <a:schemeClr val="accent1">
              <a:lumMod val="20000"/>
              <a:lumOff val="80000"/>
            </a:schemeClr>
          </a:solid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id-ID"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Luqman, 2020</a:t>
            </a:r>
            <a:endParaRPr kumimoji="0" lang="en-US" altLang="id-ID" sz="1600" b="0"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18565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ill Sans Ultra Bold Condensed"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ill Sans Ultra Bold Condensed" pitchFamily="34"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862</TotalTime>
  <Words>749</Words>
  <Application>Microsoft Office PowerPoint</Application>
  <PresentationFormat>On-screen Show (4:3)</PresentationFormat>
  <Paragraphs>159</Paragraphs>
  <Slides>39</Slides>
  <Notes>5</Notes>
  <HiddenSlides>0</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39</vt:i4>
      </vt:variant>
    </vt:vector>
  </HeadingPairs>
  <TitlesOfParts>
    <vt:vector size="53" baseType="lpstr">
      <vt:lpstr>Arial</vt:lpstr>
      <vt:lpstr>Book Antiqua</vt:lpstr>
      <vt:lpstr>Calibri</vt:lpstr>
      <vt:lpstr>Calibri Light</vt:lpstr>
      <vt:lpstr>Cambria</vt:lpstr>
      <vt:lpstr>Tahoma</vt:lpstr>
      <vt:lpstr>Times New Roman</vt:lpstr>
      <vt:lpstr>Wingdings</vt:lpstr>
      <vt:lpstr>Office Theme</vt:lpstr>
      <vt:lpstr>3_Office Theme</vt:lpstr>
      <vt:lpstr>Layers</vt:lpstr>
      <vt:lpstr>4_Office Theme</vt:lpstr>
      <vt:lpstr>Mountain Top</vt:lpstr>
      <vt:lpstr>Chart</vt:lpstr>
      <vt:lpstr>PERLUKAH BIOTEKNOLOGI ?</vt:lpstr>
      <vt:lpstr>PowerPoint Presentation</vt:lpstr>
      <vt:lpstr>Growth in World Population</vt:lpstr>
      <vt:lpstr>PowerPoint Presentation</vt:lpstr>
      <vt:lpstr>PowerPoint Presentation</vt:lpstr>
      <vt:lpstr>History of Agriculture</vt:lpstr>
      <vt:lpstr>SUMBERDAYA PERTANIAN</vt:lpstr>
      <vt:lpstr>PowerPoint Presentation</vt:lpstr>
      <vt:lpstr>PowerPoint Presentation</vt:lpstr>
      <vt:lpstr>PowerPoint Presentation</vt:lpstr>
      <vt:lpstr>PowerPoint Presentation</vt:lpstr>
      <vt:lpstr>Land Degradation</vt:lpstr>
      <vt:lpstr>PowerPoint Presentation</vt:lpstr>
      <vt:lpstr>Alih Fungsi Lahan</vt:lpstr>
      <vt:lpstr>PowerPoint Presentation</vt:lpstr>
      <vt:lpstr>Pasokan Air</vt:lpstr>
      <vt:lpstr>PowerPoint Presentation</vt:lpstr>
      <vt:lpstr>PowerPoint Presentation</vt:lpstr>
      <vt:lpstr>Hama dan Penyakit (tanaman, ternak, dan ikan)</vt:lpstr>
      <vt:lpstr>PowerPoint Presentation</vt:lpstr>
      <vt:lpstr>Global Climate Change(1)</vt:lpstr>
      <vt:lpstr>PowerPoint Presentation</vt:lpstr>
      <vt:lpstr>Global Climate Change(2)</vt:lpstr>
      <vt:lpstr>Kehilangan Hasil (panen, pascapanen)</vt:lpstr>
      <vt:lpstr>Kehilangan Hasil (panen, pascapanen)</vt:lpstr>
      <vt:lpstr>PEMBIAYAAN PERTANIAN</vt:lpstr>
      <vt:lpstr>PowerPoint Presentation</vt:lpstr>
      <vt:lpstr>Masalah Pembangunan Nasional(1)</vt:lpstr>
      <vt:lpstr>Pembangunan Nasional(2)</vt:lpstr>
      <vt:lpstr>Profil Ruta Usaha Pertanian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 S E R</dc:creator>
  <cp:lastModifiedBy>lenovo</cp:lastModifiedBy>
  <cp:revision>49</cp:revision>
  <dcterms:created xsi:type="dcterms:W3CDTF">2020-10-25T14:32:36Z</dcterms:created>
  <dcterms:modified xsi:type="dcterms:W3CDTF">2021-06-01T10:30:56Z</dcterms:modified>
</cp:coreProperties>
</file>