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74" r:id="rId7"/>
    <p:sldId id="275" r:id="rId8"/>
    <p:sldId id="276" r:id="rId9"/>
    <p:sldId id="277" r:id="rId10"/>
    <p:sldId id="278" r:id="rId11"/>
    <p:sldId id="260" r:id="rId12"/>
    <p:sldId id="279" r:id="rId13"/>
    <p:sldId id="280" r:id="rId14"/>
    <p:sldId id="261" r:id="rId15"/>
    <p:sldId id="281" r:id="rId16"/>
    <p:sldId id="282" r:id="rId17"/>
    <p:sldId id="283" r:id="rId18"/>
    <p:sldId id="284" r:id="rId19"/>
    <p:sldId id="285" r:id="rId20"/>
    <p:sldId id="262" r:id="rId21"/>
    <p:sldId id="286" r:id="rId22"/>
    <p:sldId id="287" r:id="rId23"/>
    <p:sldId id="263" r:id="rId24"/>
    <p:sldId id="288" r:id="rId25"/>
    <p:sldId id="289" r:id="rId26"/>
    <p:sldId id="290" r:id="rId27"/>
    <p:sldId id="264" r:id="rId28"/>
    <p:sldId id="291" r:id="rId29"/>
    <p:sldId id="292" r:id="rId30"/>
    <p:sldId id="293" r:id="rId31"/>
    <p:sldId id="298" r:id="rId32"/>
    <p:sldId id="294" r:id="rId33"/>
    <p:sldId id="295" r:id="rId34"/>
    <p:sldId id="296" r:id="rId35"/>
    <p:sldId id="297" r:id="rId36"/>
    <p:sldId id="266" r:id="rId37"/>
    <p:sldId id="300" r:id="rId38"/>
    <p:sldId id="301" r:id="rId39"/>
    <p:sldId id="302" r:id="rId40"/>
    <p:sldId id="271" r:id="rId41"/>
    <p:sldId id="303" r:id="rId42"/>
    <p:sldId id="304" r:id="rId43"/>
    <p:sldId id="305" r:id="rId44"/>
    <p:sldId id="306" r:id="rId45"/>
    <p:sldId id="307" r:id="rId46"/>
    <p:sldId id="26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269" r:id="rId55"/>
    <p:sldId id="315" r:id="rId56"/>
    <p:sldId id="316" r:id="rId57"/>
    <p:sldId id="317" r:id="rId58"/>
    <p:sldId id="318" r:id="rId59"/>
    <p:sldId id="319" r:id="rId60"/>
    <p:sldId id="268" r:id="rId61"/>
    <p:sldId id="320" r:id="rId62"/>
    <p:sldId id="321" r:id="rId63"/>
    <p:sldId id="322" r:id="rId64"/>
    <p:sldId id="270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</p:sldIdLst>
  <p:sldSz cx="12192000" cy="6858000"/>
  <p:notesSz cx="6858000" cy="9144000"/>
  <p:defaultTextStyle>
    <a:defPPr>
      <a:defRPr lang="id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31"/>
    <p:restoredTop sz="94915"/>
  </p:normalViewPr>
  <p:slideViewPr>
    <p:cSldViewPr snapToGrid="0" showGuides="1">
      <p:cViewPr varScale="1">
        <p:scale>
          <a:sx n="90" d="100"/>
          <a:sy n="90" d="100"/>
        </p:scale>
        <p:origin x="59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DE6DB579-9C5B-DE25-43BE-DA8C2DFB8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CF2F0735-F99C-C111-681B-4EEA2A046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46D11EC0-586E-3B0E-07BC-6D611B9F2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51462064-DAE3-01FE-27C1-EC9359B5C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6F0DDACF-48A1-8944-E371-98C4B9ED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9330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0AFC2BCA-FCEA-0FE8-3AC0-881ED4F6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8ADCCBC1-6CEF-CA16-F566-7C6ADB9F9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6C2E7580-BF38-EEEC-53B6-CB3DA1DD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E3C2E96E-9D2F-18D1-30CD-C6FFF2D2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6F7649DD-F051-CA16-FCF3-3F2A691B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45327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D205C3C4-FE3C-AF1E-4FD2-E274D9C8BE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871E1F95-4540-150A-5F72-A6ED74ED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D855EDAF-AEA1-E1CB-2F12-428836248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7CD69A4C-121A-1865-A004-58F912D52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397D62CE-DB99-F4A8-42D7-A326AE39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53275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F4A809AF-6DF3-F57B-D3FA-4F0E2CBE9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27166D9-4412-7FED-F123-9902A96F8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59A27380-6CCC-8CEA-95CD-583B209E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337912F8-61B4-A3F7-840B-8445686B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0CDC649E-9828-DEEC-8B7B-1D06B8C8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95979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C3908A6D-7252-6978-49ED-FEC07ECFC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48F59390-E46A-F920-C677-9322676B6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72C01477-4F15-9584-C99F-8DC99522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7EFB9873-9D86-135F-A0C7-D5E42FEE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321B10D7-34DF-4675-3392-018E98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52101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CF17153E-1FA5-AED0-45C7-1386B445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DA9CADE7-999B-67E6-73D8-C9124E8BC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95427256-9528-DC00-BA1E-942123B12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CD224E95-15E8-CEF8-5A80-32539694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27E31E61-87DF-C0BD-5979-E5A493A4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7252E6D8-8A94-E1FB-22A9-FC13FC4F9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372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DEC4F5B-6392-3BBA-C793-0A211C722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C2A45487-0623-2135-C56E-06E2FB210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E6FA4C6D-6745-2F75-1B49-6115DC745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238022DA-5857-5F20-2389-12A083540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EB5D0243-93B6-31CD-E338-89B63240E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F2A53DEA-FFB9-98F5-6E4B-E6464001A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93E4C584-1D02-FCAD-7CD1-55AA731DF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2FAF8334-1513-DE0F-D17F-F7521F96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0788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596548B-951F-37AE-6D92-8921259C0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D80EDDD3-2EA8-0939-BF66-97BA669B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CBA8A42F-6EDE-1481-610F-19AAF6F01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6F3F076D-C79C-76D6-5C19-8BC8EE4B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26811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B5098BFE-A9D9-F169-8B09-99099DBB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D9BABCDF-0467-66CC-8905-C75F24F8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084C12FB-7616-09E0-C7BE-3819832B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992783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C63B19B8-3B1A-AECA-8C46-9B3194EB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2CC2B00F-B69D-D8DE-140C-1999659CB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0EF3A0A5-BA0B-82B3-E950-7BC97E858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CEA4BEFC-845A-323F-3D74-EA1B755F3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69F40B8B-E432-544A-BE36-5B2807F6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55C31DF7-6C41-72EB-DD57-281A3501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2582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43A048BB-0911-9391-FD0F-F364AAA0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408266AF-B2F1-59AC-7C8F-6CD8ABFCA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8A1B3D76-B934-D1FC-8EA9-2BB2F5073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FB9A95AD-7AC2-18D6-F522-31D794947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17C30C8C-282F-6398-BE1F-4EB0F14E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6ECB0A01-144C-4874-A781-2A9B915D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83914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5C48A69A-6F56-F7F4-EF79-663D372A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81E92A98-B800-1DC3-EAD8-8277D9DA4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FEB7E5F3-0A44-41B8-E096-8ECDD11DB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3A40C-CA64-DC40-9E03-1365AFD97F46}" type="datetimeFigureOut">
              <a:rPr lang="id-US" smtClean="0"/>
              <a:t>8/18/24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D10731B8-6D57-8E6B-B2A9-11F5BEE85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B844CE86-1959-3BF4-045E-C60FBB9F2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61928-14AD-FB47-8E26-450DAF923010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32330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bar 3">
            <a:extLst>
              <a:ext uri="{FF2B5EF4-FFF2-40B4-BE49-F238E27FC236}">
                <a16:creationId xmlns:a16="http://schemas.microsoft.com/office/drawing/2014/main" id="{A1E3DEEE-7989-831A-A521-944B941D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672" y="-28577"/>
            <a:ext cx="12527672" cy="6858000"/>
          </a:xfrm>
          <a:prstGeom prst="rect">
            <a:avLst/>
          </a:prstGeom>
        </p:spPr>
      </p:pic>
      <p:sp>
        <p:nvSpPr>
          <p:cNvPr id="2" name="Judul 1">
            <a:extLst>
              <a:ext uri="{FF2B5EF4-FFF2-40B4-BE49-F238E27FC236}">
                <a16:creationId xmlns:a16="http://schemas.microsoft.com/office/drawing/2014/main" id="{33132C4D-A281-33C2-6124-52082248A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7181"/>
            <a:ext cx="9144000" cy="895351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id-US" dirty="0">
                <a:solidFill>
                  <a:schemeClr val="bg1"/>
                </a:solidFill>
                <a:latin typeface="Optima" panose="02000503060000020004" pitchFamily="2" charset="0"/>
              </a:rPr>
              <a:t>ORGANIC CHEMISTRY III</a:t>
            </a:r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7279F77A-E1AC-D5C9-4EC5-F534B1443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85882"/>
            <a:ext cx="9144000" cy="61436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id-ID" sz="3600" dirty="0" err="1">
                <a:solidFill>
                  <a:schemeClr val="bg1"/>
                </a:solidFill>
                <a:latin typeface="Optima" panose="02000503060000020004" pitchFamily="2" charset="0"/>
                <a:ea typeface="Times New Roman" panose="02020603050405020304" pitchFamily="18" charset="0"/>
              </a:rPr>
              <a:t>Carbonyl</a:t>
            </a:r>
            <a:r>
              <a:rPr lang="id-ID" sz="3600" dirty="0">
                <a:solidFill>
                  <a:schemeClr val="bg1"/>
                </a:solidFill>
                <a:latin typeface="Optima" panose="02000503060000020004" pitchFamily="2" charset="0"/>
                <a:ea typeface="Times New Roman" panose="02020603050405020304" pitchFamily="18" charset="0"/>
              </a:rPr>
              <a:t> </a:t>
            </a:r>
            <a:r>
              <a:rPr lang="id-ID" sz="3600" dirty="0" err="1">
                <a:solidFill>
                  <a:schemeClr val="bg1"/>
                </a:solidFill>
                <a:latin typeface="Optima" panose="02000503060000020004" pitchFamily="2" charset="0"/>
                <a:ea typeface="Times New Roman" panose="02020603050405020304" pitchFamily="18" charset="0"/>
              </a:rPr>
              <a:t>Condensation</a:t>
            </a:r>
            <a:r>
              <a:rPr lang="id-ID" sz="3600" dirty="0">
                <a:solidFill>
                  <a:schemeClr val="bg1"/>
                </a:solidFill>
                <a:latin typeface="Optima" panose="02000503060000020004" pitchFamily="2" charset="0"/>
                <a:ea typeface="Times New Roman" panose="02020603050405020304" pitchFamily="18" charset="0"/>
              </a:rPr>
              <a:t> </a:t>
            </a:r>
            <a:r>
              <a:rPr lang="id-ID" sz="3600" dirty="0" err="1">
                <a:solidFill>
                  <a:schemeClr val="bg1"/>
                </a:solidFill>
                <a:latin typeface="Optima" panose="02000503060000020004" pitchFamily="2" charset="0"/>
                <a:ea typeface="Times New Roman" panose="02020603050405020304" pitchFamily="18" charset="0"/>
              </a:rPr>
              <a:t>Reactions</a:t>
            </a:r>
            <a:r>
              <a:rPr lang="id-ID" sz="3600" dirty="0">
                <a:solidFill>
                  <a:schemeClr val="bg1"/>
                </a:solidFill>
                <a:latin typeface="Optima" panose="02000503060000020004" pitchFamily="2" charset="0"/>
                <a:ea typeface="Times New Roman" panose="02020603050405020304" pitchFamily="18" charset="0"/>
              </a:rPr>
              <a:t> </a:t>
            </a:r>
            <a:endParaRPr lang="id-US" sz="3600" dirty="0">
              <a:solidFill>
                <a:schemeClr val="bg1"/>
              </a:solidFill>
              <a:latin typeface="Optima" panose="02000503060000020004" pitchFamily="2" charset="0"/>
              <a:ea typeface="Calibri" panose="020F0502020204030204" pitchFamily="34" charset="0"/>
            </a:endParaRPr>
          </a:p>
          <a:p>
            <a:endParaRPr lang="id-US" sz="3600" dirty="0">
              <a:solidFill>
                <a:schemeClr val="bg1"/>
              </a:solidFill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3461281D-4507-7D09-3A49-B4817BBFE94C}"/>
              </a:ext>
            </a:extLst>
          </p:cNvPr>
          <p:cNvSpPr txBox="1"/>
          <p:nvPr/>
        </p:nvSpPr>
        <p:spPr>
          <a:xfrm>
            <a:off x="10701338" y="534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4283977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9A2CB429-1940-AE6A-1E9A-1E849DF31DB4}"/>
              </a:ext>
            </a:extLst>
          </p:cNvPr>
          <p:cNvSpPr txBox="1"/>
          <p:nvPr/>
        </p:nvSpPr>
        <p:spPr>
          <a:xfrm>
            <a:off x="1535906" y="3813514"/>
            <a:ext cx="909399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>
                <a:effectLst/>
                <a:latin typeface="IBMPlexSerif"/>
              </a:rPr>
              <a:t>PROBLEM 23-2</a:t>
            </a:r>
          </a:p>
          <a:p>
            <a:pPr algn="just"/>
            <a:r>
              <a:rPr lang="id-ID" sz="2200" dirty="0" err="1">
                <a:effectLst/>
                <a:latin typeface="IBMPlexSerif"/>
              </a:rPr>
              <a:t>Using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curved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arrows</a:t>
            </a:r>
            <a:r>
              <a:rPr lang="id-ID" sz="2200" dirty="0">
                <a:effectLst/>
                <a:latin typeface="IBMPlexSerif"/>
              </a:rPr>
              <a:t> to </a:t>
            </a:r>
            <a:r>
              <a:rPr lang="id-ID" sz="2200" dirty="0" err="1">
                <a:effectLst/>
                <a:latin typeface="IBMPlexSerif"/>
              </a:rPr>
              <a:t>indicate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electron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flow</a:t>
            </a:r>
            <a:r>
              <a:rPr lang="id-ID" sz="2200" dirty="0">
                <a:effectLst/>
                <a:latin typeface="IBMPlexSerif"/>
              </a:rPr>
              <a:t> in </a:t>
            </a:r>
            <a:r>
              <a:rPr lang="id-ID" sz="2200" dirty="0" err="1">
                <a:effectLst/>
                <a:latin typeface="IBMPlexSerif"/>
              </a:rPr>
              <a:t>each</a:t>
            </a:r>
            <a:r>
              <a:rPr lang="id-ID" sz="2200" dirty="0">
                <a:effectLst/>
                <a:latin typeface="IBMPlexSerif"/>
              </a:rPr>
              <a:t> step, </a:t>
            </a:r>
            <a:r>
              <a:rPr lang="id-ID" sz="2200" dirty="0" err="1">
                <a:effectLst/>
                <a:latin typeface="IBMPlexSerif"/>
              </a:rPr>
              <a:t>show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how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base-catalyzed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reverse-aldol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reaction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4-hydroxy-4-methyl-2-pentanone </a:t>
            </a:r>
            <a:r>
              <a:rPr lang="id-ID" sz="2200" dirty="0" err="1">
                <a:effectLst/>
                <a:latin typeface="IBMPlexSerif"/>
              </a:rPr>
              <a:t>takes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place</a:t>
            </a:r>
            <a:r>
              <a:rPr lang="id-ID" sz="2200" dirty="0">
                <a:effectLst/>
                <a:latin typeface="IBMPlexSerif"/>
              </a:rPr>
              <a:t> to </a:t>
            </a:r>
            <a:r>
              <a:rPr lang="id-ID" sz="2200" dirty="0" err="1">
                <a:effectLst/>
                <a:latin typeface="IBMPlexSerif"/>
              </a:rPr>
              <a:t>yield</a:t>
            </a:r>
            <a:r>
              <a:rPr lang="id-ID" sz="2200" dirty="0">
                <a:effectLst/>
                <a:latin typeface="IBMPlexSerif"/>
              </a:rPr>
              <a:t> 2 </a:t>
            </a:r>
            <a:r>
              <a:rPr lang="id-ID" sz="2200" dirty="0" err="1">
                <a:effectLst/>
                <a:latin typeface="IBMPlexSerif"/>
              </a:rPr>
              <a:t>equivalents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acetone</a:t>
            </a:r>
            <a:r>
              <a:rPr lang="id-ID" sz="2200" dirty="0">
                <a:effectLst/>
                <a:latin typeface="IBMPlexSerif"/>
              </a:rPr>
              <a:t>. </a:t>
            </a:r>
            <a:endParaRPr lang="id-ID" sz="2200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4000170A-88D7-272D-DF76-ADACB5A121FA}"/>
              </a:ext>
            </a:extLst>
          </p:cNvPr>
          <p:cNvSpPr txBox="1"/>
          <p:nvPr/>
        </p:nvSpPr>
        <p:spPr>
          <a:xfrm>
            <a:off x="1535906" y="862697"/>
            <a:ext cx="90939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23-1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Predict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: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410EFE47-3CBF-21D2-DEE0-68FE84607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76" y="1815753"/>
            <a:ext cx="6649820" cy="166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94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BBFDC352-671A-ADB3-BED6-AA1DF6393990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Carbonyl Condensations versus Alpha Substitutions</a:t>
            </a:r>
            <a:endParaRPr lang="en-US" sz="2800" dirty="0">
              <a:solidFill>
                <a:schemeClr val="bg1"/>
              </a:solidFill>
              <a:effectLst/>
              <a:latin typeface="Optima" panose="0200050306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367C807E-2035-0682-2848-D4339E8A9A04}"/>
              </a:ext>
            </a:extLst>
          </p:cNvPr>
          <p:cNvSpPr txBox="1"/>
          <p:nvPr/>
        </p:nvSpPr>
        <p:spPr>
          <a:xfrm>
            <a:off x="821530" y="1294534"/>
            <a:ext cx="1022270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Two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general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carbonyl-group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—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α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—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conditions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involve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-ion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intermediates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experimental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conditions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predict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case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generate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intention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carrying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α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won’t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instead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DF326414-732F-512C-2494-268C890D3451}"/>
              </a:ext>
            </a:extLst>
          </p:cNvPr>
          <p:cNvSpPr txBox="1"/>
          <p:nvPr/>
        </p:nvSpPr>
        <p:spPr>
          <a:xfrm>
            <a:off x="821530" y="3724805"/>
            <a:ext cx="1022270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There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simple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answer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question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experimental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conditions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usually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much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result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Alpha-substitution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require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equivalent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strong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normally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rapidly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completely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converted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temperature</a:t>
            </a:r>
            <a:r>
              <a:rPr lang="id-ID" sz="2200" dirty="0">
                <a:effectLst/>
                <a:latin typeface="Optima" panose="02000503060000020004" pitchFamily="2" charset="0"/>
              </a:rPr>
              <a:t>. An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rapidly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ensure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quenched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quickly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27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950CC694-4678-BDC7-3B91-0185F7145167}"/>
              </a:ext>
            </a:extLst>
          </p:cNvPr>
          <p:cNvSpPr txBox="1"/>
          <p:nvPr/>
        </p:nvSpPr>
        <p:spPr>
          <a:xfrm>
            <a:off x="1035843" y="613113"/>
            <a:ext cx="100798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</a:t>
            </a:r>
            <a:r>
              <a:rPr lang="id-ID" sz="2200" dirty="0">
                <a:effectLst/>
                <a:latin typeface="Optima" panose="02000503060000020004" pitchFamily="2" charset="0"/>
              </a:rPr>
              <a:t> 1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equivalent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lithium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diisopropylamide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(LDA)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tetrahydrofuran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–78 °C. Rapid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complete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generation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unreacted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remain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meaning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. We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immediately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halide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complete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E3860DA4-1FB4-81C5-D554-2DDB743BF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94" y="2736771"/>
            <a:ext cx="8065012" cy="2020888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16BE843F-A804-2A32-052B-D009117BD335}"/>
              </a:ext>
            </a:extLst>
          </p:cNvPr>
          <p:cNvSpPr txBox="1"/>
          <p:nvPr/>
        </p:nvSpPr>
        <p:spPr>
          <a:xfrm>
            <a:off x="1035843" y="4860429"/>
            <a:ext cx="100798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On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hand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require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catalytic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amount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relatively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weak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equivalent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small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amount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generated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presence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unreacted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. Once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catalyst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regenerated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51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F5C75E1F-C5B8-0623-BBCB-C3C577BEF080}"/>
              </a:ext>
            </a:extLst>
          </p:cNvPr>
          <p:cNvSpPr txBox="1"/>
          <p:nvPr/>
        </p:nvSpPr>
        <p:spPr>
          <a:xfrm>
            <a:off x="942975" y="771436"/>
            <a:ext cx="1010126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propanal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dissolve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methanol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</a:t>
            </a:r>
            <a:r>
              <a:rPr lang="id-ID" sz="2200" dirty="0">
                <a:effectLst/>
                <a:latin typeface="Optima" panose="02000503060000020004" pitchFamily="2" charset="0"/>
              </a:rPr>
              <a:t> 0.05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equivalent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sodium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methoxide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warm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2FC34884-7883-43C8-2C53-7EA3967E6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9" y="1925094"/>
            <a:ext cx="8893498" cy="45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0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BD01B2FA-2706-DBD2-BDEF-63D7DB872367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Dehydration of Aldol Products: Synthesis of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Enones</a:t>
            </a:r>
            <a:endParaRPr lang="en-US" sz="2800" dirty="0">
              <a:solidFill>
                <a:schemeClr val="bg1"/>
              </a:solidFill>
              <a:effectLst/>
              <a:latin typeface="Optima" panose="0200050306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3AD67771-56EA-1892-C555-3DB3BC91160F}"/>
              </a:ext>
            </a:extLst>
          </p:cNvPr>
          <p:cNvSpPr txBox="1"/>
          <p:nvPr/>
        </p:nvSpPr>
        <p:spPr>
          <a:xfrm>
            <a:off x="821530" y="1308825"/>
            <a:ext cx="1022270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either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conditions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hydroxy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dehydrated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conjugated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ene</a:t>
            </a:r>
            <a:r>
              <a:rPr lang="id-ID" sz="2200" dirty="0">
                <a:effectLst/>
                <a:latin typeface="Optima" panose="02000503060000020004" pitchFamily="2" charset="0"/>
              </a:rPr>
              <a:t> +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).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fact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it’s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loss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37AA0391-D16F-E70D-0EF0-5286C35E6210}"/>
              </a:ext>
            </a:extLst>
          </p:cNvPr>
          <p:cNvSpPr txBox="1"/>
          <p:nvPr/>
        </p:nvSpPr>
        <p:spPr>
          <a:xfrm>
            <a:off x="821529" y="5509433"/>
            <a:ext cx="104227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resistant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dehydration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17.6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hydroxide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dehydrate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easily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CD180011-C220-C089-C43E-675FFBCA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67" y="3093928"/>
            <a:ext cx="7384210" cy="216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15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B3069870-6557-983F-3803-07D4ECDF0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40" y="2328875"/>
            <a:ext cx="10173864" cy="4086224"/>
          </a:xfrm>
          <a:prstGeom prst="rect">
            <a:avLst/>
          </a:prstGeom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id="{D905D0E8-4FD3-9323-D761-52D0AC20F905}"/>
              </a:ext>
            </a:extLst>
          </p:cNvPr>
          <p:cNvSpPr txBox="1"/>
          <p:nvPr/>
        </p:nvSpPr>
        <p:spPr>
          <a:xfrm>
            <a:off x="892969" y="381290"/>
            <a:ext cx="101738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Under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conditions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α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hydrogen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removed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expels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nearby</a:t>
            </a:r>
            <a:r>
              <a:rPr lang="id-ID" sz="2200" dirty="0">
                <a:effectLst/>
                <a:latin typeface="Optima" panose="02000503060000020004" pitchFamily="2" charset="0"/>
              </a:rPr>
              <a:t> –OH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E1cB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11.10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conditions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formed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–OH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protonated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expelled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E1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E2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90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DD0EE679-E8A8-F230-7884-74A24B3B8685}"/>
              </a:ext>
            </a:extLst>
          </p:cNvPr>
          <p:cNvSpPr txBox="1"/>
          <p:nvPr/>
        </p:nvSpPr>
        <p:spPr>
          <a:xfrm>
            <a:off x="1064419" y="337275"/>
            <a:ext cx="1006554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conditions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needed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dehydration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bit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vigorous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slightly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higher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temperature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conditions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needed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itself</a:t>
            </a:r>
            <a:r>
              <a:rPr lang="id-ID" sz="2200" dirty="0">
                <a:effectLst/>
                <a:latin typeface="Optima" panose="02000503060000020004" pitchFamily="2" charset="0"/>
              </a:rPr>
              <a:t>.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result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conjugated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usually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obtained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directly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isolating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hydroxy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0EFECF51-45BD-8E3C-38AD-4DE5CB3DFFDF}"/>
              </a:ext>
            </a:extLst>
          </p:cNvPr>
          <p:cNvSpPr txBox="1"/>
          <p:nvPr/>
        </p:nvSpPr>
        <p:spPr>
          <a:xfrm>
            <a:off x="1064419" y="2167055"/>
            <a:ext cx="100655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Conjugated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stable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nonconjugated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reason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conjugated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dienes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stable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nonconjugated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dienes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14.1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el-GR" sz="2200" dirty="0">
                <a:effectLst/>
                <a:latin typeface="IBMPlexSerif"/>
              </a:rPr>
              <a:t>π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el-GR" sz="2200" dirty="0">
                <a:effectLst/>
                <a:latin typeface="IBMPlexSerif"/>
              </a:rPr>
              <a:t>π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molecular</a:t>
            </a:r>
            <a:r>
              <a:rPr lang="id-ID" sz="2200" dirty="0">
                <a:effectLst/>
                <a:latin typeface="Optima" panose="02000503060000020004" pitchFamily="2" charset="0"/>
              </a:rPr>
              <a:t>-orbital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description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conjugated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el-GR" sz="2200" dirty="0">
                <a:effectLst/>
                <a:latin typeface="IBMPlexSerif"/>
              </a:rPr>
              <a:t>π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electrons</a:t>
            </a:r>
            <a:r>
              <a:rPr lang="id-ID" sz="2200" dirty="0">
                <a:effectLst/>
                <a:latin typeface="Optima" panose="02000503060000020004" pitchFamily="2" charset="0"/>
              </a:rPr>
              <a:t> over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atomic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centers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23.3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id="{14C42E99-9080-3985-8B79-3DCE6DCF6CEB}"/>
              </a:ext>
            </a:extLst>
          </p:cNvPr>
          <p:cNvSpPr txBox="1"/>
          <p:nvPr/>
        </p:nvSpPr>
        <p:spPr>
          <a:xfrm>
            <a:off x="948141" y="4719839"/>
            <a:ext cx="5438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800" b="1" dirty="0">
                <a:solidFill>
                  <a:srgbClr val="C11126"/>
                </a:solidFill>
                <a:effectLst/>
                <a:latin typeface="Mulish"/>
              </a:rPr>
              <a:t>FIGURE 23.3 </a:t>
            </a:r>
            <a:r>
              <a:rPr lang="id-ID" sz="1800" b="1" dirty="0">
                <a:effectLst/>
                <a:latin typeface="IBMPlexSans"/>
              </a:rPr>
              <a:t>The </a:t>
            </a:r>
            <a:r>
              <a:rPr lang="el-GR" sz="1800" b="1" dirty="0">
                <a:effectLst/>
                <a:latin typeface="IBMPlexSans"/>
              </a:rPr>
              <a:t>π </a:t>
            </a:r>
            <a:r>
              <a:rPr lang="id-ID" sz="1800" b="1" dirty="0" err="1">
                <a:effectLst/>
                <a:latin typeface="IBMPlexSans"/>
              </a:rPr>
              <a:t>bonding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molecular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orbitals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of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conjugated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enone</a:t>
            </a:r>
            <a:r>
              <a:rPr lang="id-ID" sz="1800" b="1" dirty="0">
                <a:effectLst/>
                <a:latin typeface="IBMPlexSans"/>
              </a:rPr>
              <a:t> (</a:t>
            </a:r>
            <a:r>
              <a:rPr lang="id-ID" sz="1800" b="1" dirty="0" err="1">
                <a:effectLst/>
                <a:latin typeface="IBMPlexSans"/>
              </a:rPr>
              <a:t>propenal</a:t>
            </a:r>
            <a:r>
              <a:rPr lang="id-ID" sz="1800" b="1" dirty="0">
                <a:effectLst/>
                <a:latin typeface="IBMPlexSans"/>
              </a:rPr>
              <a:t>) </a:t>
            </a:r>
            <a:r>
              <a:rPr lang="id-ID" sz="1800" b="1" dirty="0" err="1">
                <a:effectLst/>
                <a:latin typeface="IBMPlexSans"/>
              </a:rPr>
              <a:t>and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conjugated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diene</a:t>
            </a:r>
            <a:r>
              <a:rPr lang="id-ID" sz="1800" b="1" dirty="0">
                <a:effectLst/>
                <a:latin typeface="IBMPlexSans"/>
              </a:rPr>
              <a:t> (1,3-butadiene) are </a:t>
            </a:r>
            <a:r>
              <a:rPr lang="id-ID" sz="1800" b="1" dirty="0" err="1">
                <a:effectLst/>
                <a:latin typeface="IBMPlexSans"/>
              </a:rPr>
              <a:t>similar</a:t>
            </a:r>
            <a:r>
              <a:rPr lang="id-ID" sz="1800" b="1" dirty="0">
                <a:effectLst/>
                <a:latin typeface="IBMPlexSans"/>
              </a:rPr>
              <a:t> in </a:t>
            </a:r>
            <a:r>
              <a:rPr lang="id-ID" sz="1800" b="1" dirty="0" err="1">
                <a:effectLst/>
                <a:latin typeface="IBMPlexSans"/>
              </a:rPr>
              <a:t>shape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and</a:t>
            </a:r>
            <a:r>
              <a:rPr lang="id-ID" sz="1800" b="1" dirty="0">
                <a:effectLst/>
                <a:latin typeface="IBMPlexSans"/>
              </a:rPr>
              <a:t> are </a:t>
            </a:r>
            <a:r>
              <a:rPr lang="id-ID" sz="1800" b="1" dirty="0" err="1">
                <a:effectLst/>
                <a:latin typeface="IBMPlexSans"/>
              </a:rPr>
              <a:t>spread</a:t>
            </a:r>
            <a:r>
              <a:rPr lang="id-ID" sz="1800" b="1" dirty="0">
                <a:effectLst/>
                <a:latin typeface="IBMPlexSans"/>
              </a:rPr>
              <a:t> over the </a:t>
            </a:r>
            <a:r>
              <a:rPr lang="id-ID" sz="1800" b="1" dirty="0" err="1">
                <a:effectLst/>
                <a:latin typeface="IBMPlexSans"/>
              </a:rPr>
              <a:t>entire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el-GR" sz="1800" b="1" dirty="0">
                <a:effectLst/>
                <a:latin typeface="IBMPlexSans"/>
              </a:rPr>
              <a:t>π </a:t>
            </a:r>
            <a:r>
              <a:rPr lang="id-ID" sz="1800" b="1" dirty="0" err="1">
                <a:effectLst/>
                <a:latin typeface="IBMPlexSans"/>
              </a:rPr>
              <a:t>system</a:t>
            </a:r>
            <a:r>
              <a:rPr lang="id-ID" sz="1800" dirty="0">
                <a:effectLst/>
                <a:latin typeface="IBMPlexSans"/>
              </a:rPr>
              <a:t>. </a:t>
            </a:r>
            <a:endParaRPr lang="id-ID" dirty="0"/>
          </a:p>
        </p:txBody>
      </p:sp>
      <p:pic>
        <p:nvPicPr>
          <p:cNvPr id="13" name="Gambar 12">
            <a:extLst>
              <a:ext uri="{FF2B5EF4-FFF2-40B4-BE49-F238E27FC236}">
                <a16:creationId xmlns:a16="http://schemas.microsoft.com/office/drawing/2014/main" id="{C2EAE718-45D9-B68F-7A79-474117E6A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16" y="3952882"/>
            <a:ext cx="45339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4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ECED81AE-E18C-19C5-63D3-21B71DAEBF20}"/>
              </a:ext>
            </a:extLst>
          </p:cNvPr>
          <p:cNvSpPr txBox="1"/>
          <p:nvPr/>
        </p:nvSpPr>
        <p:spPr>
          <a:xfrm>
            <a:off x="1193005" y="688922"/>
            <a:ext cx="965120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real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value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dehydration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removal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drive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equilibrium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toward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. Even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though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initial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itself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unfavorable</a:t>
            </a:r>
            <a:r>
              <a:rPr lang="id-ID" sz="2200" dirty="0">
                <a:effectLst/>
                <a:latin typeface="Optima" panose="02000503060000020004" pitchFamily="2" charset="0"/>
              </a:rPr>
              <a:t>,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usually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subsequent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dehydration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nevertheless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allows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many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good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Cyclohexanone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cyclohexylidenecyclohexanone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92%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even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though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initial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equilibrium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unfavorable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BB5CAD1F-6184-977A-98C9-D302661E2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721" y="3429000"/>
            <a:ext cx="8703773" cy="273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7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5759497E-AAA2-9255-A976-31AE6CF42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65" y="957267"/>
            <a:ext cx="11182877" cy="51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48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72BD1F92-D326-806A-1C54-E0C48BCD5B2B}"/>
              </a:ext>
            </a:extLst>
          </p:cNvPr>
          <p:cNvSpPr txBox="1"/>
          <p:nvPr/>
        </p:nvSpPr>
        <p:spPr>
          <a:xfrm>
            <a:off x="1421606" y="4052030"/>
            <a:ext cx="95511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>
                <a:effectLst/>
                <a:latin typeface="Optima" panose="02000503060000020004" pitchFamily="2" charset="0"/>
              </a:rPr>
              <a:t>PROBLEM 23-4 </a:t>
            </a: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3-methylcyclohexanone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200" dirty="0">
                <a:effectLst/>
                <a:latin typeface="Optima" panose="02000503060000020004" pitchFamily="2" charset="0"/>
              </a:rPr>
              <a:t>, not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counting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double-bond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isomers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Draw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them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0916DB7C-1BFE-73DF-599C-B86903E9D443}"/>
              </a:ext>
            </a:extLst>
          </p:cNvPr>
          <p:cNvSpPr txBox="1"/>
          <p:nvPr/>
        </p:nvSpPr>
        <p:spPr>
          <a:xfrm>
            <a:off x="1421606" y="752772"/>
            <a:ext cx="95511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23-3 </a:t>
            </a: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expect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each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B0E0CDC5-3FCB-5B8B-238D-0F4E0A6D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05" y="2171700"/>
            <a:ext cx="6150769" cy="154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04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tak Teks 4">
            <a:extLst>
              <a:ext uri="{FF2B5EF4-FFF2-40B4-BE49-F238E27FC236}">
                <a16:creationId xmlns:a16="http://schemas.microsoft.com/office/drawing/2014/main" id="{3020C086-D119-4130-8471-8D85AA4374BA}"/>
              </a:ext>
            </a:extLst>
          </p:cNvPr>
          <p:cNvSpPr txBox="1"/>
          <p:nvPr/>
        </p:nvSpPr>
        <p:spPr>
          <a:xfrm>
            <a:off x="1585910" y="639365"/>
            <a:ext cx="9129713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id-ID" sz="2400" b="1" dirty="0" err="1"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Carbonyl</a:t>
            </a:r>
            <a:r>
              <a:rPr lang="id-ID" sz="2400" b="1" dirty="0"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 </a:t>
            </a:r>
            <a:r>
              <a:rPr lang="id-ID" sz="2400" b="1" dirty="0" err="1"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Condensation</a:t>
            </a:r>
            <a:r>
              <a:rPr lang="id-ID" sz="2400" b="1" dirty="0"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 </a:t>
            </a:r>
            <a:r>
              <a:rPr lang="id-ID" sz="2400" b="1" dirty="0" err="1"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Reactions</a:t>
            </a:r>
            <a:r>
              <a:rPr lang="en-US" sz="2400" b="1" dirty="0"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: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Why This Chapter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Carbonyl Condensations: The Aldol Reaction;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Carbonyl Condensations versus Alpha Substitutions;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Dehydration of Aldol Products: Synthesis of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Enones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Using Aldol Reaction in Synthesis;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Mixed Aldol Reactions;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Intramolecular Aldol Reactions;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Claisen Condensation Reaction;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Mixed Claisen Condensations;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Intramolecular Claisen Condensations: The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Dieckmann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Cyclization;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Conjugate Carbonyl Additions: The Michael Reaction;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Conjugate Condensations with Enamines: The Stork Reaction;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Robinson Annulation Reaction;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Some Biological Carbonyl Condensation Reactions</a:t>
            </a:r>
            <a:endParaRPr lang="id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390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72001B95-7AFC-3603-EB1E-D2502FFBBECB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Using Aldol Reaction in Synthesis</a:t>
            </a:r>
            <a:endParaRPr lang="en-US" sz="2800" dirty="0">
              <a:solidFill>
                <a:schemeClr val="bg1"/>
              </a:solidFill>
              <a:effectLst/>
              <a:latin typeface="Optima" panose="0200050306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5A4960D7-9847-823A-3308-97B6A3E68835}"/>
              </a:ext>
            </a:extLst>
          </p:cNvPr>
          <p:cNvSpPr txBox="1"/>
          <p:nvPr/>
        </p:nvSpPr>
        <p:spPr>
          <a:xfrm>
            <a:off x="821531" y="1184612"/>
            <a:ext cx="1022270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either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hydroxy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/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/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depending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experimental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conditions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By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learning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work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backward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it’s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possible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predict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useful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Whenever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target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contains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either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hydroxy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/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conjugated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functional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come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2EC78192-7707-86CC-E14F-97A05BF89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90" y="3363988"/>
            <a:ext cx="9586232" cy="2123658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1EBCABAA-FF4F-3BC7-9C17-FC9F61AC947C}"/>
              </a:ext>
            </a:extLst>
          </p:cNvPr>
          <p:cNvSpPr txBox="1"/>
          <p:nvPr/>
        </p:nvSpPr>
        <p:spPr>
          <a:xfrm>
            <a:off x="950115" y="5766611"/>
            <a:ext cx="1022270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d-ID" sz="18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good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found</a:t>
            </a:r>
            <a:r>
              <a:rPr lang="id-ID" sz="18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industrial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preparation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2-ethyl-1-hexanol,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alcohol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18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plasticizers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polymers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Although</a:t>
            </a:r>
            <a:r>
              <a:rPr lang="id-ID" sz="1800" dirty="0">
                <a:effectLst/>
                <a:latin typeface="Optima" panose="02000503060000020004" pitchFamily="2" charset="0"/>
              </a:rPr>
              <a:t> 2-ethyl-1-hexanol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bears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little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resemblance</a:t>
            </a:r>
            <a:r>
              <a:rPr lang="id-ID" sz="1800" dirty="0">
                <a:effectLst/>
                <a:latin typeface="Optima" panose="02000503060000020004" pitchFamily="2" charset="0"/>
              </a:rPr>
              <a:t> to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first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glance</a:t>
            </a:r>
            <a:r>
              <a:rPr lang="id-ID" sz="1800" dirty="0">
                <a:effectLst/>
                <a:latin typeface="Optima" panose="02000503060000020004" pitchFamily="2" charset="0"/>
              </a:rPr>
              <a:t>,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1800" dirty="0">
                <a:effectLst/>
                <a:latin typeface="Optima" panose="02000503060000020004" pitchFamily="2" charset="0"/>
              </a:rPr>
              <a:t> in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fact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commercially</a:t>
            </a:r>
            <a:r>
              <a:rPr lang="id-ID" sz="1800" dirty="0">
                <a:effectLst/>
                <a:latin typeface="Optima" panose="02000503060000020004" pitchFamily="2" charset="0"/>
              </a:rPr>
              <a:t> from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butanal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endParaRPr lang="id-US" dirty="0"/>
          </a:p>
        </p:txBody>
      </p:sp>
    </p:spTree>
    <p:extLst>
      <p:ext uri="{BB962C8B-B14F-4D97-AF65-F5344CB8AC3E}">
        <p14:creationId xmlns:p14="http://schemas.microsoft.com/office/powerpoint/2010/main" val="4152856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ECE82355-9E72-A61C-7F33-123371AE5212}"/>
              </a:ext>
            </a:extLst>
          </p:cNvPr>
          <p:cNvSpPr txBox="1"/>
          <p:nvPr/>
        </p:nvSpPr>
        <p:spPr>
          <a:xfrm>
            <a:off x="1014414" y="486483"/>
            <a:ext cx="100869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Working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backward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reason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2-ethyl-1-hexanol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come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2-ethylhexanal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2-Ethylhexanal,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turn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catalytic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2-ethyl-2-hexenal,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butanal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show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sequence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reverse</a:t>
            </a:r>
            <a:r>
              <a:rPr lang="id-ID" sz="2200" dirty="0">
                <a:effectLst/>
                <a:latin typeface="Optima" panose="02000503060000020004" pitchFamily="2" charset="0"/>
              </a:rPr>
              <a:t> order.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17B3F0E6-D2E4-4BA0-75BE-96A81EB57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953" y="2000250"/>
            <a:ext cx="8302297" cy="46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70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93421B8A-9FB7-2328-AB05-F97FF2403104}"/>
              </a:ext>
            </a:extLst>
          </p:cNvPr>
          <p:cNvSpPr txBox="1"/>
          <p:nvPr/>
        </p:nvSpPr>
        <p:spPr>
          <a:xfrm>
            <a:off x="1245393" y="477828"/>
            <a:ext cx="970121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23-5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200" dirty="0">
                <a:effectLst/>
                <a:latin typeface="Optima" panose="02000503060000020004" pitchFamily="2" charset="0"/>
              </a:rPr>
              <a:t>?</a:t>
            </a:r>
            <a:endParaRPr lang="id-ID" sz="2200" b="1" dirty="0">
              <a:effectLst/>
              <a:latin typeface="Optima" panose="02000503060000020004" pitchFamily="2" charset="0"/>
            </a:endParaRP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precursor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each</a:t>
            </a:r>
            <a:r>
              <a:rPr lang="id-ID" sz="2200" dirty="0">
                <a:effectLst/>
                <a:latin typeface="Optima" panose="02000503060000020004" pitchFamily="2" charset="0"/>
              </a:rPr>
              <a:t>?</a:t>
            </a:r>
            <a:br>
              <a:rPr lang="id-ID" sz="2200" dirty="0">
                <a:effectLst/>
                <a:latin typeface="Optima" panose="02000503060000020004" pitchFamily="2" charset="0"/>
              </a:rPr>
            </a:br>
            <a:r>
              <a:rPr lang="id-ID" sz="22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>
                <a:effectLst/>
                <a:latin typeface="Optima" panose="02000503060000020004" pitchFamily="2" charset="0"/>
              </a:rPr>
              <a:t>2-Hydroxy-2-methylpentanal 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b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>
                <a:effectLst/>
                <a:latin typeface="Optima" panose="02000503060000020004" pitchFamily="2" charset="0"/>
              </a:rPr>
              <a:t>5-Ethyl-4-methyl-4-hepten-3-one </a:t>
            </a:r>
            <a:endParaRPr lang="id-ID" sz="2200" dirty="0">
              <a:latin typeface="Optima" panose="02000503060000020004" pitchFamily="2" charset="0"/>
            </a:endParaRPr>
          </a:p>
          <a:p>
            <a:endParaRPr lang="id-ID" sz="2200" b="1" dirty="0">
              <a:effectLst/>
              <a:latin typeface="Optima" panose="02000503060000020004" pitchFamily="2" charset="0"/>
            </a:endParaRPr>
          </a:p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23-6 </a:t>
            </a:r>
          </a:p>
          <a:p>
            <a:r>
              <a:rPr lang="id-ID" sz="2200" dirty="0">
                <a:effectLst/>
                <a:latin typeface="Optima" panose="02000503060000020004" pitchFamily="2" charset="0"/>
              </a:rPr>
              <a:t>1-Butanol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commercially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route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begins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Show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steps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likely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involved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  <a:p>
            <a:endParaRPr lang="id-ID" sz="2200" dirty="0">
              <a:latin typeface="Optima" panose="02000503060000020004" pitchFamily="2" charset="0"/>
            </a:endParaRPr>
          </a:p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23-7 </a:t>
            </a:r>
            <a:endParaRPr lang="id-ID" sz="2200" dirty="0">
              <a:latin typeface="Optima" panose="02000503060000020004" pitchFamily="2" charset="0"/>
            </a:endParaRP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Show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synthesize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: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FEFE3B9A-A8EE-29B6-2123-A791E6E4F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4484688"/>
            <a:ext cx="28194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11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7D9D7941-DAA2-21ED-1907-8E07D2377029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Mixed Aldol Reactions</a:t>
            </a:r>
            <a:endParaRPr lang="en-US" sz="2800" dirty="0">
              <a:solidFill>
                <a:schemeClr val="bg1"/>
              </a:solidFill>
              <a:effectLst/>
              <a:latin typeface="Optima" panose="0200050306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74BB9C26-482A-387C-9284-39CF207D862F}"/>
              </a:ext>
            </a:extLst>
          </p:cNvPr>
          <p:cNvSpPr txBox="1"/>
          <p:nvPr/>
        </p:nvSpPr>
        <p:spPr>
          <a:xfrm>
            <a:off x="821529" y="1171485"/>
            <a:ext cx="102227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Until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now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we’ve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considered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symmetrical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components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been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happen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though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were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different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partners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7584EDFD-6DD3-7596-7B36-B0ECEA608F22}"/>
              </a:ext>
            </a:extLst>
          </p:cNvPr>
          <p:cNvSpPr txBox="1"/>
          <p:nvPr/>
        </p:nvSpPr>
        <p:spPr>
          <a:xfrm>
            <a:off x="835817" y="2361715"/>
            <a:ext cx="10222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2200" dirty="0">
                <a:effectLst/>
                <a:latin typeface="IBMPlexSerif"/>
              </a:rPr>
              <a:t>In </a:t>
            </a:r>
            <a:r>
              <a:rPr lang="id-ID" sz="2200" dirty="0" err="1">
                <a:effectLst/>
                <a:latin typeface="IBMPlexSerif"/>
              </a:rPr>
              <a:t>general</a:t>
            </a:r>
            <a:r>
              <a:rPr lang="id-ID" sz="2200" dirty="0">
                <a:effectLst/>
                <a:latin typeface="IBMPlexSerif"/>
              </a:rPr>
              <a:t>, </a:t>
            </a:r>
            <a:r>
              <a:rPr lang="id-ID" sz="2200" dirty="0" err="1">
                <a:effectLst/>
                <a:latin typeface="IBMPlexSerif"/>
              </a:rPr>
              <a:t>a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mixed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aldol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reaction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between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two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similar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aldehyde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or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ketone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partners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leads</a:t>
            </a:r>
            <a:r>
              <a:rPr lang="id-ID" sz="2200" dirty="0">
                <a:effectLst/>
                <a:latin typeface="IBMPlexSerif"/>
              </a:rPr>
              <a:t> to </a:t>
            </a:r>
            <a:r>
              <a:rPr lang="id-ID" sz="2200" dirty="0" err="1">
                <a:effectLst/>
                <a:latin typeface="IBMPlexSerif"/>
              </a:rPr>
              <a:t>a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mixture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four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possible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products</a:t>
            </a:r>
            <a:r>
              <a:rPr lang="id-ID" sz="2200" dirty="0">
                <a:effectLst/>
                <a:latin typeface="IBMPlexSerif"/>
              </a:rPr>
              <a:t>. For </a:t>
            </a:r>
            <a:r>
              <a:rPr lang="id-ID" sz="2200" dirty="0" err="1">
                <a:effectLst/>
                <a:latin typeface="IBMPlexSerif"/>
              </a:rPr>
              <a:t>example</a:t>
            </a:r>
            <a:r>
              <a:rPr lang="id-ID" sz="2200" dirty="0">
                <a:effectLst/>
                <a:latin typeface="IBMPlexSerif"/>
              </a:rPr>
              <a:t>, </a:t>
            </a:r>
            <a:endParaRPr lang="id-ID" sz="2200" dirty="0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6FFF536A-C51D-8B6E-804D-53DA198F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83" y="3067117"/>
            <a:ext cx="9032967" cy="373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97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051C6C73-2C22-B71A-15BB-E5535272206B}"/>
              </a:ext>
            </a:extLst>
          </p:cNvPr>
          <p:cNvSpPr txBox="1"/>
          <p:nvPr/>
        </p:nvSpPr>
        <p:spPr>
          <a:xfrm>
            <a:off x="964406" y="460322"/>
            <a:ext cx="1017984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On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hand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cleanly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single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either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conditions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</a:t>
            </a:r>
            <a:r>
              <a:rPr lang="id-ID" sz="2200" dirty="0">
                <a:effectLst/>
                <a:latin typeface="Optima" panose="02000503060000020004" pitchFamily="2" charset="0"/>
              </a:rPr>
              <a:t>: </a:t>
            </a:r>
            <a:endParaRPr lang="id-ID" sz="2200" dirty="0">
              <a:latin typeface="Optima" panose="020005030600000200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d-ID" sz="2200" dirty="0">
                <a:effectLst/>
                <a:latin typeface="Optima" panose="02000503060000020004" pitchFamily="2" charset="0"/>
              </a:rPr>
              <a:t>If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partners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contains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α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hydrogens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can’t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become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donor),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contain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unhindered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good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acceptor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nucleophiles</a:t>
            </a:r>
            <a:r>
              <a:rPr lang="id-ID" sz="2200" dirty="0">
                <a:effectLst/>
                <a:latin typeface="Optima" panose="02000503060000020004" pitchFamily="2" charset="0"/>
              </a:rPr>
              <a:t>),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likely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successful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case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either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benzaldehyde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partners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04A8686B-DD12-B285-1611-BD765C02CA42}"/>
              </a:ext>
            </a:extLst>
          </p:cNvPr>
          <p:cNvSpPr txBox="1"/>
          <p:nvPr/>
        </p:nvSpPr>
        <p:spPr>
          <a:xfrm>
            <a:off x="1006078" y="3008259"/>
            <a:ext cx="1017984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d-ID" sz="1800" dirty="0" err="1">
                <a:effectLst/>
                <a:latin typeface="IBMPlexSerif"/>
              </a:rPr>
              <a:t>Neither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benzaldehyde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nor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formaldehyde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can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form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an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enolate</a:t>
            </a:r>
            <a:r>
              <a:rPr lang="id-ID" sz="1800" dirty="0">
                <a:effectLst/>
                <a:latin typeface="IBMPlexSerif"/>
              </a:rPr>
              <a:t> ion to </a:t>
            </a:r>
            <a:r>
              <a:rPr lang="id-ID" sz="1800" dirty="0" err="1">
                <a:effectLst/>
                <a:latin typeface="IBMPlexSerif"/>
              </a:rPr>
              <a:t>add</a:t>
            </a:r>
            <a:r>
              <a:rPr lang="id-ID" sz="1800" dirty="0">
                <a:effectLst/>
                <a:latin typeface="IBMPlexSerif"/>
              </a:rPr>
              <a:t> to </a:t>
            </a:r>
            <a:r>
              <a:rPr lang="id-ID" sz="1800" dirty="0" err="1">
                <a:effectLst/>
                <a:latin typeface="IBMPlexSerif"/>
              </a:rPr>
              <a:t>another</a:t>
            </a:r>
            <a:r>
              <a:rPr lang="id-ID" sz="1800" dirty="0">
                <a:effectLst/>
                <a:latin typeface="IBMPlexSerif"/>
              </a:rPr>
              <a:t> partner, </a:t>
            </a:r>
            <a:r>
              <a:rPr lang="id-ID" sz="1800" dirty="0" err="1">
                <a:effectLst/>
                <a:latin typeface="IBMPlexSerif"/>
              </a:rPr>
              <a:t>yet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both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compounds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have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an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unhindered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carbonyl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group</a:t>
            </a:r>
            <a:r>
              <a:rPr lang="id-ID" sz="1800" dirty="0">
                <a:effectLst/>
                <a:latin typeface="IBMPlexSerif"/>
              </a:rPr>
              <a:t>. The </a:t>
            </a:r>
            <a:r>
              <a:rPr lang="id-ID" sz="1800" dirty="0" err="1">
                <a:effectLst/>
                <a:latin typeface="IBMPlexSerif"/>
              </a:rPr>
              <a:t>ketone</a:t>
            </a:r>
            <a:r>
              <a:rPr lang="id-ID" sz="1800" dirty="0">
                <a:effectLst/>
                <a:latin typeface="IBMPlexSerif"/>
              </a:rPr>
              <a:t> 2-methylcyclohexanone, </a:t>
            </a:r>
            <a:r>
              <a:rPr lang="id-ID" sz="1800" dirty="0" err="1">
                <a:effectLst/>
                <a:latin typeface="IBMPlexSerif"/>
              </a:rPr>
              <a:t>for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instance</a:t>
            </a:r>
            <a:r>
              <a:rPr lang="id-ID" sz="1800" dirty="0">
                <a:effectLst/>
                <a:latin typeface="IBMPlexSerif"/>
              </a:rPr>
              <a:t>, </a:t>
            </a:r>
            <a:r>
              <a:rPr lang="id-ID" sz="1800" dirty="0" err="1">
                <a:effectLst/>
                <a:latin typeface="IBMPlexSerif"/>
              </a:rPr>
              <a:t>gives</a:t>
            </a:r>
            <a:r>
              <a:rPr lang="id-ID" sz="1800" dirty="0">
                <a:effectLst/>
                <a:latin typeface="IBMPlexSerif"/>
              </a:rPr>
              <a:t> the </a:t>
            </a:r>
            <a:r>
              <a:rPr lang="id-ID" sz="1800" dirty="0" err="1">
                <a:effectLst/>
                <a:latin typeface="IBMPlexSerif"/>
              </a:rPr>
              <a:t>mixed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aldol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product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on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reaction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with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benzaldehyde</a:t>
            </a:r>
            <a:r>
              <a:rPr lang="id-ID" sz="1800" dirty="0">
                <a:effectLst/>
                <a:latin typeface="IBMPlexSerif"/>
              </a:rPr>
              <a:t>. </a:t>
            </a:r>
            <a:endParaRPr lang="id-ID" dirty="0"/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51C7BB6B-2FD7-58C4-0D8A-8879E263D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531" y="4062345"/>
            <a:ext cx="9160082" cy="231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00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5C0077FF-F4FE-1FCF-178C-BEB3F574916C}"/>
              </a:ext>
            </a:extLst>
          </p:cNvPr>
          <p:cNvSpPr txBox="1"/>
          <p:nvPr/>
        </p:nvSpPr>
        <p:spPr>
          <a:xfrm>
            <a:off x="978692" y="603200"/>
            <a:ext cx="1006554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200" dirty="0">
                <a:effectLst/>
                <a:latin typeface="Optima" panose="02000503060000020004" pitchFamily="2" charset="0"/>
              </a:rPr>
              <a:t>If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partners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transformed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preference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likely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successful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acetoacetate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completely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converted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preference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monocarbonyl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partners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monoketones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acetoacetate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preferentially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6160FBD7-DE50-13A1-2183-2FBB1241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189" y="3191093"/>
            <a:ext cx="9899621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85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7093FA01-814C-FF0B-ABE6-9E98A53876B2}"/>
              </a:ext>
            </a:extLst>
          </p:cNvPr>
          <p:cNvSpPr txBox="1"/>
          <p:nvPr/>
        </p:nvSpPr>
        <p:spPr>
          <a:xfrm>
            <a:off x="1150143" y="704374"/>
            <a:ext cx="9694069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situation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summarized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saying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unless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partners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either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has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α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hydrogens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good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acceptor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benzaldehyde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unusually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donor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acetoacetate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7DD94584-9DBB-FFEC-7062-1087B9B701AE}"/>
              </a:ext>
            </a:extLst>
          </p:cNvPr>
          <p:cNvSpPr txBox="1"/>
          <p:nvPr/>
        </p:nvSpPr>
        <p:spPr>
          <a:xfrm>
            <a:off x="1150143" y="2685959"/>
            <a:ext cx="95797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23-8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probably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Show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reactants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each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case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57A53475-6B91-40D8-2ADD-3E0D5C593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91" y="3886202"/>
            <a:ext cx="7901709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19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089F6470-AD94-65A0-C325-4975A597D617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6.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Intramolecular Aldol Reactions</a:t>
            </a:r>
            <a:endParaRPr lang="en-US" sz="2800" dirty="0">
              <a:solidFill>
                <a:schemeClr val="bg1"/>
              </a:solidFill>
              <a:effectLst/>
              <a:latin typeface="Optima" panose="0200050306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8270795F-85F8-7665-BD07-147579157A93}"/>
              </a:ext>
            </a:extLst>
          </p:cNvPr>
          <p:cNvSpPr txBox="1"/>
          <p:nvPr/>
        </p:nvSpPr>
        <p:spPr>
          <a:xfrm>
            <a:off x="835818" y="1207648"/>
            <a:ext cx="440769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we’ve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intermolecular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meaning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different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certain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treated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treatment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1,4-diketone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2,5-hexanedione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cyclopentenone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treatment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1,5-diketone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2,6-heptanedione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hexenone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C5066800-5012-54E3-CF6F-0D669DBC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24" y="1279531"/>
            <a:ext cx="54991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71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mbar 6">
            <a:extLst>
              <a:ext uri="{FF2B5EF4-FFF2-40B4-BE49-F238E27FC236}">
                <a16:creationId xmlns:a16="http://schemas.microsoft.com/office/drawing/2014/main" id="{ADF03F02-DD64-3F92-221F-A9B59595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667" y="1966919"/>
            <a:ext cx="7518400" cy="4495800"/>
          </a:xfrm>
          <a:prstGeom prst="rect">
            <a:avLst/>
          </a:prstGeom>
        </p:spPr>
      </p:pic>
      <p:sp>
        <p:nvSpPr>
          <p:cNvPr id="3" name="Kotak Teks 2">
            <a:extLst>
              <a:ext uri="{FF2B5EF4-FFF2-40B4-BE49-F238E27FC236}">
                <a16:creationId xmlns:a16="http://schemas.microsoft.com/office/drawing/2014/main" id="{D813805F-040D-1CB5-36A7-9521D2E3B0E4}"/>
              </a:ext>
            </a:extLst>
          </p:cNvPr>
          <p:cNvSpPr txBox="1"/>
          <p:nvPr/>
        </p:nvSpPr>
        <p:spPr>
          <a:xfrm>
            <a:off x="1021555" y="332541"/>
            <a:ext cx="99369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mechanism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intermolecular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0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difference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000" dirty="0">
                <a:effectLst/>
                <a:latin typeface="Optima" panose="02000503060000020004" pitchFamily="2" charset="0"/>
              </a:rPr>
              <a:t> anion donor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electrophilic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acceptor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now</a:t>
            </a:r>
            <a:r>
              <a:rPr lang="id-ID" sz="20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molecule</a:t>
            </a:r>
            <a:r>
              <a:rPr lang="id-ID" sz="2000" dirty="0">
                <a:effectLst/>
                <a:latin typeface="Optima" panose="02000503060000020004" pitchFamily="2" charset="0"/>
              </a:rPr>
              <a:t>. One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complication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lead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depending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000" dirty="0">
                <a:effectLst/>
                <a:latin typeface="Optima" panose="02000503060000020004" pitchFamily="2" charset="0"/>
              </a:rPr>
              <a:t> ion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formed</a:t>
            </a:r>
            <a:r>
              <a:rPr lang="id-ID" sz="20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000" dirty="0">
                <a:effectLst/>
                <a:latin typeface="Optima" panose="02000503060000020004" pitchFamily="2" charset="0"/>
              </a:rPr>
              <a:t> (</a:t>
            </a:r>
            <a:r>
              <a:rPr lang="id-ID" sz="20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23.4</a:t>
            </a:r>
            <a:r>
              <a:rPr lang="id-ID" sz="2000" dirty="0">
                <a:effectLst/>
                <a:latin typeface="Optima" panose="02000503060000020004" pitchFamily="2" charset="0"/>
              </a:rPr>
              <a:t>). </a:t>
            </a:r>
            <a:endParaRPr lang="id-ID" sz="2000" dirty="0"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39D1C150-3AF0-B6AE-C701-8A250475119E}"/>
              </a:ext>
            </a:extLst>
          </p:cNvPr>
          <p:cNvSpPr txBox="1"/>
          <p:nvPr/>
        </p:nvSpPr>
        <p:spPr>
          <a:xfrm>
            <a:off x="1007267" y="5834656"/>
            <a:ext cx="63793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rgbClr val="C11126"/>
                </a:solidFill>
                <a:effectLst/>
                <a:latin typeface="Mulish"/>
              </a:rPr>
              <a:t>FIGURE 23.4 </a:t>
            </a:r>
          </a:p>
          <a:p>
            <a:r>
              <a:rPr lang="id-ID" sz="1800" dirty="0" err="1">
                <a:effectLst/>
                <a:latin typeface="IBMPlexSans"/>
              </a:rPr>
              <a:t>Intramolecular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aldol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reaction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of</a:t>
            </a:r>
            <a:r>
              <a:rPr lang="id-ID" sz="1800" dirty="0">
                <a:effectLst/>
                <a:latin typeface="IBMPlexSans"/>
              </a:rPr>
              <a:t> 2,5-hexanedione </a:t>
            </a:r>
            <a:r>
              <a:rPr lang="id-ID" sz="1800" dirty="0" err="1">
                <a:effectLst/>
                <a:latin typeface="IBMPlexSans"/>
              </a:rPr>
              <a:t>yields</a:t>
            </a:r>
            <a:r>
              <a:rPr lang="id-ID" sz="1800" dirty="0">
                <a:effectLst/>
                <a:latin typeface="IBMPlexSans"/>
              </a:rPr>
              <a:t> 3-methyl-2-cyclopentenone </a:t>
            </a:r>
            <a:r>
              <a:rPr lang="id-ID" sz="1800" dirty="0" err="1">
                <a:effectLst/>
                <a:latin typeface="IBMPlexSans"/>
              </a:rPr>
              <a:t>rather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than</a:t>
            </a:r>
            <a:r>
              <a:rPr lang="id-ID" sz="1800" dirty="0">
                <a:effectLst/>
                <a:latin typeface="IBMPlexSans"/>
              </a:rPr>
              <a:t> the </a:t>
            </a:r>
            <a:r>
              <a:rPr lang="id-ID" sz="1800" dirty="0" err="1">
                <a:effectLst/>
                <a:latin typeface="IBMPlexSans"/>
              </a:rPr>
              <a:t>alternative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cyclopropene</a:t>
            </a:r>
            <a:r>
              <a:rPr lang="id-ID" sz="1800" dirty="0">
                <a:effectLst/>
                <a:latin typeface="IBMPlexSans"/>
              </a:rPr>
              <a:t>.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85314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849D2E74-347B-4BAA-12E5-CB6C3571F1A9}"/>
              </a:ext>
            </a:extLst>
          </p:cNvPr>
          <p:cNvSpPr txBox="1"/>
          <p:nvPr/>
        </p:nvSpPr>
        <p:spPr>
          <a:xfrm>
            <a:off x="892967" y="574625"/>
            <a:ext cx="1045130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selectivity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observed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2,5-hexanedione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due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steps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mechanism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reversible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equilibrium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reached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relatively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strain-free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cyclopentenone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considerably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stable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highly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strained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cyclopropene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alternative</a:t>
            </a:r>
            <a:r>
              <a:rPr lang="id-ID" sz="22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reasons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1,5-diketones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cyclohexenone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strained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acylcyclobutenes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1934C25E-0955-1131-258F-50700E22858E}"/>
              </a:ext>
            </a:extLst>
          </p:cNvPr>
          <p:cNvSpPr txBox="1"/>
          <p:nvPr/>
        </p:nvSpPr>
        <p:spPr>
          <a:xfrm>
            <a:off x="892966" y="3186110"/>
            <a:ext cx="103227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23-9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Treatment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1,3-diketone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2,4-pentanedione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does</a:t>
            </a:r>
            <a:r>
              <a:rPr lang="id-ID" sz="2200" dirty="0">
                <a:effectLst/>
                <a:latin typeface="Optima" panose="02000503060000020004" pitchFamily="2" charset="0"/>
              </a:rPr>
              <a:t> not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Explain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0134D947-0CE6-C806-4376-70A0C0575BBA}"/>
              </a:ext>
            </a:extLst>
          </p:cNvPr>
          <p:cNvSpPr txBox="1"/>
          <p:nvPr/>
        </p:nvSpPr>
        <p:spPr>
          <a:xfrm>
            <a:off x="892966" y="4543393"/>
            <a:ext cx="44219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23-10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expect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obtain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treatment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1,6-cyclo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decanedione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B43161CC-8D95-4DDC-A23E-FF1DC9231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737" y="4457665"/>
            <a:ext cx="3509961" cy="21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97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E359CDA1-F288-FE36-6F43-307238B6C172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Why This Chapter</a:t>
            </a: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4D4A1DC5-E835-D2C4-0593-6A91216EE277}"/>
              </a:ext>
            </a:extLst>
          </p:cNvPr>
          <p:cNvSpPr txBox="1"/>
          <p:nvPr/>
        </p:nvSpPr>
        <p:spPr>
          <a:xfrm>
            <a:off x="821530" y="1177913"/>
            <a:ext cx="1022270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WHY THIS CHAPTER?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>
                <a:effectLst/>
                <a:latin typeface="Optima" panose="02000503060000020004" pitchFamily="2" charset="0"/>
              </a:rPr>
              <a:t>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fact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classes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biomolecules</a:t>
            </a:r>
            <a:r>
              <a:rPr lang="id-ID" sz="2200" dirty="0">
                <a:effectLst/>
                <a:latin typeface="Optima" panose="02000503060000020004" pitchFamily="2" charset="0"/>
              </a:rPr>
              <a:t>—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carbohydrates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lipids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proteins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many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others</a:t>
            </a:r>
            <a:r>
              <a:rPr lang="id-ID" sz="2200" dirty="0">
                <a:effectLst/>
                <a:latin typeface="Optima" panose="02000503060000020004" pitchFamily="2" charset="0"/>
              </a:rPr>
              <a:t>—are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biosynthesized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through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pathways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involve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el-GR" sz="2200" dirty="0">
                <a:effectLst/>
                <a:latin typeface="DejaVuSerif"/>
              </a:rPr>
              <a:t>α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discussed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previous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chapter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great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value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they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few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general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methods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thereby</a:t>
            </a:r>
            <a:r>
              <a:rPr lang="id-ID" sz="2200" dirty="0">
                <a:effectLst/>
                <a:latin typeface="Optima" panose="02000503060000020004" pitchFamily="2" charset="0"/>
              </a:rPr>
              <a:t> making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possible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build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larger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smaller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precursors</a:t>
            </a:r>
            <a:r>
              <a:rPr lang="id-ID" sz="2200" dirty="0">
                <a:effectLst/>
                <a:latin typeface="Optima" panose="02000503060000020004" pitchFamily="2" charset="0"/>
              </a:rPr>
              <a:t>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chapter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we’ll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3895C7ED-3E3A-C827-0112-1EF917CD7BC7}"/>
              </a:ext>
            </a:extLst>
          </p:cNvPr>
          <p:cNvSpPr txBox="1"/>
          <p:nvPr/>
        </p:nvSpPr>
        <p:spPr>
          <a:xfrm>
            <a:off x="821530" y="4547863"/>
            <a:ext cx="102227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We’ve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studied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three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general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kinds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carbonyl-group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general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kinds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behavior</a:t>
            </a:r>
            <a:r>
              <a:rPr lang="id-ID" sz="2200" dirty="0">
                <a:effectLst/>
                <a:latin typeface="Optima" panose="02000503060000020004" pitchFamily="2" charset="0"/>
              </a:rPr>
              <a:t>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behaves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electron-rich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reagent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9463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7FBD79F6-7135-2B2C-D670-14B112B03E20}"/>
              </a:ext>
            </a:extLst>
          </p:cNvPr>
          <p:cNvSpPr txBox="1"/>
          <p:nvPr/>
        </p:nvSpPr>
        <p:spPr>
          <a:xfrm>
            <a:off x="778664" y="1174701"/>
            <a:ext cx="100512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like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aldehydes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000" dirty="0">
                <a:effectLst/>
                <a:latin typeface="Optima" panose="02000503060000020004" pitchFamily="2" charset="0"/>
              </a:rPr>
              <a:t>,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weakly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el-GR" sz="2000" dirty="0">
                <a:effectLst/>
                <a:latin typeface="DejaVuSerif"/>
              </a:rPr>
              <a:t>α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hydrogen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treated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1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equivalent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000" dirty="0">
                <a:effectLst/>
                <a:latin typeface="Optima" panose="02000503060000020004" pitchFamily="2" charset="0"/>
              </a:rPr>
              <a:t> as sodium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ethoxide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reversible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el-GR" sz="2000" dirty="0">
                <a:effectLst/>
                <a:latin typeface="DejaVuSerif"/>
              </a:rPr>
              <a:t>β</a:t>
            </a:r>
            <a:r>
              <a:rPr lang="el-GR" sz="2000" dirty="0">
                <a:effectLst/>
                <a:latin typeface="IBMPlexSerif"/>
              </a:rPr>
              <a:t>-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000" dirty="0">
                <a:effectLst/>
                <a:latin typeface="Optima" panose="02000503060000020004" pitchFamily="2" charset="0"/>
              </a:rPr>
              <a:t> ester. For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acetate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acetoacetate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treatment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0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known</a:t>
            </a:r>
            <a:r>
              <a:rPr lang="id-ID" sz="20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Claisen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. (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We’ll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abbreviated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“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Et</a:t>
            </a:r>
            <a:r>
              <a:rPr lang="id-ID" sz="2000" dirty="0">
                <a:effectLst/>
                <a:latin typeface="Optima" panose="02000503060000020004" pitchFamily="2" charset="0"/>
              </a:rPr>
              <a:t>,”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consistency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will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work</a:t>
            </a:r>
            <a:r>
              <a:rPr lang="id-ID" sz="2000" dirty="0">
                <a:effectLst/>
                <a:latin typeface="Optima" panose="02000503060000020004" pitchFamily="2" charset="0"/>
              </a:rPr>
              <a:t>.)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885BF3A6-85C3-3EA2-364B-D55460279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261" y="3530072"/>
            <a:ext cx="9548651" cy="2103726"/>
          </a:xfrm>
          <a:prstGeom prst="rect">
            <a:avLst/>
          </a:prstGeom>
        </p:spPr>
      </p:pic>
      <p:sp>
        <p:nvSpPr>
          <p:cNvPr id="9" name="Kotak Teks 8">
            <a:extLst>
              <a:ext uri="{FF2B5EF4-FFF2-40B4-BE49-F238E27FC236}">
                <a16:creationId xmlns:a16="http://schemas.microsoft.com/office/drawing/2014/main" id="{A4D5D71E-EDE7-12F4-C0E8-C625252D726A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7.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Claisen Condensation Reaction</a:t>
            </a:r>
            <a:endParaRPr lang="en-US" sz="2800" dirty="0">
              <a:solidFill>
                <a:schemeClr val="bg1"/>
              </a:solidFill>
              <a:effectLst/>
              <a:latin typeface="Optima" panose="0200050306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396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815C3EF1-D9A2-F002-E8CC-10B8311C0873}"/>
              </a:ext>
            </a:extLst>
          </p:cNvPr>
          <p:cNvSpPr txBox="1"/>
          <p:nvPr/>
        </p:nvSpPr>
        <p:spPr>
          <a:xfrm>
            <a:off x="892966" y="753664"/>
            <a:ext cx="10010774" cy="41549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mechanism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Claisen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involves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second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23.5</a:t>
            </a:r>
            <a:r>
              <a:rPr lang="id-ID" sz="2200" dirty="0">
                <a:effectLst/>
                <a:latin typeface="Optima" panose="02000503060000020004" pitchFamily="2" charset="0"/>
              </a:rPr>
              <a:t>).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difference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Claisen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involves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initially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tetrahedral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  <a:p>
            <a:pPr algn="just"/>
            <a:endParaRPr lang="id-ID" sz="2200" dirty="0">
              <a:effectLst/>
              <a:latin typeface="Optima" panose="02000503060000020004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tetrahedral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protonated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—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exactly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behavior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previously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19.4</a:t>
            </a:r>
            <a:r>
              <a:rPr lang="id-ID" sz="2200" dirty="0">
                <a:effectLst/>
                <a:latin typeface="Optima" panose="02000503060000020004" pitchFamily="2" charset="0"/>
              </a:rPr>
              <a:t>).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tetrahedral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Claisen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expels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alkoxide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—as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previously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21.6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45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FFA4B59D-1E1F-AF53-F508-58AD80CBC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3" y="-14288"/>
            <a:ext cx="80660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19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A8AD710E-B43A-F889-7C49-6211D31E0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91" y="0"/>
            <a:ext cx="8666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8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1442AF7B-C7C4-5419-ECD0-B1D301F81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4" y="728661"/>
            <a:ext cx="11350142" cy="5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67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04F9B134-43D8-EB2F-454B-478DD478EF6A}"/>
              </a:ext>
            </a:extLst>
          </p:cNvPr>
          <p:cNvSpPr txBox="1"/>
          <p:nvPr/>
        </p:nvSpPr>
        <p:spPr>
          <a:xfrm>
            <a:off x="1320403" y="721877"/>
            <a:ext cx="955119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>
                <a:effectLst/>
                <a:latin typeface="IBMPlexSerif"/>
              </a:rPr>
              <a:t>PROBLEM 23-11</a:t>
            </a:r>
          </a:p>
          <a:p>
            <a:pPr algn="just"/>
            <a:r>
              <a:rPr lang="id-ID" sz="2200" dirty="0" err="1">
                <a:effectLst/>
                <a:latin typeface="IBMPlexSerif"/>
              </a:rPr>
              <a:t>Show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products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you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would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expect</a:t>
            </a:r>
            <a:r>
              <a:rPr lang="id-ID" sz="2200" dirty="0">
                <a:effectLst/>
                <a:latin typeface="IBMPlexSerif"/>
              </a:rPr>
              <a:t> to </a:t>
            </a:r>
            <a:r>
              <a:rPr lang="id-ID" sz="2200" dirty="0" err="1">
                <a:effectLst/>
                <a:latin typeface="IBMPlexSerif"/>
              </a:rPr>
              <a:t>obtain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by</a:t>
            </a:r>
            <a:r>
              <a:rPr lang="id-ID" sz="2200" dirty="0">
                <a:effectLst/>
                <a:latin typeface="IBMPlexSerif"/>
              </a:rPr>
              <a:t> Claisen </a:t>
            </a:r>
            <a:r>
              <a:rPr lang="id-ID" sz="2200" dirty="0" err="1">
                <a:effectLst/>
                <a:latin typeface="IBMPlexSerif"/>
              </a:rPr>
              <a:t>condensation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following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esters</a:t>
            </a:r>
            <a:r>
              <a:rPr lang="id-ID" sz="2200" dirty="0">
                <a:effectLst/>
                <a:latin typeface="IBMPlexSerif"/>
              </a:rPr>
              <a:t>: </a:t>
            </a:r>
            <a:r>
              <a:rPr lang="id-ID" sz="2200" b="1" dirty="0">
                <a:effectLst/>
                <a:latin typeface="IBMPlexSans"/>
              </a:rPr>
              <a:t>(</a:t>
            </a:r>
            <a:r>
              <a:rPr lang="id-ID" sz="2200" b="1" dirty="0" err="1">
                <a:effectLst/>
                <a:latin typeface="IBMPlexSans"/>
              </a:rPr>
              <a:t>a</a:t>
            </a:r>
            <a:r>
              <a:rPr lang="id-ID" sz="2200" b="1" dirty="0">
                <a:effectLst/>
                <a:latin typeface="IBMPlexSans"/>
              </a:rPr>
              <a:t>) </a:t>
            </a:r>
            <a:r>
              <a:rPr lang="id-ID" sz="2200" dirty="0">
                <a:effectLst/>
                <a:latin typeface="IBMPlexSerif"/>
              </a:rPr>
              <a:t>(CH3)2CHCH2CO2Et </a:t>
            </a:r>
            <a:r>
              <a:rPr lang="id-ID" sz="2200" b="1" dirty="0">
                <a:effectLst/>
                <a:latin typeface="IBMPlexSans"/>
              </a:rPr>
              <a:t>(</a:t>
            </a:r>
            <a:r>
              <a:rPr lang="id-ID" sz="2200" b="1" dirty="0" err="1">
                <a:effectLst/>
                <a:latin typeface="IBMPlexSans"/>
              </a:rPr>
              <a:t>b</a:t>
            </a:r>
            <a:r>
              <a:rPr lang="id-ID" sz="2200" b="1" dirty="0">
                <a:effectLst/>
                <a:latin typeface="IBMPlexSans"/>
              </a:rPr>
              <a:t>) </a:t>
            </a:r>
            <a:r>
              <a:rPr lang="id-ID" sz="2200" dirty="0" err="1">
                <a:effectLst/>
                <a:latin typeface="IBMPlexSerif"/>
              </a:rPr>
              <a:t>Ethyl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phenylacetate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b="1" dirty="0">
                <a:effectLst/>
                <a:latin typeface="IBMPlexSans"/>
              </a:rPr>
              <a:t>(c) </a:t>
            </a:r>
            <a:r>
              <a:rPr lang="id-ID" sz="2200" dirty="0" err="1">
                <a:effectLst/>
                <a:latin typeface="IBMPlexSerif"/>
              </a:rPr>
              <a:t>Ethyl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cyclohexylacetate</a:t>
            </a:r>
            <a:r>
              <a:rPr lang="id-ID" sz="2200" dirty="0">
                <a:effectLst/>
                <a:latin typeface="IBMPlexSerif"/>
              </a:rPr>
              <a:t> </a:t>
            </a:r>
            <a:endParaRPr lang="id-ID" sz="2200" dirty="0"/>
          </a:p>
          <a:p>
            <a:pPr algn="just"/>
            <a:endParaRPr lang="id-ID" sz="2200" b="1" dirty="0">
              <a:effectLst/>
              <a:latin typeface="IBMPlexSerif"/>
            </a:endParaRPr>
          </a:p>
          <a:p>
            <a:pPr algn="just"/>
            <a:r>
              <a:rPr lang="id-ID" sz="2200" b="1" dirty="0">
                <a:effectLst/>
                <a:latin typeface="IBMPlexSerif"/>
              </a:rPr>
              <a:t>PROBLEM 23-12 </a:t>
            </a:r>
          </a:p>
          <a:p>
            <a:pPr algn="just"/>
            <a:r>
              <a:rPr lang="id-ID" sz="2200" dirty="0">
                <a:effectLst/>
                <a:latin typeface="IBMPlexSerif"/>
              </a:rPr>
              <a:t>As </a:t>
            </a:r>
            <a:r>
              <a:rPr lang="id-ID" sz="2200" dirty="0" err="1">
                <a:effectLst/>
                <a:latin typeface="IBMPlexSerif"/>
              </a:rPr>
              <a:t>shown</a:t>
            </a:r>
            <a:r>
              <a:rPr lang="id-ID" sz="2200" dirty="0">
                <a:effectLst/>
                <a:latin typeface="IBMPlexSerif"/>
              </a:rPr>
              <a:t> in </a:t>
            </a:r>
            <a:r>
              <a:rPr lang="id-ID" sz="2200" dirty="0" err="1">
                <a:effectLst/>
                <a:latin typeface="IBMPlexSerif"/>
              </a:rPr>
              <a:t>Figure</a:t>
            </a:r>
            <a:r>
              <a:rPr lang="id-ID" sz="2200" dirty="0">
                <a:effectLst/>
                <a:latin typeface="IBMPlexSerif"/>
              </a:rPr>
              <a:t> 23.5, the Claisen </a:t>
            </a:r>
            <a:r>
              <a:rPr lang="id-ID" sz="2200" dirty="0" err="1">
                <a:effectLst/>
                <a:latin typeface="IBMPlexSerif"/>
              </a:rPr>
              <a:t>reaction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is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reversible</a:t>
            </a:r>
            <a:r>
              <a:rPr lang="id-ID" sz="2200" dirty="0">
                <a:effectLst/>
                <a:latin typeface="IBMPlexSerif"/>
              </a:rPr>
              <a:t>. </a:t>
            </a:r>
            <a:r>
              <a:rPr lang="id-ID" sz="2200" dirty="0" err="1">
                <a:effectLst/>
                <a:latin typeface="IBMPlexSerif"/>
              </a:rPr>
              <a:t>That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is</a:t>
            </a:r>
            <a:r>
              <a:rPr lang="id-ID" sz="2200" dirty="0">
                <a:effectLst/>
                <a:latin typeface="IBMPlexSerif"/>
              </a:rPr>
              <a:t>, </a:t>
            </a:r>
            <a:r>
              <a:rPr lang="id-ID" sz="2200" dirty="0" err="1">
                <a:effectLst/>
                <a:latin typeface="IBMPlexSerif"/>
              </a:rPr>
              <a:t>a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IBMPlexSerif"/>
              </a:rPr>
              <a:t>keto</a:t>
            </a:r>
            <a:r>
              <a:rPr lang="id-ID" sz="2200" dirty="0">
                <a:effectLst/>
                <a:latin typeface="IBMPlexSerif"/>
              </a:rPr>
              <a:t> ester </a:t>
            </a:r>
            <a:r>
              <a:rPr lang="id-ID" sz="2200" dirty="0" err="1">
                <a:effectLst/>
                <a:latin typeface="IBMPlexSerif"/>
              </a:rPr>
              <a:t>can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be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cleaved</a:t>
            </a:r>
            <a:r>
              <a:rPr lang="id-ID" sz="2200" dirty="0"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by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base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into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two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fragments</a:t>
            </a:r>
            <a:r>
              <a:rPr lang="id-ID" sz="2200" dirty="0">
                <a:effectLst/>
                <a:latin typeface="IBMPlexSerif"/>
              </a:rPr>
              <a:t>. </a:t>
            </a:r>
            <a:r>
              <a:rPr lang="id-ID" sz="2200" dirty="0" err="1">
                <a:effectLst/>
                <a:latin typeface="IBMPlexSerif"/>
              </a:rPr>
              <a:t>Using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curved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arrows</a:t>
            </a:r>
            <a:r>
              <a:rPr lang="id-ID" sz="2200" dirty="0">
                <a:effectLst/>
                <a:latin typeface="IBMPlexSerif"/>
              </a:rPr>
              <a:t> to </a:t>
            </a:r>
            <a:r>
              <a:rPr lang="id-ID" sz="2200" dirty="0" err="1">
                <a:effectLst/>
                <a:latin typeface="IBMPlexSerif"/>
              </a:rPr>
              <a:t>indicate</a:t>
            </a:r>
            <a:r>
              <a:rPr lang="id-ID" sz="2200" dirty="0"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electron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flow</a:t>
            </a:r>
            <a:r>
              <a:rPr lang="id-ID" sz="2200" dirty="0">
                <a:effectLst/>
                <a:latin typeface="IBMPlexSerif"/>
              </a:rPr>
              <a:t>, </a:t>
            </a:r>
            <a:r>
              <a:rPr lang="id-ID" sz="2200" dirty="0" err="1">
                <a:effectLst/>
                <a:latin typeface="IBMPlexSerif"/>
              </a:rPr>
              <a:t>show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mechanism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by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which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this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cleavage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occurs</a:t>
            </a:r>
            <a:r>
              <a:rPr lang="id-ID" sz="2200" dirty="0">
                <a:effectLst/>
                <a:latin typeface="IBMPlexSerif"/>
              </a:rPr>
              <a:t>. </a:t>
            </a:r>
            <a:endParaRPr lang="id-ID" sz="2200" dirty="0"/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973A0DB5-B0FA-9C3D-6826-19A2300ED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478" y="4090988"/>
            <a:ext cx="9030149" cy="16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60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14BAAAFE-8352-8423-1276-9E8DC24576D3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8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Mixed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Claisen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Condensations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" name="Kotak Teks 2">
            <a:extLst>
              <a:ext uri="{FF2B5EF4-FFF2-40B4-BE49-F238E27FC236}">
                <a16:creationId xmlns:a16="http://schemas.microsoft.com/office/drawing/2014/main" id="{29861C42-7E3B-5F09-68A8-A66F340643AA}"/>
              </a:ext>
            </a:extLst>
          </p:cNvPr>
          <p:cNvSpPr txBox="1"/>
          <p:nvPr/>
        </p:nvSpPr>
        <p:spPr>
          <a:xfrm>
            <a:off x="792953" y="1314448"/>
            <a:ext cx="102227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Claisen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different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different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23.5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Claisen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successful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only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components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has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no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solidFill>
                  <a:srgbClr val="0070C0"/>
                </a:solidFill>
                <a:effectLst/>
                <a:latin typeface="DejaVuSerif"/>
              </a:rPr>
              <a:t>α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hydrogens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can’t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 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benzoate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can’t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can’t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serve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donors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They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act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acceptor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components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67766E4B-7BC6-2342-D1AB-4E52F9B1F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099" y="3909590"/>
            <a:ext cx="9508404" cy="2347262"/>
          </a:xfrm>
          <a:prstGeom prst="rect">
            <a:avLst/>
          </a:prstGeom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id="{B43F19A8-2A35-57EF-CA26-57E341132294}"/>
              </a:ext>
            </a:extLst>
          </p:cNvPr>
          <p:cNvSpPr txBox="1"/>
          <p:nvPr/>
        </p:nvSpPr>
        <p:spPr>
          <a:xfrm>
            <a:off x="10987086" y="0"/>
            <a:ext cx="1183786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d-US" sz="2800" dirty="0">
                <a:solidFill>
                  <a:schemeClr val="bg1"/>
                </a:solidFill>
              </a:rPr>
              <a:t>PART 2</a:t>
            </a: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A0BC1335-AEAD-AF92-E491-47C5BFF3B508}"/>
              </a:ext>
            </a:extLst>
          </p:cNvPr>
          <p:cNvSpPr txBox="1"/>
          <p:nvPr/>
        </p:nvSpPr>
        <p:spPr>
          <a:xfrm>
            <a:off x="-14300" y="-24144"/>
            <a:ext cx="1921423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d-US" sz="2800" dirty="0">
                <a:solidFill>
                  <a:schemeClr val="bg1"/>
                </a:solidFill>
              </a:rPr>
              <a:t>LECTURE 03</a:t>
            </a:r>
          </a:p>
        </p:txBody>
      </p:sp>
    </p:spTree>
    <p:extLst>
      <p:ext uri="{BB962C8B-B14F-4D97-AF65-F5344CB8AC3E}">
        <p14:creationId xmlns:p14="http://schemas.microsoft.com/office/powerpoint/2010/main" val="418535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FC31C62D-AF49-CD7F-0D5D-987F416771D4}"/>
              </a:ext>
            </a:extLst>
          </p:cNvPr>
          <p:cNvSpPr txBox="1"/>
          <p:nvPr/>
        </p:nvSpPr>
        <p:spPr>
          <a:xfrm>
            <a:off x="856059" y="965925"/>
            <a:ext cx="1047988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Claisen-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resulting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works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component</a:t>
            </a:r>
            <a:r>
              <a:rPr lang="id-ID" sz="2200" dirty="0">
                <a:effectLst/>
                <a:latin typeface="Optima" panose="02000503060000020004" pitchFamily="2" charset="0"/>
              </a:rPr>
              <a:t> has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α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hydrogens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can’t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act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donor.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high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Claisen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6D2935D4-60BB-B9B4-01BB-4BF5A6BC2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99" y="2878143"/>
            <a:ext cx="9975201" cy="245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92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273BD963-33EA-7E6F-7724-B1273B057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33" y="514349"/>
            <a:ext cx="10774812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37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D3F65CAA-976F-136E-FC81-CF0448CD2C85}"/>
              </a:ext>
            </a:extLst>
          </p:cNvPr>
          <p:cNvSpPr txBox="1"/>
          <p:nvPr/>
        </p:nvSpPr>
        <p:spPr>
          <a:xfrm>
            <a:off x="1293017" y="876985"/>
            <a:ext cx="95940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23-13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expect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Claisen-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4A3F4903-F9D6-0AF4-3475-244124338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65" y="2330449"/>
            <a:ext cx="9128145" cy="274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7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81E51C4B-2785-8BB2-2E97-6A0B405A488B}"/>
              </a:ext>
            </a:extLst>
          </p:cNvPr>
          <p:cNvSpPr txBox="1"/>
          <p:nvPr/>
        </p:nvSpPr>
        <p:spPr>
          <a:xfrm>
            <a:off x="1138237" y="1161574"/>
            <a:ext cx="991552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In </a:t>
            </a:r>
            <a:r>
              <a:rPr lang="el-GR" sz="2200" dirty="0">
                <a:effectLst/>
                <a:latin typeface="DejaVuSerif"/>
              </a:rPr>
              <a:t>α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behaves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converted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ion.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we’ll</a:t>
            </a:r>
            <a:r>
              <a:rPr lang="id-ID" sz="2200" dirty="0">
                <a:effectLst/>
                <a:latin typeface="Optima" panose="02000503060000020004" pitchFamily="2" charset="0"/>
              </a:rPr>
              <a:t> study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chapter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behaves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nucleophile</a:t>
            </a:r>
            <a:r>
              <a:rPr lang="id-ID" sz="2200" dirty="0">
                <a:effectLst/>
                <a:latin typeface="Optima" panose="02000503060000020004" pitchFamily="2" charset="0"/>
              </a:rPr>
              <a:t>.  </a:t>
            </a: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088D8BA1-E2D3-B10D-2840-0C3FDF563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008" y="3253264"/>
            <a:ext cx="8417983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68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DC65FE19-E47C-C89C-3315-23D179B8F076}"/>
              </a:ext>
            </a:extLst>
          </p:cNvPr>
          <p:cNvSpPr txBox="1"/>
          <p:nvPr/>
        </p:nvSpPr>
        <p:spPr>
          <a:xfrm>
            <a:off x="821530" y="558284"/>
            <a:ext cx="10222707" cy="95410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9. Intramolecular Claisen Condensations: The </a:t>
            </a:r>
            <a:r>
              <a:rPr lang="en-US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Dieckmann</a:t>
            </a:r>
            <a:r>
              <a:rPr lang="en-US" sz="2800" dirty="0">
                <a:solidFill>
                  <a:schemeClr val="bg1"/>
                </a:solidFill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Optima" panose="02000503060000020004" pitchFamily="2" charset="0"/>
                <a:ea typeface="Times New Roman" panose="02020603050405020304" pitchFamily="18" charset="0"/>
              </a:rPr>
              <a:t>   </a:t>
            </a:r>
            <a:r>
              <a:rPr lang="en-US" sz="2800" dirty="0">
                <a:solidFill>
                  <a:schemeClr val="bg1"/>
                </a:solidFill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 Cyclization</a:t>
            </a: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C8134EA1-9AFE-E812-EFAE-B4656C1EB8A8}"/>
              </a:ext>
            </a:extLst>
          </p:cNvPr>
          <p:cNvSpPr txBox="1"/>
          <p:nvPr/>
        </p:nvSpPr>
        <p:spPr>
          <a:xfrm>
            <a:off x="821529" y="1512391"/>
            <a:ext cx="1022270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200" dirty="0">
                <a:effectLst/>
                <a:latin typeface="Optima" panose="02000503060000020004" pitchFamily="2" charset="0"/>
              </a:rPr>
              <a:t> Claisen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diesters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just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23.6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Called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Dieckmann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cyclization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works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1,6-diesters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1,7-diesters.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200" dirty="0">
                <a:effectLst/>
                <a:latin typeface="Optima" panose="02000503060000020004" pitchFamily="2" charset="0"/>
              </a:rPr>
              <a:t> Claisen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1,6-diester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five-membered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1,7-diester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six-membered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112E9485-F9E4-E51D-5815-40EC0D6EB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809" y="3636049"/>
            <a:ext cx="8270381" cy="302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19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E7A5F9E9-F9FF-53AA-9C92-EE4EA4388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59" y="1143004"/>
            <a:ext cx="8768951" cy="2928937"/>
          </a:xfrm>
          <a:prstGeom prst="rect">
            <a:avLst/>
          </a:prstGeom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id="{9F764E80-83C3-612D-D14E-C27D27428E79}"/>
              </a:ext>
            </a:extLst>
          </p:cNvPr>
          <p:cNvSpPr txBox="1"/>
          <p:nvPr/>
        </p:nvSpPr>
        <p:spPr>
          <a:xfrm>
            <a:off x="1250155" y="4609237"/>
            <a:ext cx="953690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mechanism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Dieckmann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shown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23.6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Claisen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converted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carries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second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results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95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AD09D663-6A52-343A-EB6A-21CFC55F4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44" y="0"/>
            <a:ext cx="744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18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621913E9-ED3E-4C32-0745-ECC5C823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668" y="0"/>
            <a:ext cx="8709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57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B15E6B38-153F-CD79-7AE2-8D2087D82B4C}"/>
              </a:ext>
            </a:extLst>
          </p:cNvPr>
          <p:cNvSpPr txBox="1"/>
          <p:nvPr/>
        </p:nvSpPr>
        <p:spPr>
          <a:xfrm>
            <a:off x="1193005" y="628564"/>
            <a:ext cx="1015126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Dieckmann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further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decarboxylated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series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analogous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those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acetoacetic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22.7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subsequent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decarboxylation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 2-oxocyclohexanecarboxylate,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2-alkylcyclohexanone. </a:t>
            </a:r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overall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sequence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>
                <a:solidFill>
                  <a:srgbClr val="DD0084"/>
                </a:solidFill>
                <a:effectLst/>
                <a:latin typeface="Optima" panose="02000503060000020004" pitchFamily="2" charset="0"/>
              </a:rPr>
              <a:t>1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Dieckmann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(</a:t>
            </a:r>
            <a:r>
              <a:rPr lang="id-ID" sz="2200" b="1" dirty="0">
                <a:solidFill>
                  <a:srgbClr val="DD0084"/>
                </a:solidFill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>
                <a:solidFill>
                  <a:srgbClr val="DD0084"/>
                </a:solidFill>
                <a:effectLst/>
                <a:latin typeface="Optima" panose="02000503060000020004" pitchFamily="2" charset="0"/>
              </a:rPr>
              <a:t>3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decarboxylation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powerful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method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preparing</a:t>
            </a:r>
            <a:r>
              <a:rPr lang="id-ID" sz="2200" dirty="0">
                <a:effectLst/>
                <a:latin typeface="Optima" panose="02000503060000020004" pitchFamily="2" charset="0"/>
              </a:rPr>
              <a:t> 2-substituted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cyclopentanones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cyclohexanones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C5F111DA-25B2-51FE-734A-CBD304A13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1" y="3666499"/>
            <a:ext cx="9447243" cy="254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36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FC60888B-6E96-3065-AE34-8F917D5A0324}"/>
              </a:ext>
            </a:extLst>
          </p:cNvPr>
          <p:cNvSpPr txBox="1"/>
          <p:nvPr/>
        </p:nvSpPr>
        <p:spPr>
          <a:xfrm>
            <a:off x="1264442" y="951639"/>
            <a:ext cx="96797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>
                <a:effectLst/>
                <a:latin typeface="Optima" panose="02000503060000020004" pitchFamily="2" charset="0"/>
              </a:rPr>
              <a:t>PROBLEM 23-14 </a:t>
            </a: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expect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CB494ABE-D97B-951F-8BF0-5506179537D7}"/>
              </a:ext>
            </a:extLst>
          </p:cNvPr>
          <p:cNvSpPr txBox="1"/>
          <p:nvPr/>
        </p:nvSpPr>
        <p:spPr>
          <a:xfrm>
            <a:off x="1264441" y="3736748"/>
            <a:ext cx="92368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>
                <a:effectLst/>
                <a:latin typeface="Optima" panose="02000503060000020004" pitchFamily="2" charset="0"/>
              </a:rPr>
              <a:t>PROBLEM 23-15 </a:t>
            </a: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Dieckmann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 3-methylheptanedioate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structures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formed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F05A24B1-807A-5280-9E16-DB9CBFC3F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786663"/>
            <a:ext cx="6396038" cy="12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32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B815BC06-D981-DEE7-3A56-0DF6904AEFBA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Optima" panose="02000503060000020004" pitchFamily="2" charset="0"/>
                <a:ea typeface="Times New Roman" panose="02020603050405020304" pitchFamily="18" charset="0"/>
              </a:rPr>
              <a:t>10</a:t>
            </a:r>
            <a:r>
              <a:rPr lang="en-US" sz="2800" dirty="0">
                <a:solidFill>
                  <a:schemeClr val="bg1"/>
                </a:solidFill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. Conjugate Carbonyl Additions: The Michael Reaction;</a:t>
            </a: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926963CB-8C3D-1535-D275-AC610EE523D7}"/>
              </a:ext>
            </a:extLst>
          </p:cNvPr>
          <p:cNvSpPr txBox="1"/>
          <p:nvPr/>
        </p:nvSpPr>
        <p:spPr>
          <a:xfrm>
            <a:off x="792954" y="1195804"/>
            <a:ext cx="102227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>
                <a:effectLst/>
                <a:latin typeface="IBMPlexSerif"/>
              </a:rPr>
              <a:t>We </a:t>
            </a:r>
            <a:r>
              <a:rPr lang="id-ID" sz="2200" dirty="0" err="1">
                <a:effectLst/>
                <a:latin typeface="IBMPlexSerif"/>
              </a:rPr>
              <a:t>saw</a:t>
            </a:r>
            <a:r>
              <a:rPr lang="id-ID" sz="2200" dirty="0">
                <a:effectLst/>
                <a:latin typeface="IBMPlexSerif"/>
              </a:rPr>
              <a:t> in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Mulish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Mulish"/>
              </a:rPr>
              <a:t> 19.13 </a:t>
            </a:r>
            <a:r>
              <a:rPr lang="id-ID" sz="2200" dirty="0" err="1">
                <a:effectLst/>
                <a:latin typeface="IBMPlexSerif"/>
              </a:rPr>
              <a:t>that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certain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nucleophiles</a:t>
            </a:r>
            <a:r>
              <a:rPr lang="id-ID" sz="2200" dirty="0">
                <a:effectLst/>
                <a:latin typeface="IBMPlexSerif"/>
              </a:rPr>
              <a:t>, </a:t>
            </a:r>
            <a:r>
              <a:rPr lang="id-ID" sz="2200" dirty="0" err="1">
                <a:effectLst/>
                <a:latin typeface="IBMPlexSerif"/>
              </a:rPr>
              <a:t>such</a:t>
            </a:r>
            <a:r>
              <a:rPr lang="id-ID" sz="2200" dirty="0">
                <a:effectLst/>
                <a:latin typeface="IBMPlexSerif"/>
              </a:rPr>
              <a:t> as </a:t>
            </a:r>
            <a:r>
              <a:rPr lang="id-ID" sz="2200" dirty="0" err="1">
                <a:effectLst/>
                <a:latin typeface="IBMPlexSerif"/>
              </a:rPr>
              <a:t>amines</a:t>
            </a:r>
            <a:r>
              <a:rPr lang="id-ID" sz="2200" dirty="0">
                <a:effectLst/>
                <a:latin typeface="IBMPlexSerif"/>
              </a:rPr>
              <a:t>, </a:t>
            </a:r>
            <a:r>
              <a:rPr lang="id-ID" sz="2200" dirty="0" err="1">
                <a:effectLst/>
                <a:latin typeface="IBMPlexSerif"/>
              </a:rPr>
              <a:t>react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with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IBMPlexSerif"/>
              </a:rPr>
              <a:t>unsaturated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aldehydes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and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ketones</a:t>
            </a:r>
            <a:r>
              <a:rPr lang="id-ID" sz="2200" dirty="0">
                <a:effectLst/>
                <a:latin typeface="IBMPlexSerif"/>
              </a:rPr>
              <a:t> to </a:t>
            </a:r>
            <a:r>
              <a:rPr lang="id-ID" sz="2200" dirty="0" err="1">
                <a:effectLst/>
                <a:latin typeface="IBMPlexSerif"/>
              </a:rPr>
              <a:t>give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conjugate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addition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product</a:t>
            </a:r>
            <a:r>
              <a:rPr lang="id-ID" sz="2200" dirty="0">
                <a:effectLst/>
                <a:latin typeface="IBMPlexSerif"/>
              </a:rPr>
              <a:t>, </a:t>
            </a:r>
            <a:r>
              <a:rPr lang="id-ID" sz="2200" dirty="0" err="1">
                <a:effectLst/>
                <a:latin typeface="IBMPlexSerif"/>
              </a:rPr>
              <a:t>rather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than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direct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addition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product</a:t>
            </a:r>
            <a:r>
              <a:rPr lang="id-ID" sz="2200" dirty="0">
                <a:effectLst/>
                <a:latin typeface="IBMPlexSerif"/>
              </a:rPr>
              <a:t>. </a:t>
            </a:r>
            <a:endParaRPr lang="id-ID" sz="2200" dirty="0"/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7FD2FFE2-DA9A-4CD5-71A5-BD97656EA4B5}"/>
              </a:ext>
            </a:extLst>
          </p:cNvPr>
          <p:cNvSpPr txBox="1"/>
          <p:nvPr/>
        </p:nvSpPr>
        <p:spPr>
          <a:xfrm>
            <a:off x="821530" y="5286376"/>
            <a:ext cx="105489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Exactly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kind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conjugate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—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process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known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Michael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after</a:t>
            </a:r>
            <a:r>
              <a:rPr lang="id-ID" sz="2200" dirty="0">
                <a:effectLst/>
                <a:latin typeface="Optima" panose="02000503060000020004" pitchFamily="2" charset="0"/>
              </a:rPr>
              <a:t> Arthur 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Tufts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College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Harvard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University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E4D9959B-D6B5-F516-4528-63CFBB55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27" y="2446506"/>
            <a:ext cx="9350561" cy="236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82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FB238869-EBBC-B137-2EDF-C9CFA40732A9}"/>
              </a:ext>
            </a:extLst>
          </p:cNvPr>
          <p:cNvSpPr txBox="1"/>
          <p:nvPr/>
        </p:nvSpPr>
        <p:spPr>
          <a:xfrm>
            <a:off x="1092996" y="823050"/>
            <a:ext cx="989409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best</a:t>
            </a:r>
            <a:r>
              <a:rPr lang="id-ID" sz="2200" dirty="0">
                <a:effectLst/>
                <a:latin typeface="Optima" panose="02000503060000020004" pitchFamily="2" charset="0"/>
              </a:rPr>
              <a:t> 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those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particularly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stable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derived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1,3-dicarbonyl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unhindered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acetoacetate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3-buten-2-one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presence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sodium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ethoxide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conjugate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BBD1CCB3-223F-D584-EC46-448D3C383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728" y="2835275"/>
            <a:ext cx="9848544" cy="2236788"/>
          </a:xfrm>
          <a:prstGeom prst="rect">
            <a:avLst/>
          </a:prstGeom>
        </p:spPr>
      </p:pic>
      <p:sp>
        <p:nvSpPr>
          <p:cNvPr id="8" name="Kotak Teks 7">
            <a:extLst>
              <a:ext uri="{FF2B5EF4-FFF2-40B4-BE49-F238E27FC236}">
                <a16:creationId xmlns:a16="http://schemas.microsoft.com/office/drawing/2014/main" id="{4DD4ADFD-4808-F52B-AB56-EE11767447E5}"/>
              </a:ext>
            </a:extLst>
          </p:cNvPr>
          <p:cNvSpPr txBox="1"/>
          <p:nvPr/>
        </p:nvSpPr>
        <p:spPr>
          <a:xfrm>
            <a:off x="1171727" y="5657671"/>
            <a:ext cx="100153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>
                <a:effectLst/>
                <a:latin typeface="Optima" panose="02000503060000020004" pitchFamily="2" charset="0"/>
              </a:rPr>
              <a:t>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donor to the </a:t>
            </a:r>
            <a:r>
              <a:rPr lang="el-GR" sz="2200" dirty="0">
                <a:effectLst/>
                <a:latin typeface="DejaVuSerif"/>
              </a:rPr>
              <a:t>β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acceptor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according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mechanism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shown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23.7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940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2CF54AA0-0FF3-7971-8B50-754F6208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402" y="122650"/>
            <a:ext cx="8123873" cy="647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96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60009DDE-28FD-17F7-2526-A805AF91F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90" y="200026"/>
            <a:ext cx="8841532" cy="3957638"/>
          </a:xfrm>
          <a:prstGeom prst="rect">
            <a:avLst/>
          </a:prstGeom>
        </p:spPr>
      </p:pic>
      <p:sp>
        <p:nvSpPr>
          <p:cNvPr id="3" name="Kotak Teks 2">
            <a:extLst>
              <a:ext uri="{FF2B5EF4-FFF2-40B4-BE49-F238E27FC236}">
                <a16:creationId xmlns:a16="http://schemas.microsoft.com/office/drawing/2014/main" id="{0B6A59CA-5A23-1953-844A-E74FB0926BAE}"/>
              </a:ext>
            </a:extLst>
          </p:cNvPr>
          <p:cNvSpPr txBox="1"/>
          <p:nvPr/>
        </p:nvSpPr>
        <p:spPr>
          <a:xfrm>
            <a:off x="1056084" y="4534316"/>
            <a:ext cx="100798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variety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, not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just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conjugated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thioesters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act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acceptor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component</a:t>
            </a:r>
            <a:r>
              <a:rPr lang="id-ID" sz="2200" dirty="0">
                <a:effectLst/>
                <a:latin typeface="Optima" panose="02000503060000020004" pitchFamily="2" charset="0"/>
              </a:rPr>
              <a:t> in 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>
                <a:solidFill>
                  <a:srgbClr val="0077A0"/>
                </a:solidFill>
                <a:effectLst/>
                <a:latin typeface="Optima" panose="02000503060000020004" pitchFamily="2" charset="0"/>
              </a:rPr>
              <a:t>TABLE 23.1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Similarly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variety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different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donors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including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malonic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nitriles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nitro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4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D4808F36-EF90-B4E1-24F0-B7B33E53AFAC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Carbonyl Condensations: The Aldol Reaction</a:t>
            </a:r>
            <a:endParaRPr lang="en-US" sz="2800" dirty="0">
              <a:solidFill>
                <a:schemeClr val="bg1"/>
              </a:solidFill>
              <a:effectLst/>
              <a:latin typeface="Optima" panose="0200050306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0C6D594B-D5B9-D4CF-6219-7219F1C4D01C}"/>
              </a:ext>
            </a:extLst>
          </p:cNvPr>
          <p:cNvSpPr txBox="1"/>
          <p:nvPr/>
        </p:nvSpPr>
        <p:spPr>
          <a:xfrm>
            <a:off x="821530" y="1146122"/>
            <a:ext cx="1022270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partners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involve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combination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α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steps</a:t>
            </a:r>
            <a:r>
              <a:rPr lang="id-ID" sz="2200" dirty="0">
                <a:effectLst/>
                <a:latin typeface="Optima" panose="02000503060000020004" pitchFamily="2" charset="0"/>
              </a:rPr>
              <a:t>. One partner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converted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-ion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second</a:t>
            </a:r>
            <a:r>
              <a:rPr lang="id-ID" sz="2200" dirty="0">
                <a:effectLst/>
                <a:latin typeface="Optima" panose="02000503060000020004" pitchFamily="2" charset="0"/>
              </a:rPr>
              <a:t> partner.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doing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partner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undergoes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α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partner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undergoes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7160399B-4398-01A0-A535-C5563BB32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469" y="3001967"/>
            <a:ext cx="8187200" cy="37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08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bar 3">
            <a:extLst>
              <a:ext uri="{FF2B5EF4-FFF2-40B4-BE49-F238E27FC236}">
                <a16:creationId xmlns:a16="http://schemas.microsoft.com/office/drawing/2014/main" id="{883B1847-3A45-FCB0-86F5-608559E2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549" y="738188"/>
            <a:ext cx="8450902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08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90056FDB-80A6-8953-3B03-F71D6A854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640" y="1157289"/>
            <a:ext cx="8364746" cy="437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53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EAEE2A80-067E-ABAE-2907-45895C6FF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385762"/>
            <a:ext cx="10034613" cy="60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20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5071A403-E858-8B9C-6457-F11BFED39C6B}"/>
              </a:ext>
            </a:extLst>
          </p:cNvPr>
          <p:cNvSpPr txBox="1"/>
          <p:nvPr/>
        </p:nvSpPr>
        <p:spPr>
          <a:xfrm>
            <a:off x="1135855" y="598758"/>
            <a:ext cx="95511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IBMPlexSerif"/>
              </a:rPr>
              <a:t>PROBLEM 23-16 </a:t>
            </a:r>
            <a:r>
              <a:rPr lang="id-ID" sz="2200" dirty="0" err="1">
                <a:effectLst/>
                <a:latin typeface="IBMPlexSerif"/>
              </a:rPr>
              <a:t>What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product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would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you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obtain</a:t>
            </a:r>
            <a:r>
              <a:rPr lang="id-ID" sz="2200" dirty="0">
                <a:effectLst/>
                <a:latin typeface="IBMPlexSerif"/>
              </a:rPr>
              <a:t> from </a:t>
            </a:r>
            <a:r>
              <a:rPr lang="id-ID" sz="2200" dirty="0" err="1">
                <a:effectLst/>
                <a:latin typeface="IBMPlexSerif"/>
              </a:rPr>
              <a:t>a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base-catalyzed</a:t>
            </a:r>
            <a:r>
              <a:rPr lang="id-ID" sz="2200" dirty="0">
                <a:effectLst/>
                <a:latin typeface="IBMPlexSerif"/>
              </a:rPr>
              <a:t> Michael </a:t>
            </a:r>
            <a:r>
              <a:rPr lang="id-ID" sz="2200" dirty="0" err="1">
                <a:effectLst/>
                <a:latin typeface="IBMPlexSerif"/>
              </a:rPr>
              <a:t>reaction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2,4-pentanedione </a:t>
            </a:r>
            <a:r>
              <a:rPr lang="id-ID" sz="2200" dirty="0" err="1">
                <a:effectLst/>
                <a:latin typeface="IBMPlexSerif"/>
              </a:rPr>
              <a:t>with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each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following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IBMPlexSerif"/>
              </a:rPr>
              <a:t>unsaturated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acceptors</a:t>
            </a:r>
            <a:r>
              <a:rPr lang="id-ID" sz="2200" dirty="0">
                <a:effectLst/>
                <a:latin typeface="IBMPlexSerif"/>
              </a:rPr>
              <a:t>? </a:t>
            </a:r>
            <a:endParaRPr lang="id-ID" sz="2200" dirty="0"/>
          </a:p>
          <a:p>
            <a:r>
              <a:rPr lang="id-ID" sz="2200" b="1" dirty="0">
                <a:effectLst/>
                <a:latin typeface="IBMPlexSans"/>
              </a:rPr>
              <a:t>(</a:t>
            </a:r>
            <a:r>
              <a:rPr lang="id-ID" sz="2200" b="1" dirty="0" err="1">
                <a:effectLst/>
                <a:latin typeface="IBMPlexSans"/>
              </a:rPr>
              <a:t>a</a:t>
            </a:r>
            <a:r>
              <a:rPr lang="id-ID" sz="2200" b="1" dirty="0">
                <a:effectLst/>
                <a:latin typeface="IBMPlexSans"/>
              </a:rPr>
              <a:t>) </a:t>
            </a:r>
            <a:r>
              <a:rPr lang="id-ID" sz="2200" dirty="0">
                <a:effectLst/>
                <a:latin typeface="IBMPlexSerif"/>
              </a:rPr>
              <a:t>2-Cyclohexenone </a:t>
            </a:r>
            <a:r>
              <a:rPr lang="id-ID" sz="2200" b="1" dirty="0">
                <a:effectLst/>
                <a:latin typeface="IBMPlexSans"/>
              </a:rPr>
              <a:t>(</a:t>
            </a:r>
            <a:r>
              <a:rPr lang="id-ID" sz="2200" b="1" dirty="0" err="1">
                <a:effectLst/>
                <a:latin typeface="IBMPlexSans"/>
              </a:rPr>
              <a:t>b</a:t>
            </a:r>
            <a:r>
              <a:rPr lang="id-ID" sz="2200" b="1" dirty="0">
                <a:effectLst/>
                <a:latin typeface="IBMPlexSans"/>
              </a:rPr>
              <a:t>) </a:t>
            </a:r>
            <a:r>
              <a:rPr lang="id-ID" sz="2200" dirty="0" err="1">
                <a:effectLst/>
                <a:latin typeface="IBMPlexSerif"/>
              </a:rPr>
              <a:t>Propenenitrile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b="1" dirty="0">
                <a:effectLst/>
                <a:latin typeface="IBMPlexSans"/>
              </a:rPr>
              <a:t>(c) </a:t>
            </a:r>
            <a:r>
              <a:rPr lang="id-ID" sz="2200" dirty="0" err="1">
                <a:effectLst/>
                <a:latin typeface="IBMPlexSerif"/>
              </a:rPr>
              <a:t>Ethyl</a:t>
            </a:r>
            <a:r>
              <a:rPr lang="id-ID" sz="2200" dirty="0">
                <a:effectLst/>
                <a:latin typeface="IBMPlexSerif"/>
              </a:rPr>
              <a:t> 2-butenoate </a:t>
            </a:r>
            <a:endParaRPr lang="id-ID" sz="2200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7E9333F7-2B87-1276-5743-F6F8A3FCFE77}"/>
              </a:ext>
            </a:extLst>
          </p:cNvPr>
          <p:cNvSpPr txBox="1"/>
          <p:nvPr/>
        </p:nvSpPr>
        <p:spPr>
          <a:xfrm>
            <a:off x="1135855" y="4871862"/>
            <a:ext cx="48220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23-18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gray</a:t>
            </a:r>
            <a:r>
              <a:rPr lang="id-ID" sz="2200" dirty="0">
                <a:effectLst/>
                <a:latin typeface="Optima" panose="02000503060000020004" pitchFamily="2" charset="0"/>
              </a:rPr>
              <a:t>=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black</a:t>
            </a:r>
            <a:r>
              <a:rPr lang="id-ID" sz="2200" dirty="0">
                <a:effectLst/>
                <a:latin typeface="Optima" panose="02000503060000020004" pitchFamily="2" charset="0"/>
              </a:rPr>
              <a:t>=C,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</a:t>
            </a:r>
            <a:r>
              <a:rPr lang="id-ID" sz="2200" dirty="0">
                <a:effectLst/>
                <a:latin typeface="Optima" panose="02000503060000020004" pitchFamily="2" charset="0"/>
              </a:rPr>
              <a:t> =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blue</a:t>
            </a:r>
            <a:r>
              <a:rPr lang="id-ID" sz="2200" dirty="0">
                <a:effectLst/>
                <a:latin typeface="Optima" panose="02000503060000020004" pitchFamily="2" charset="0"/>
              </a:rPr>
              <a:t> =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</a:t>
            </a:r>
            <a:r>
              <a:rPr lang="id-ID" sz="2200" dirty="0">
                <a:effectLst/>
                <a:latin typeface="Optima" panose="02000503060000020004" pitchFamily="2" charset="0"/>
              </a:rPr>
              <a:t>)?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3C4AC964-79EF-0D76-21AD-8814C85BD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824" y="4816279"/>
            <a:ext cx="3400425" cy="1740124"/>
          </a:xfrm>
          <a:prstGeom prst="rect">
            <a:avLst/>
          </a:prstGeom>
        </p:spPr>
      </p:pic>
      <p:sp>
        <p:nvSpPr>
          <p:cNvPr id="8" name="Kotak Teks 7">
            <a:extLst>
              <a:ext uri="{FF2B5EF4-FFF2-40B4-BE49-F238E27FC236}">
                <a16:creationId xmlns:a16="http://schemas.microsoft.com/office/drawing/2014/main" id="{15622DCB-476A-2D01-A329-EB9BE96BAEFF}"/>
              </a:ext>
            </a:extLst>
          </p:cNvPr>
          <p:cNvSpPr txBox="1"/>
          <p:nvPr/>
        </p:nvSpPr>
        <p:spPr>
          <a:xfrm>
            <a:off x="1135855" y="2200179"/>
            <a:ext cx="97797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IBMPlexSerif"/>
              </a:rPr>
              <a:t>PROBLEM 23-17  </a:t>
            </a:r>
          </a:p>
          <a:p>
            <a:r>
              <a:rPr lang="id-ID" sz="2200" dirty="0" err="1">
                <a:effectLst/>
                <a:latin typeface="IBMPlexSerif"/>
              </a:rPr>
              <a:t>What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product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would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you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obtain</a:t>
            </a:r>
            <a:r>
              <a:rPr lang="id-ID" sz="2200" dirty="0">
                <a:effectLst/>
                <a:latin typeface="IBMPlexSerif"/>
              </a:rPr>
              <a:t> from </a:t>
            </a:r>
            <a:r>
              <a:rPr lang="id-ID" sz="2200" dirty="0" err="1">
                <a:effectLst/>
                <a:latin typeface="IBMPlexSerif"/>
              </a:rPr>
              <a:t>a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base-catalyzed</a:t>
            </a:r>
            <a:r>
              <a:rPr lang="id-ID" sz="2200" dirty="0">
                <a:effectLst/>
                <a:latin typeface="IBMPlexSerif"/>
              </a:rPr>
              <a:t> Michael </a:t>
            </a:r>
            <a:r>
              <a:rPr lang="id-ID" sz="2200" dirty="0" err="1">
                <a:effectLst/>
                <a:latin typeface="IBMPlexSerif"/>
              </a:rPr>
              <a:t>reaction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3-buten- 2-one </a:t>
            </a:r>
            <a:r>
              <a:rPr lang="id-ID" sz="2200" dirty="0" err="1">
                <a:effectLst/>
                <a:latin typeface="IBMPlexSerif"/>
              </a:rPr>
              <a:t>with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each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following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nucleophilic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donors</a:t>
            </a:r>
            <a:r>
              <a:rPr lang="id-ID" sz="2200" dirty="0">
                <a:effectLst/>
                <a:latin typeface="IBMPlexSerif"/>
              </a:rPr>
              <a:t>? </a:t>
            </a:r>
            <a:endParaRPr lang="id-ID" sz="2200" dirty="0"/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id="{21F3ECB6-0F35-B526-6B42-6B9909671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855" y="3381902"/>
            <a:ext cx="3982345" cy="12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28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D280BA57-DB75-952B-5221-853A776FA590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11. Conjugate Condensations with Enamines: The Stork Reaction</a:t>
            </a: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97F19B40-DBB0-E192-17AC-05F710CF739D}"/>
              </a:ext>
            </a:extLst>
          </p:cNvPr>
          <p:cNvSpPr txBox="1"/>
          <p:nvPr/>
        </p:nvSpPr>
        <p:spPr>
          <a:xfrm>
            <a:off x="821529" y="1280249"/>
            <a:ext cx="1022270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kinds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acceptors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Michael-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Among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important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useful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particularly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,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readily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19.8</a:t>
            </a:r>
            <a:r>
              <a:rPr lang="id-ID" sz="2200" dirty="0">
                <a:effectLst/>
                <a:latin typeface="Optima" panose="02000503060000020004" pitchFamily="2" charset="0"/>
              </a:rPr>
              <a:t>).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: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61FEE241-D4BA-6EEE-F202-106B539C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47" y="3058359"/>
            <a:ext cx="7666578" cy="236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69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2621A2FA-893C-F54B-C889-5DD699379EF9}"/>
              </a:ext>
            </a:extLst>
          </p:cNvPr>
          <p:cNvSpPr txBox="1"/>
          <p:nvPr/>
        </p:nvSpPr>
        <p:spPr>
          <a:xfrm>
            <a:off x="1064417" y="298782"/>
            <a:ext cx="1017984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resonance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structures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indicate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electronically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Overlap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nitrogen lone-pair orbital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double-bond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orbitals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increase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density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el-GR" sz="2200" dirty="0">
                <a:effectLst/>
                <a:latin typeface="DejaVuSerif"/>
              </a:rPr>
              <a:t>α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atom, making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. An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electrostatic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potential</a:t>
            </a:r>
            <a:r>
              <a:rPr lang="id-ID" sz="2200" dirty="0">
                <a:effectLst/>
                <a:latin typeface="Optima" panose="02000503060000020004" pitchFamily="2" charset="0"/>
              </a:rPr>
              <a:t> map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N,N-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dimethylaminoethylene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shows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shift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density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toward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el-GR" sz="2200" dirty="0">
                <a:effectLst/>
                <a:latin typeface="DejaVuSerif"/>
              </a:rPr>
              <a:t>α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position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id="{E3C36290-6D61-8D00-9EAE-A2B5430C5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13" y="2083886"/>
            <a:ext cx="9171502" cy="47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612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22318BA5-05BC-7573-340A-F6CD3B8BF524}"/>
              </a:ext>
            </a:extLst>
          </p:cNvPr>
          <p:cNvSpPr txBox="1"/>
          <p:nvPr/>
        </p:nvSpPr>
        <p:spPr>
          <a:xfrm>
            <a:off x="1035841" y="1007618"/>
            <a:ext cx="1009412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Enamines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much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way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enter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many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kinds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In the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Stork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discoverer</a:t>
            </a:r>
            <a:r>
              <a:rPr lang="id-ID" sz="2200" dirty="0">
                <a:effectLst/>
                <a:latin typeface="Optima" panose="02000503060000020004" pitchFamily="2" charset="0"/>
              </a:rPr>
              <a:t>, Gilbert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Stork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Columbia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University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acceptor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Michael-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process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initial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hydrolyzed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aqueous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1,5-dicarbonyl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overall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three</a:t>
            </a:r>
            <a:r>
              <a:rPr lang="id-ID" sz="2200" dirty="0">
                <a:effectLst/>
                <a:latin typeface="Optima" panose="02000503060000020004" pitchFamily="2" charset="0"/>
              </a:rPr>
              <a:t>- step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sequence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>
                <a:solidFill>
                  <a:srgbClr val="DD0084"/>
                </a:solidFill>
                <a:effectLst/>
                <a:latin typeface="Optima" panose="02000503060000020004" pitchFamily="2" charset="0"/>
              </a:rPr>
              <a:t>1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, (</a:t>
            </a:r>
            <a:r>
              <a:rPr lang="id-ID" sz="2200" b="1" dirty="0">
                <a:solidFill>
                  <a:srgbClr val="DD0084"/>
                </a:solidFill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) 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>
                <a:solidFill>
                  <a:srgbClr val="DD0084"/>
                </a:solidFill>
                <a:effectLst/>
                <a:latin typeface="Optima" panose="02000503060000020004" pitchFamily="2" charset="0"/>
              </a:rPr>
              <a:t>3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back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ECBB4F0D-7A96-5B30-163E-D4F97357AADD}"/>
              </a:ext>
            </a:extLst>
          </p:cNvPr>
          <p:cNvSpPr txBox="1"/>
          <p:nvPr/>
        </p:nvSpPr>
        <p:spPr>
          <a:xfrm>
            <a:off x="1035840" y="4113550"/>
            <a:ext cx="1009412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net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effect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Stork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cyclohexanone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pyrrolidine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;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further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3-buten-2-one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adduct</a:t>
            </a:r>
            <a:r>
              <a:rPr lang="id-ID" sz="2200" dirty="0">
                <a:effectLst/>
                <a:latin typeface="Optima" panose="02000503060000020004" pitchFamily="2" charset="0"/>
              </a:rPr>
              <a:t>;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aqueous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completes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sequence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1,5-diketone (</a:t>
            </a:r>
            <a:r>
              <a:rPr lang="id-ID" sz="22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23.8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98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mbar 6">
            <a:extLst>
              <a:ext uri="{FF2B5EF4-FFF2-40B4-BE49-F238E27FC236}">
                <a16:creationId xmlns:a16="http://schemas.microsoft.com/office/drawing/2014/main" id="{E5CACCCC-6B81-7A28-CAEF-21AA6BB5B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13" y="468796"/>
            <a:ext cx="9242436" cy="4185885"/>
          </a:xfrm>
          <a:prstGeom prst="rect">
            <a:avLst/>
          </a:prstGeom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id="{D711EB3E-6EDC-D5C6-FE57-5D08EBAD0C86}"/>
              </a:ext>
            </a:extLst>
          </p:cNvPr>
          <p:cNvSpPr txBox="1"/>
          <p:nvPr/>
        </p:nvSpPr>
        <p:spPr>
          <a:xfrm>
            <a:off x="1178719" y="2900355"/>
            <a:ext cx="55221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800" b="1" dirty="0">
                <a:solidFill>
                  <a:srgbClr val="C11126"/>
                </a:solidFill>
                <a:effectLst/>
                <a:latin typeface="Mulish"/>
              </a:rPr>
              <a:t>FIGURE 23.8 </a:t>
            </a:r>
            <a:r>
              <a:rPr lang="id-ID" sz="1800" b="1" dirty="0">
                <a:effectLst/>
                <a:latin typeface="IBMPlexSans"/>
              </a:rPr>
              <a:t>The </a:t>
            </a:r>
            <a:r>
              <a:rPr lang="id-ID" sz="1800" b="1" dirty="0" err="1">
                <a:effectLst/>
                <a:latin typeface="IBMPlexSans"/>
              </a:rPr>
              <a:t>Stork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enamine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reaction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between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cyclohexanone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and</a:t>
            </a:r>
            <a:r>
              <a:rPr lang="id-ID" sz="1800" b="1" dirty="0">
                <a:effectLst/>
                <a:latin typeface="IBMPlexSans"/>
              </a:rPr>
              <a:t> 3-buten-2-one</a:t>
            </a:r>
            <a:r>
              <a:rPr lang="id-ID" sz="1800" dirty="0">
                <a:effectLst/>
                <a:latin typeface="IBMPlexSans"/>
              </a:rPr>
              <a:t>. (</a:t>
            </a:r>
            <a:r>
              <a:rPr lang="id-ID" sz="1800" b="1" dirty="0">
                <a:solidFill>
                  <a:srgbClr val="DD0084"/>
                </a:solidFill>
                <a:effectLst/>
                <a:latin typeface="IBMPlexSans"/>
              </a:rPr>
              <a:t>1</a:t>
            </a:r>
            <a:r>
              <a:rPr lang="id-ID" sz="1800" dirty="0">
                <a:effectLst/>
                <a:latin typeface="IBMPlexSans"/>
              </a:rPr>
              <a:t>) </a:t>
            </a:r>
            <a:r>
              <a:rPr lang="id-ID" sz="1800" dirty="0" err="1">
                <a:effectLst/>
                <a:latin typeface="IBMPlexSans"/>
              </a:rPr>
              <a:t>Cyclohexanone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is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first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converted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into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an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enamine</a:t>
            </a:r>
            <a:r>
              <a:rPr lang="id-ID" sz="1800" dirty="0">
                <a:effectLst/>
                <a:latin typeface="IBMPlexSans"/>
              </a:rPr>
              <a:t>, (</a:t>
            </a:r>
            <a:r>
              <a:rPr lang="id-ID" sz="1800" b="1" dirty="0">
                <a:solidFill>
                  <a:srgbClr val="DD0084"/>
                </a:solidFill>
                <a:effectLst/>
                <a:latin typeface="IBMPlexSans"/>
              </a:rPr>
              <a:t>2</a:t>
            </a:r>
            <a:r>
              <a:rPr lang="id-ID" sz="1800" dirty="0">
                <a:effectLst/>
                <a:latin typeface="IBMPlexSans"/>
              </a:rPr>
              <a:t>) the </a:t>
            </a:r>
            <a:r>
              <a:rPr lang="id-ID" sz="1800" dirty="0" err="1">
                <a:effectLst/>
                <a:latin typeface="IBMPlexSans"/>
              </a:rPr>
              <a:t>enamine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adds</a:t>
            </a:r>
            <a:r>
              <a:rPr lang="id-ID" sz="1800" dirty="0">
                <a:effectLst/>
                <a:latin typeface="IBMPlexSans"/>
              </a:rPr>
              <a:t> to the </a:t>
            </a:r>
            <a:r>
              <a:rPr lang="el-GR" sz="1800" dirty="0" err="1">
                <a:effectLst/>
                <a:latin typeface="IBMPlexSans"/>
              </a:rPr>
              <a:t>α,β</a:t>
            </a:r>
            <a:r>
              <a:rPr lang="el-GR" sz="1800" dirty="0">
                <a:effectLst/>
                <a:latin typeface="IBMPlexSans"/>
              </a:rPr>
              <a:t>-</a:t>
            </a:r>
            <a:r>
              <a:rPr lang="id-ID" sz="1800" dirty="0" err="1">
                <a:effectLst/>
                <a:latin typeface="IBMPlexSans"/>
              </a:rPr>
              <a:t>unsaturated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ketone</a:t>
            </a:r>
            <a:r>
              <a:rPr lang="id-ID" sz="1800" dirty="0">
                <a:effectLst/>
                <a:latin typeface="IBMPlexSans"/>
              </a:rPr>
              <a:t> in </a:t>
            </a:r>
            <a:r>
              <a:rPr lang="id-ID" sz="1800" dirty="0" err="1">
                <a:effectLst/>
                <a:latin typeface="IBMPlexSans"/>
              </a:rPr>
              <a:t>a</a:t>
            </a:r>
            <a:r>
              <a:rPr lang="id-ID" sz="1800" dirty="0">
                <a:effectLst/>
                <a:latin typeface="IBMPlexSans"/>
              </a:rPr>
              <a:t> Michael </a:t>
            </a:r>
            <a:r>
              <a:rPr lang="id-ID" sz="1800" dirty="0" err="1">
                <a:effectLst/>
                <a:latin typeface="IBMPlexSans"/>
              </a:rPr>
              <a:t>reaction</a:t>
            </a:r>
            <a:r>
              <a:rPr lang="id-ID" sz="1800" dirty="0">
                <a:effectLst/>
                <a:latin typeface="IBMPlexSans"/>
              </a:rPr>
              <a:t>, </a:t>
            </a:r>
            <a:r>
              <a:rPr lang="id-ID" sz="1800" dirty="0" err="1">
                <a:effectLst/>
                <a:latin typeface="IBMPlexSans"/>
              </a:rPr>
              <a:t>and</a:t>
            </a:r>
            <a:r>
              <a:rPr lang="id-ID" sz="1800" dirty="0">
                <a:effectLst/>
                <a:latin typeface="IBMPlexSans"/>
              </a:rPr>
              <a:t> (</a:t>
            </a:r>
            <a:r>
              <a:rPr lang="id-ID" sz="1800" b="1" dirty="0">
                <a:solidFill>
                  <a:srgbClr val="DD0084"/>
                </a:solidFill>
                <a:effectLst/>
                <a:latin typeface="IBMPlexSans"/>
              </a:rPr>
              <a:t>3</a:t>
            </a:r>
            <a:r>
              <a:rPr lang="id-ID" sz="1800" dirty="0">
                <a:effectLst/>
                <a:latin typeface="IBMPlexSans"/>
              </a:rPr>
              <a:t>) the </a:t>
            </a:r>
            <a:r>
              <a:rPr lang="id-ID" sz="1800" dirty="0" err="1">
                <a:effectLst/>
                <a:latin typeface="IBMPlexSans"/>
              </a:rPr>
              <a:t>conjugate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addition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product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is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hydrolyzed</a:t>
            </a:r>
            <a:r>
              <a:rPr lang="id-ID" sz="1800" dirty="0">
                <a:effectLst/>
                <a:latin typeface="IBMPlexSans"/>
              </a:rPr>
              <a:t> to </a:t>
            </a:r>
            <a:r>
              <a:rPr lang="id-ID" sz="1800" dirty="0" err="1">
                <a:effectLst/>
                <a:latin typeface="IBMPlexSans"/>
              </a:rPr>
              <a:t>yield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a</a:t>
            </a:r>
            <a:r>
              <a:rPr lang="id-ID" sz="1800" dirty="0">
                <a:effectLst/>
                <a:latin typeface="IBMPlexSans"/>
              </a:rPr>
              <a:t> 1,5-diketone. </a:t>
            </a:r>
            <a:endParaRPr lang="id-ID" dirty="0"/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E47C92AD-DF89-48B7-0607-B05AA2096104}"/>
              </a:ext>
            </a:extLst>
          </p:cNvPr>
          <p:cNvSpPr txBox="1"/>
          <p:nvPr/>
        </p:nvSpPr>
        <p:spPr>
          <a:xfrm>
            <a:off x="1178718" y="4918023"/>
            <a:ext cx="10079831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–Michael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has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advantages</a:t>
            </a:r>
            <a:r>
              <a:rPr lang="id-ID" sz="2000" dirty="0">
                <a:effectLst/>
                <a:latin typeface="Optima" panose="02000503060000020004" pitchFamily="2" charset="0"/>
              </a:rPr>
              <a:t> over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000" dirty="0">
                <a:effectLst/>
                <a:latin typeface="Optima" panose="02000503060000020004" pitchFamily="2" charset="0"/>
              </a:rPr>
              <a:t>-ion–Michael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makes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particularly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useful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pathways</a:t>
            </a:r>
            <a:r>
              <a:rPr lang="id-ID" sz="2000" dirty="0">
                <a:effectLst/>
                <a:latin typeface="Optima" panose="02000503060000020004" pitchFamily="2" charset="0"/>
              </a:rPr>
              <a:t>. First,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neutral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easily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easily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handled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000" dirty="0">
                <a:effectLst/>
                <a:latin typeface="Optima" panose="02000503060000020004" pitchFamily="2" charset="0"/>
              </a:rPr>
              <a:t> ion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charged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sometimes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difficult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must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handled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carefully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Second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monoketone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000" dirty="0">
                <a:effectLst/>
                <a:latin typeface="Optima" panose="02000503060000020004" pitchFamily="2" charset="0"/>
              </a:rPr>
              <a:t> in the Michael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whereas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ions</a:t>
            </a:r>
            <a:r>
              <a:rPr lang="id-ID" sz="2000" dirty="0">
                <a:effectLst/>
                <a:latin typeface="Optima" panose="02000503060000020004" pitchFamily="2" charset="0"/>
              </a:rPr>
              <a:t> from </a:t>
            </a:r>
            <a:r>
              <a:rPr lang="el-GR" sz="2000" dirty="0">
                <a:effectLst/>
                <a:latin typeface="DejaVuSerif"/>
              </a:rPr>
              <a:t>β</a:t>
            </a:r>
            <a:r>
              <a:rPr lang="el-GR" sz="2000" dirty="0">
                <a:effectLst/>
                <a:latin typeface="IBMPlexSerif"/>
              </a:rPr>
              <a:t>-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dicarbonyl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869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743DDDB5-22BE-CF39-CD7A-147E464FC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119" y="442913"/>
            <a:ext cx="9628337" cy="60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02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7DF01DA1-F6D4-A6F5-CDEC-114A39B3C52C}"/>
              </a:ext>
            </a:extLst>
          </p:cNvPr>
          <p:cNvSpPr txBox="1"/>
          <p:nvPr/>
        </p:nvSpPr>
        <p:spPr>
          <a:xfrm>
            <a:off x="1121565" y="649188"/>
            <a:ext cx="100512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23-19 </a:t>
            </a:r>
            <a:endParaRPr lang="id-ID" sz="2200" dirty="0">
              <a:latin typeface="Optima" panose="02000503060000020004" pitchFamily="2" charset="0"/>
            </a:endParaRP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result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after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cyclopentanone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pyrrolidine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acceptors</a:t>
            </a:r>
            <a:r>
              <a:rPr lang="id-ID" sz="2200" dirty="0">
                <a:effectLst/>
                <a:latin typeface="Optima" panose="02000503060000020004" pitchFamily="2" charset="0"/>
              </a:rPr>
              <a:t>?</a:t>
            </a:r>
          </a:p>
          <a:p>
            <a:br>
              <a:rPr lang="id-ID" sz="2200" dirty="0">
                <a:effectLst/>
                <a:latin typeface="Optima" panose="02000503060000020004" pitchFamily="2" charset="0"/>
              </a:rPr>
            </a:br>
            <a:r>
              <a:rPr lang="id-ID" sz="22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>
                <a:effectLst/>
                <a:latin typeface="Optima" panose="02000503060000020004" pitchFamily="2" charset="0"/>
              </a:rPr>
              <a:t>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C=CHCO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Et        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b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>
                <a:effectLst/>
                <a:latin typeface="Optima" panose="02000503060000020004" pitchFamily="2" charset="0"/>
              </a:rPr>
              <a:t>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C=CHCHO        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(c) </a:t>
            </a:r>
            <a:r>
              <a:rPr lang="id-ID" sz="2200" dirty="0">
                <a:effectLst/>
                <a:latin typeface="Optima" panose="02000503060000020004" pitchFamily="2" charset="0"/>
              </a:rPr>
              <a:t>CH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200" dirty="0">
                <a:effectLst/>
                <a:latin typeface="Optima" panose="02000503060000020004" pitchFamily="2" charset="0"/>
              </a:rPr>
              <a:t>CH=CHCOCH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3807766E-17F1-6F27-2264-2CFC8AB72E36}"/>
              </a:ext>
            </a:extLst>
          </p:cNvPr>
          <p:cNvSpPr txBox="1"/>
          <p:nvPr/>
        </p:nvSpPr>
        <p:spPr>
          <a:xfrm>
            <a:off x="1235868" y="3429000"/>
            <a:ext cx="99369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23-20 </a:t>
            </a:r>
            <a:endParaRPr lang="id-ID" sz="2200" dirty="0">
              <a:latin typeface="Optima" panose="02000503060000020004" pitchFamily="2" charset="0"/>
            </a:endParaRP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Show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each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: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CF4F5A3D-E4B2-E97D-5E3D-EAF04F7A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868" y="4637088"/>
            <a:ext cx="63373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24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390D4744-D529-61F0-47F4-BD02E5BA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115" y="0"/>
            <a:ext cx="8722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64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C0A3A7F9-79E3-D10B-D782-835889D150D5}"/>
              </a:ext>
            </a:extLst>
          </p:cNvPr>
          <p:cNvSpPr txBox="1"/>
          <p:nvPr/>
        </p:nvSpPr>
        <p:spPr>
          <a:xfrm>
            <a:off x="821530" y="558284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12. The Robinson Annulation Reaction</a:t>
            </a: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DB63F5A0-BB36-DC87-DBC1-031A8AFC8BCE}"/>
              </a:ext>
            </a:extLst>
          </p:cNvPr>
          <p:cNvSpPr txBox="1"/>
          <p:nvPr/>
        </p:nvSpPr>
        <p:spPr>
          <a:xfrm>
            <a:off x="821530" y="1307664"/>
            <a:ext cx="1022270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perhaps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versatile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methods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available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synthesizing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complex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200" dirty="0">
                <a:effectLst/>
                <a:latin typeface="Optima" panose="02000503060000020004" pitchFamily="2" charset="0"/>
              </a:rPr>
              <a:t>. By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putting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few</a:t>
            </a:r>
            <a:r>
              <a:rPr lang="id-ID" sz="2200" dirty="0">
                <a:effectLst/>
                <a:latin typeface="Optima" panose="02000503060000020004" pitchFamily="2" charset="0"/>
              </a:rPr>
              <a:t> fundamental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together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proper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sequence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remarkably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useful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transformations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. 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Robinson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annulation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polycyclic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word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annulation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the Latin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annulus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meaning</a:t>
            </a:r>
            <a:r>
              <a:rPr lang="id-ID" sz="2200" dirty="0">
                <a:effectLst/>
                <a:latin typeface="Optima" panose="02000503060000020004" pitchFamily="2" charset="0"/>
              </a:rPr>
              <a:t> “ring,”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annulation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builds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new</a:t>
            </a:r>
            <a:r>
              <a:rPr lang="id-ID" sz="2200" dirty="0">
                <a:effectLst/>
                <a:latin typeface="Optima" panose="02000503060000020004" pitchFamily="2" charset="0"/>
              </a:rPr>
              <a:t> ring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11F60DD9-3D10-FBEF-419F-9392E6B744E8}"/>
              </a:ext>
            </a:extLst>
          </p:cNvPr>
          <p:cNvSpPr txBox="1"/>
          <p:nvPr/>
        </p:nvSpPr>
        <p:spPr>
          <a:xfrm>
            <a:off x="821530" y="3996037"/>
            <a:ext cx="1022270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Named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after</a:t>
            </a:r>
            <a:r>
              <a:rPr lang="id-ID" sz="2200" dirty="0">
                <a:effectLst/>
                <a:latin typeface="Optima" panose="02000503060000020004" pitchFamily="2" charset="0"/>
              </a:rPr>
              <a:t> Robert Robinson,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British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1947 Nobel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Prize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winner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Robinson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annulation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-step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process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combines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donor,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ester;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;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acceptor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3-buten-2-one.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substituted</a:t>
            </a:r>
            <a:r>
              <a:rPr lang="id-ID" sz="2200" dirty="0">
                <a:effectLst/>
                <a:latin typeface="Optima" panose="02000503060000020004" pitchFamily="2" charset="0"/>
              </a:rPr>
              <a:t> 2-cyclohexenone.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44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C1951D7B-2D47-CA98-90C3-93EAC41B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07" y="856356"/>
            <a:ext cx="10574785" cy="2015432"/>
          </a:xfrm>
          <a:prstGeom prst="rect">
            <a:avLst/>
          </a:prstGeom>
        </p:spPr>
      </p:pic>
      <p:sp>
        <p:nvSpPr>
          <p:cNvPr id="5" name="Kotak Teks 4">
            <a:extLst>
              <a:ext uri="{FF2B5EF4-FFF2-40B4-BE49-F238E27FC236}">
                <a16:creationId xmlns:a16="http://schemas.microsoft.com/office/drawing/2014/main" id="{04827B2F-F9D1-CC4A-75EB-C8F5E2624CDE}"/>
              </a:ext>
            </a:extLst>
          </p:cNvPr>
          <p:cNvSpPr txBox="1"/>
          <p:nvPr/>
        </p:nvSpPr>
        <p:spPr>
          <a:xfrm>
            <a:off x="871028" y="3693676"/>
            <a:ext cx="1044994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first</a:t>
            </a:r>
            <a:r>
              <a:rPr lang="id-ID" sz="22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Robinson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annulation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simply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An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effects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conjugate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1,5-diketone.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saw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23.6</a:t>
            </a:r>
            <a:r>
              <a:rPr lang="id-ID" sz="2200" dirty="0">
                <a:effectLst/>
                <a:latin typeface="Optima" panose="02000503060000020004" pitchFamily="2" charset="0"/>
              </a:rPr>
              <a:t>, 1,5-diketones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undergo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cyclohexenones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treated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final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contains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six-membered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ring,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annulation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has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accomplished</a:t>
            </a:r>
            <a:r>
              <a:rPr lang="id-ID" sz="2200" dirty="0">
                <a:effectLst/>
                <a:latin typeface="Optima" panose="02000503060000020004" pitchFamily="2" charset="0"/>
              </a:rPr>
              <a:t>. 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during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steroid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hormone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estrone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23.9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78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FE45593C-714A-2D06-1211-865A91E2C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9" y="442909"/>
            <a:ext cx="8697021" cy="4692511"/>
          </a:xfrm>
          <a:prstGeom prst="rect">
            <a:avLst/>
          </a:prstGeom>
        </p:spPr>
      </p:pic>
      <p:sp>
        <p:nvSpPr>
          <p:cNvPr id="5" name="Kotak Teks 4">
            <a:extLst>
              <a:ext uri="{FF2B5EF4-FFF2-40B4-BE49-F238E27FC236}">
                <a16:creationId xmlns:a16="http://schemas.microsoft.com/office/drawing/2014/main" id="{9967421F-F639-A871-236E-7A635187EF38}"/>
              </a:ext>
            </a:extLst>
          </p:cNvPr>
          <p:cNvSpPr txBox="1"/>
          <p:nvPr/>
        </p:nvSpPr>
        <p:spPr>
          <a:xfrm>
            <a:off x="185738" y="163413"/>
            <a:ext cx="3686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800" b="1" dirty="0">
                <a:solidFill>
                  <a:srgbClr val="C11126"/>
                </a:solidFill>
                <a:effectLst/>
                <a:latin typeface="Mulish"/>
              </a:rPr>
              <a:t>FIGURE 23.9 </a:t>
            </a:r>
            <a:r>
              <a:rPr lang="id-ID" sz="1800" b="1" dirty="0" err="1">
                <a:effectLst/>
                <a:latin typeface="IBMPlexSans"/>
              </a:rPr>
              <a:t>Synthesis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of</a:t>
            </a:r>
            <a:r>
              <a:rPr lang="id-ID" sz="1800" b="1" dirty="0">
                <a:effectLst/>
                <a:latin typeface="IBMPlexSans"/>
              </a:rPr>
              <a:t> the steroid </a:t>
            </a:r>
            <a:r>
              <a:rPr lang="id-ID" sz="1800" b="1" dirty="0" err="1">
                <a:effectLst/>
                <a:latin typeface="IBMPlexSans"/>
              </a:rPr>
              <a:t>hormone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estrone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using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</a:t>
            </a:r>
            <a:r>
              <a:rPr lang="id-ID" sz="1800" b="1" dirty="0">
                <a:effectLst/>
                <a:latin typeface="IBMPlexSans"/>
              </a:rPr>
              <a:t> Robinson </a:t>
            </a:r>
            <a:r>
              <a:rPr lang="id-ID" sz="1800" b="1" dirty="0" err="1">
                <a:effectLst/>
                <a:latin typeface="IBMPlexSans"/>
              </a:rPr>
              <a:t>annulation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reaction</a:t>
            </a:r>
            <a:r>
              <a:rPr lang="id-ID" sz="1800" dirty="0">
                <a:effectLst/>
                <a:latin typeface="IBMPlexSans"/>
              </a:rPr>
              <a:t>. The </a:t>
            </a:r>
            <a:r>
              <a:rPr lang="id-ID" sz="1800" dirty="0" err="1">
                <a:effectLst/>
                <a:latin typeface="IBMPlexSans"/>
              </a:rPr>
              <a:t>nucleophilic</a:t>
            </a:r>
            <a:r>
              <a:rPr lang="id-ID" sz="1800" dirty="0">
                <a:effectLst/>
                <a:latin typeface="IBMPlexSans"/>
              </a:rPr>
              <a:t> donor </a:t>
            </a:r>
            <a:r>
              <a:rPr lang="id-ID" sz="1800" dirty="0" err="1">
                <a:effectLst/>
                <a:latin typeface="IBMPlexSans"/>
              </a:rPr>
              <a:t>is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a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el-GR" sz="1800" dirty="0">
                <a:effectLst/>
                <a:latin typeface="IBMPlexSans"/>
              </a:rPr>
              <a:t>β-</a:t>
            </a:r>
            <a:r>
              <a:rPr lang="id-ID" sz="1800" dirty="0" err="1">
                <a:effectLst/>
                <a:latin typeface="IBMPlexSans"/>
              </a:rPr>
              <a:t>diketone</a:t>
            </a:r>
            <a:r>
              <a:rPr lang="id-ID" sz="1800" dirty="0">
                <a:effectLst/>
                <a:latin typeface="IBMPlexSans"/>
              </a:rPr>
              <a:t>. </a:t>
            </a:r>
            <a:endParaRPr lang="id-ID" dirty="0"/>
          </a:p>
        </p:txBody>
      </p:sp>
      <p:sp>
        <p:nvSpPr>
          <p:cNvPr id="8" name="Kotak Teks 7">
            <a:extLst>
              <a:ext uri="{FF2B5EF4-FFF2-40B4-BE49-F238E27FC236}">
                <a16:creationId xmlns:a16="http://schemas.microsoft.com/office/drawing/2014/main" id="{291AE817-7D4E-AFAF-CC56-4D613D81304B}"/>
              </a:ext>
            </a:extLst>
          </p:cNvPr>
          <p:cNvSpPr txBox="1"/>
          <p:nvPr/>
        </p:nvSpPr>
        <p:spPr>
          <a:xfrm>
            <a:off x="606027" y="5223462"/>
            <a:ext cx="1097994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d-ID" dirty="0">
                <a:effectLst/>
                <a:latin typeface="Optima" panose="02000503060000020004" pitchFamily="2" charset="0"/>
              </a:rPr>
              <a:t>In </a:t>
            </a:r>
            <a:r>
              <a:rPr lang="id-ID" dirty="0" err="1">
                <a:effectLst/>
                <a:latin typeface="Optima" panose="02000503060000020004" pitchFamily="2" charset="0"/>
              </a:rPr>
              <a:t>this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dirty="0">
                <a:effectLst/>
                <a:latin typeface="Optima" panose="02000503060000020004" pitchFamily="2" charset="0"/>
              </a:rPr>
              <a:t>, the </a:t>
            </a:r>
            <a:r>
              <a:rPr lang="el-GR" dirty="0">
                <a:effectLst/>
                <a:latin typeface="DejaVuSerif"/>
              </a:rPr>
              <a:t>β</a:t>
            </a:r>
            <a:r>
              <a:rPr lang="el-GR" dirty="0">
                <a:effectLst/>
                <a:latin typeface="IBMPlexSerif"/>
              </a:rPr>
              <a:t>-</a:t>
            </a:r>
            <a:r>
              <a:rPr lang="id-ID" dirty="0" err="1">
                <a:effectLst/>
                <a:latin typeface="Optima" panose="02000503060000020004" pitchFamily="2" charset="0"/>
              </a:rPr>
              <a:t>diketone</a:t>
            </a:r>
            <a:r>
              <a:rPr lang="id-ID" dirty="0">
                <a:effectLst/>
                <a:latin typeface="Optima" panose="02000503060000020004" pitchFamily="2" charset="0"/>
              </a:rPr>
              <a:t> 2-methyl-1,3-cyclopentanedione </a:t>
            </a:r>
            <a:r>
              <a:rPr lang="id-ID" dirty="0" err="1">
                <a:effectLst/>
                <a:latin typeface="Optima" panose="02000503060000020004" pitchFamily="2" charset="0"/>
              </a:rPr>
              <a:t>is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used</a:t>
            </a:r>
            <a:r>
              <a:rPr lang="id-ID" dirty="0">
                <a:effectLst/>
                <a:latin typeface="Optima" panose="02000503060000020004" pitchFamily="2" charset="0"/>
              </a:rPr>
              <a:t> to </a:t>
            </a:r>
            <a:r>
              <a:rPr lang="id-ID" dirty="0" err="1">
                <a:effectLst/>
                <a:latin typeface="Optima" panose="02000503060000020004" pitchFamily="2" charset="0"/>
              </a:rPr>
              <a:t>generate</a:t>
            </a:r>
            <a:r>
              <a:rPr lang="id-ID" dirty="0">
                <a:effectLst/>
                <a:latin typeface="Optima" panose="02000503060000020004" pitchFamily="2" charset="0"/>
              </a:rPr>
              <a:t> the </a:t>
            </a:r>
            <a:r>
              <a:rPr lang="id-ID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dirty="0">
                <a:effectLst/>
                <a:latin typeface="Optima" panose="02000503060000020004" pitchFamily="2" charset="0"/>
              </a:rPr>
              <a:t> ion </a:t>
            </a:r>
            <a:r>
              <a:rPr lang="id-ID" dirty="0" err="1">
                <a:effectLst/>
                <a:latin typeface="Optima" panose="02000503060000020004" pitchFamily="2" charset="0"/>
              </a:rPr>
              <a:t>required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for</a:t>
            </a:r>
            <a:r>
              <a:rPr lang="id-ID" dirty="0">
                <a:effectLst/>
                <a:latin typeface="Optima" panose="02000503060000020004" pitchFamily="2" charset="0"/>
              </a:rPr>
              <a:t> Michael </a:t>
            </a:r>
            <a:r>
              <a:rPr lang="id-ID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and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an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aryl-substituted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el-GR" dirty="0" err="1">
                <a:effectLst/>
                <a:latin typeface="DejaVuSerif"/>
              </a:rPr>
              <a:t>α</a:t>
            </a:r>
            <a:r>
              <a:rPr lang="el-GR" dirty="0" err="1">
                <a:effectLst/>
                <a:latin typeface="IBMPlexSerif"/>
              </a:rPr>
              <a:t>,</a:t>
            </a:r>
            <a:r>
              <a:rPr lang="el-GR" dirty="0" err="1">
                <a:effectLst/>
                <a:latin typeface="DejaVuSerif"/>
              </a:rPr>
              <a:t>β</a:t>
            </a:r>
            <a:r>
              <a:rPr lang="el-GR" dirty="0">
                <a:effectLst/>
                <a:latin typeface="IBMPlexSerif"/>
              </a:rPr>
              <a:t>-</a:t>
            </a:r>
            <a:r>
              <a:rPr lang="id-ID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is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used</a:t>
            </a:r>
            <a:r>
              <a:rPr lang="id-ID" dirty="0">
                <a:effectLst/>
                <a:latin typeface="Optima" panose="02000503060000020004" pitchFamily="2" charset="0"/>
              </a:rPr>
              <a:t> as the </a:t>
            </a:r>
            <a:r>
              <a:rPr lang="id-ID" dirty="0" err="1">
                <a:effectLst/>
                <a:latin typeface="Optima" panose="02000503060000020004" pitchFamily="2" charset="0"/>
              </a:rPr>
              <a:t>acceptor</a:t>
            </a:r>
            <a:r>
              <a:rPr lang="id-ID" dirty="0">
                <a:effectLst/>
                <a:latin typeface="Optima" panose="02000503060000020004" pitchFamily="2" charset="0"/>
              </a:rPr>
              <a:t>. Base-</a:t>
            </a:r>
            <a:r>
              <a:rPr lang="id-ID" dirty="0" err="1">
                <a:effectLst/>
                <a:latin typeface="Optima" panose="02000503060000020004" pitchFamily="2" charset="0"/>
              </a:rPr>
              <a:t>catalyzed</a:t>
            </a:r>
            <a:r>
              <a:rPr lang="id-ID" dirty="0">
                <a:effectLst/>
                <a:latin typeface="Optima" panose="02000503060000020004" pitchFamily="2" charset="0"/>
              </a:rPr>
              <a:t> Michael </a:t>
            </a:r>
            <a:r>
              <a:rPr lang="id-ID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dirty="0">
                <a:effectLst/>
                <a:latin typeface="Optima" panose="02000503060000020004" pitchFamily="2" charset="0"/>
              </a:rPr>
              <a:t> the </a:t>
            </a:r>
            <a:r>
              <a:rPr lang="id-ID" dirty="0" err="1">
                <a:effectLst/>
                <a:latin typeface="Optima" panose="02000503060000020004" pitchFamily="2" charset="0"/>
              </a:rPr>
              <a:t>two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partners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an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triketone</a:t>
            </a:r>
            <a:r>
              <a:rPr lang="id-ID" dirty="0">
                <a:effectLst/>
                <a:latin typeface="Optima" panose="02000503060000020004" pitchFamily="2" charset="0"/>
              </a:rPr>
              <a:t>, </a:t>
            </a:r>
            <a:r>
              <a:rPr lang="id-ID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then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cyclizes</a:t>
            </a:r>
            <a:r>
              <a:rPr lang="id-ID" dirty="0">
                <a:effectLst/>
                <a:latin typeface="Optima" panose="02000503060000020004" pitchFamily="2" charset="0"/>
              </a:rPr>
              <a:t> in </a:t>
            </a:r>
            <a:r>
              <a:rPr lang="id-ID" dirty="0" err="1">
                <a:effectLst/>
                <a:latin typeface="Optima" panose="02000503060000020004" pitchFamily="2" charset="0"/>
              </a:rPr>
              <a:t>an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dirty="0">
                <a:effectLst/>
                <a:latin typeface="Optima" panose="02000503060000020004" pitchFamily="2" charset="0"/>
              </a:rPr>
              <a:t> to </a:t>
            </a:r>
            <a:r>
              <a:rPr lang="id-ID" dirty="0" err="1">
                <a:effectLst/>
                <a:latin typeface="Optima" panose="02000503060000020004" pitchFamily="2" charset="0"/>
              </a:rPr>
              <a:t>give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a</a:t>
            </a:r>
            <a:r>
              <a:rPr lang="id-ID" dirty="0">
                <a:effectLst/>
                <a:latin typeface="Optima" panose="02000503060000020004" pitchFamily="2" charset="0"/>
              </a:rPr>
              <a:t> Robinson </a:t>
            </a:r>
            <a:r>
              <a:rPr lang="id-ID" dirty="0" err="1">
                <a:effectLst/>
                <a:latin typeface="Optima" panose="02000503060000020004" pitchFamily="2" charset="0"/>
              </a:rPr>
              <a:t>annulation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dirty="0">
                <a:effectLst/>
                <a:latin typeface="Optima" panose="02000503060000020004" pitchFamily="2" charset="0"/>
              </a:rPr>
              <a:t>. </a:t>
            </a:r>
            <a:r>
              <a:rPr lang="id-ID" dirty="0" err="1">
                <a:effectLst/>
                <a:latin typeface="Optima" panose="02000503060000020004" pitchFamily="2" charset="0"/>
              </a:rPr>
              <a:t>Several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further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transformations</a:t>
            </a:r>
            <a:r>
              <a:rPr lang="id-ID" dirty="0">
                <a:effectLst/>
                <a:latin typeface="Optima" panose="02000503060000020004" pitchFamily="2" charset="0"/>
              </a:rPr>
              <a:t> are </a:t>
            </a:r>
            <a:r>
              <a:rPr lang="id-ID" dirty="0" err="1">
                <a:effectLst/>
                <a:latin typeface="Optima" panose="02000503060000020004" pitchFamily="2" charset="0"/>
              </a:rPr>
              <a:t>required</a:t>
            </a:r>
            <a:r>
              <a:rPr lang="id-ID" dirty="0">
                <a:effectLst/>
                <a:latin typeface="Optima" panose="02000503060000020004" pitchFamily="2" charset="0"/>
              </a:rPr>
              <a:t> to </a:t>
            </a:r>
            <a:r>
              <a:rPr lang="id-ID" dirty="0" err="1">
                <a:effectLst/>
                <a:latin typeface="Optima" panose="02000503060000020004" pitchFamily="2" charset="0"/>
              </a:rPr>
              <a:t>complete</a:t>
            </a:r>
            <a:r>
              <a:rPr lang="id-ID" dirty="0">
                <a:effectLst/>
                <a:latin typeface="Optima" panose="02000503060000020004" pitchFamily="2" charset="0"/>
              </a:rPr>
              <a:t> the </a:t>
            </a:r>
            <a:r>
              <a:rPr lang="id-ID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of</a:t>
            </a:r>
            <a:r>
              <a:rPr lang="id-ID" dirty="0">
                <a:effectLst/>
                <a:latin typeface="Optima" panose="02000503060000020004" pitchFamily="2" charset="0"/>
              </a:rPr>
              <a:t> </a:t>
            </a:r>
            <a:r>
              <a:rPr lang="id-ID" dirty="0" err="1">
                <a:effectLst/>
                <a:latin typeface="Optima" panose="02000503060000020004" pitchFamily="2" charset="0"/>
              </a:rPr>
              <a:t>estrone</a:t>
            </a:r>
            <a:r>
              <a:rPr lang="id-ID" dirty="0">
                <a:effectLst/>
                <a:latin typeface="Optima" panose="02000503060000020004" pitchFamily="2" charset="0"/>
              </a:rPr>
              <a:t>. </a:t>
            </a:r>
            <a:endParaRPr lang="id-ID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2933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tak Teks 4">
            <a:extLst>
              <a:ext uri="{FF2B5EF4-FFF2-40B4-BE49-F238E27FC236}">
                <a16:creationId xmlns:a16="http://schemas.microsoft.com/office/drawing/2014/main" id="{6042B80D-4F81-8362-A468-3698EA2F1472}"/>
              </a:ext>
            </a:extLst>
          </p:cNvPr>
          <p:cNvSpPr txBox="1"/>
          <p:nvPr/>
        </p:nvSpPr>
        <p:spPr>
          <a:xfrm>
            <a:off x="1078697" y="660350"/>
            <a:ext cx="41219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23-21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expect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Robinson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annulation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2-methyl-1,3-cyclo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pentanedione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3-buten-2-one?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8A40552B-2DC4-07A1-D79C-CFE4B4C90237}"/>
              </a:ext>
            </a:extLst>
          </p:cNvPr>
          <p:cNvSpPr txBox="1"/>
          <p:nvPr/>
        </p:nvSpPr>
        <p:spPr>
          <a:xfrm>
            <a:off x="1078697" y="3348811"/>
            <a:ext cx="39790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23-22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Robinson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annulation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 err="1">
                <a:effectLst/>
                <a:latin typeface="DejaVuSerif"/>
              </a:rPr>
              <a:t>α</a:t>
            </a:r>
            <a:r>
              <a:rPr lang="el-GR" sz="2200" dirty="0" err="1">
                <a:effectLst/>
                <a:latin typeface="IBMPlexSerif"/>
              </a:rPr>
              <a:t>,</a:t>
            </a:r>
            <a:r>
              <a:rPr lang="el-GR" sz="2200" dirty="0" err="1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unsaturated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Draw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structures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reactants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sz="2200" dirty="0">
                <a:effectLst/>
                <a:latin typeface="Optima" panose="02000503060000020004" pitchFamily="2" charset="0"/>
              </a:rPr>
              <a:t> Michael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id="{512B0799-9FFD-5F98-E49A-F6AFFFB6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422" y="371475"/>
            <a:ext cx="5695796" cy="2757488"/>
          </a:xfrm>
          <a:prstGeom prst="rect">
            <a:avLst/>
          </a:prstGeom>
        </p:spPr>
      </p:pic>
      <p:pic>
        <p:nvPicPr>
          <p:cNvPr id="11" name="Gambar 10">
            <a:extLst>
              <a:ext uri="{FF2B5EF4-FFF2-40B4-BE49-F238E27FC236}">
                <a16:creationId xmlns:a16="http://schemas.microsoft.com/office/drawing/2014/main" id="{D3DB91E6-7CCE-D548-E5DE-C57F5A8D5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4" y="3606800"/>
            <a:ext cx="3076575" cy="22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22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F930837A-55D4-5318-6A46-DA1468AB4867}"/>
              </a:ext>
            </a:extLst>
          </p:cNvPr>
          <p:cNvSpPr txBox="1"/>
          <p:nvPr/>
        </p:nvSpPr>
        <p:spPr>
          <a:xfrm>
            <a:off x="821530" y="515420"/>
            <a:ext cx="10222707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effectLst/>
                <a:latin typeface="Optima" panose="02000503060000020004" pitchFamily="2" charset="0"/>
                <a:ea typeface="Times New Roman" panose="02020603050405020304" pitchFamily="18" charset="0"/>
              </a:rPr>
              <a:t>13.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Some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Biological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Carbonyl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Condensation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CFE58BC6-4A05-7C25-C7D6-2E38BA18B15E}"/>
              </a:ext>
            </a:extLst>
          </p:cNvPr>
          <p:cNvSpPr txBox="1"/>
          <p:nvPr/>
        </p:nvSpPr>
        <p:spPr>
          <a:xfrm>
            <a:off x="821529" y="1258074"/>
            <a:ext cx="102227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Biological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Aldol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dirty="0">
              <a:latin typeface="Optima" panose="02000503060000020004" pitchFamily="2" charset="0"/>
            </a:endParaRPr>
          </a:p>
          <a:p>
            <a:pPr algn="just"/>
            <a:r>
              <a:rPr lang="id-ID" sz="20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many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pathways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particularly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common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carbohydrate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metabolism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where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enzymes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called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aldolases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catalyze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000" dirty="0">
                <a:effectLst/>
                <a:latin typeface="Optima" panose="02000503060000020004" pitchFamily="2" charset="0"/>
              </a:rPr>
              <a:t> ion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aldehyde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Aldolases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organisms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types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Type</a:t>
            </a:r>
            <a:r>
              <a:rPr lang="id-ID" sz="2000" dirty="0">
                <a:effectLst/>
                <a:latin typeface="Optima" panose="02000503060000020004" pitchFamily="2" charset="0"/>
              </a:rPr>
              <a:t> I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aldolases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primarily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animals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higher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plants</a:t>
            </a:r>
            <a:r>
              <a:rPr lang="id-ID" sz="2000" dirty="0">
                <a:effectLst/>
                <a:latin typeface="Optima" panose="02000503060000020004" pitchFamily="2" charset="0"/>
              </a:rPr>
              <a:t>;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type</a:t>
            </a:r>
            <a:r>
              <a:rPr lang="id-ID" sz="2000" dirty="0">
                <a:effectLst/>
                <a:latin typeface="Optima" panose="02000503060000020004" pitchFamily="2" charset="0"/>
              </a:rPr>
              <a:t> II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aldolases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primarily</a:t>
            </a:r>
            <a:r>
              <a:rPr lang="id-ID" sz="2000" dirty="0">
                <a:effectLst/>
                <a:latin typeface="Optima" panose="02000503060000020004" pitchFamily="2" charset="0"/>
              </a:rPr>
              <a:t> in fungi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bacteria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types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catalyze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kind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type</a:t>
            </a:r>
            <a:r>
              <a:rPr lang="id-ID" sz="2000" dirty="0">
                <a:effectLst/>
                <a:latin typeface="Optima" panose="02000503060000020004" pitchFamily="2" charset="0"/>
              </a:rPr>
              <a:t> I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aldolases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operate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through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type</a:t>
            </a:r>
            <a:r>
              <a:rPr lang="id-ID" sz="2000" dirty="0">
                <a:effectLst/>
                <a:latin typeface="Optima" panose="02000503060000020004" pitchFamily="2" charset="0"/>
              </a:rPr>
              <a:t> II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aldolases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require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metal ion (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usually</a:t>
            </a:r>
            <a:r>
              <a:rPr lang="id-ID" sz="2000" dirty="0">
                <a:effectLst/>
                <a:latin typeface="Optima" panose="02000503060000020004" pitchFamily="2" charset="0"/>
              </a:rPr>
              <a:t> Zn2+) 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Lewis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operate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through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000" dirty="0">
                <a:effectLst/>
                <a:latin typeface="Optima" panose="02000503060000020004" pitchFamily="2" charset="0"/>
              </a:rPr>
              <a:t> ion. </a:t>
            </a:r>
            <a:endParaRPr lang="id-ID" sz="2000" dirty="0"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E4E8931B-93E8-86E6-6B2D-687A621A2FF8}"/>
              </a:ext>
            </a:extLst>
          </p:cNvPr>
          <p:cNvSpPr txBox="1"/>
          <p:nvPr/>
        </p:nvSpPr>
        <p:spPr>
          <a:xfrm>
            <a:off x="821529" y="3935730"/>
            <a:ext cx="102227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An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aldolase-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catalyzed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glucose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biosynthesis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dihydroxyacetone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phosphate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glyceraldehyde</a:t>
            </a:r>
            <a:r>
              <a:rPr lang="id-ID" sz="2000" dirty="0">
                <a:effectLst/>
                <a:latin typeface="Optima" panose="02000503060000020004" pitchFamily="2" charset="0"/>
              </a:rPr>
              <a:t> 3-phosphate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fructose</a:t>
            </a:r>
            <a:r>
              <a:rPr lang="id-ID" sz="2000" dirty="0">
                <a:effectLst/>
                <a:latin typeface="Optima" panose="02000503060000020004" pitchFamily="2" charset="0"/>
              </a:rPr>
              <a:t> 1,6-bisphosphate.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animals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higher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plants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dihydroxyacetone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phosphate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first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converted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–NH2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lysine</a:t>
            </a:r>
            <a:r>
              <a:rPr lang="id-ID" sz="2000" dirty="0">
                <a:effectLst/>
                <a:latin typeface="Optima" panose="02000503060000020004" pitchFamily="2" charset="0"/>
              </a:rPr>
              <a:t> amino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enzyme</a:t>
            </a:r>
            <a:r>
              <a:rPr lang="id-ID" sz="20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adds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glyceraldehyde</a:t>
            </a:r>
            <a:r>
              <a:rPr lang="id-ID" sz="2000" dirty="0">
                <a:effectLst/>
                <a:latin typeface="Optima" panose="02000503060000020004" pitchFamily="2" charset="0"/>
              </a:rPr>
              <a:t> 3-phosphate,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iminium</a:t>
            </a:r>
            <a:r>
              <a:rPr lang="id-ID" sz="2000" dirty="0">
                <a:effectLst/>
                <a:latin typeface="Optima" panose="02000503060000020004" pitchFamily="2" charset="0"/>
              </a:rPr>
              <a:t> ion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results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hydrolyzed</a:t>
            </a:r>
            <a:r>
              <a:rPr lang="id-ID" sz="2000" dirty="0">
                <a:effectLst/>
                <a:latin typeface="Optima" panose="02000503060000020004" pitchFamily="2" charset="0"/>
              </a:rPr>
              <a:t>.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bacteria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fungi,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directly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glyceraldehyde</a:t>
            </a:r>
            <a:r>
              <a:rPr lang="id-ID" sz="2000" dirty="0">
                <a:effectLst/>
                <a:latin typeface="Optima" panose="02000503060000020004" pitchFamily="2" charset="0"/>
              </a:rPr>
              <a:t> 3-phosphate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complexed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Zn2+ ion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make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better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acceptor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754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57114FC2-64E5-BE34-E4A3-D08EAB0D4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23" y="971550"/>
            <a:ext cx="10883665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926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bar 3">
            <a:extLst>
              <a:ext uri="{FF2B5EF4-FFF2-40B4-BE49-F238E27FC236}">
                <a16:creationId xmlns:a16="http://schemas.microsoft.com/office/drawing/2014/main" id="{B46C63C9-7E42-799A-E758-46BD08841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7" y="228594"/>
            <a:ext cx="10408738" cy="5139404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4B6C5C3A-E94B-A8DE-50DA-B927A75F60DD}"/>
              </a:ext>
            </a:extLst>
          </p:cNvPr>
          <p:cNvSpPr txBox="1"/>
          <p:nvPr/>
        </p:nvSpPr>
        <p:spPr>
          <a:xfrm>
            <a:off x="892966" y="5542303"/>
            <a:ext cx="1040873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d-ID" sz="1800" dirty="0" err="1">
                <a:effectLst/>
                <a:latin typeface="Optima" panose="02000503060000020004" pitchFamily="2" charset="0"/>
              </a:rPr>
              <a:t>Note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1800" dirty="0">
                <a:effectLst/>
                <a:latin typeface="Optima" panose="02000503060000020004" pitchFamily="2" charset="0"/>
              </a:rPr>
              <a:t> the aldolase-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catalyzed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1800" dirty="0">
                <a:effectLst/>
                <a:latin typeface="Optima" panose="02000503060000020004" pitchFamily="2" charset="0"/>
              </a:rPr>
              <a:t> are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1800" dirty="0">
                <a:effectLst/>
                <a:latin typeface="Optima" panose="02000503060000020004" pitchFamily="2" charset="0"/>
              </a:rPr>
              <a:t>,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take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different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partners</a:t>
            </a:r>
            <a:r>
              <a:rPr lang="id-ID" sz="1800" dirty="0">
                <a:effectLst/>
                <a:latin typeface="Optima" panose="02000503060000020004" pitchFamily="2" charset="0"/>
              </a:rPr>
              <a:t>, as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opposed</a:t>
            </a:r>
            <a:r>
              <a:rPr lang="id-ID" sz="18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symmetrical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identical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partners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usually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carried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18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laboratory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mixtures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18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laboratory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1800" dirty="0">
                <a:effectLst/>
                <a:latin typeface="Optima" panose="02000503060000020004" pitchFamily="2" charset="0"/>
              </a:rPr>
              <a:t> are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successful</a:t>
            </a:r>
            <a:r>
              <a:rPr lang="id-ID" sz="1800" dirty="0">
                <a:effectLst/>
                <a:latin typeface="Optima" panose="02000503060000020004" pitchFamily="2" charset="0"/>
              </a:rPr>
              <a:t> in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living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systems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selectivity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enzyme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catalysts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endParaRPr lang="id-ID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700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B6A95224-6676-F211-BB80-1F429A03B989}"/>
              </a:ext>
            </a:extLst>
          </p:cNvPr>
          <p:cNvSpPr txBox="1"/>
          <p:nvPr/>
        </p:nvSpPr>
        <p:spPr>
          <a:xfrm>
            <a:off x="1064419" y="277829"/>
            <a:ext cx="97797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Biological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Claisen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Condensations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dirty="0">
              <a:latin typeface="Optima" panose="02000503060000020004" pitchFamily="2" charset="0"/>
            </a:endParaRPr>
          </a:p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Claisen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condensations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like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large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number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pathways</a:t>
            </a:r>
            <a:r>
              <a:rPr lang="id-ID" sz="2000" dirty="0">
                <a:effectLst/>
                <a:latin typeface="Optima" panose="02000503060000020004" pitchFamily="2" charset="0"/>
              </a:rPr>
              <a:t>.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fatty-acid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biosynthesis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000" dirty="0">
                <a:effectLst/>
                <a:latin typeface="Optima" panose="02000503060000020004" pitchFamily="2" charset="0"/>
              </a:rPr>
              <a:t> ion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generated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decarboxylation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(</a:t>
            </a:r>
            <a:r>
              <a:rPr lang="id-ID" sz="20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0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22.7</a:t>
            </a:r>
            <a:r>
              <a:rPr lang="id-ID" sz="2000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malonyl</a:t>
            </a:r>
            <a:r>
              <a:rPr lang="id-ID" sz="2000" dirty="0">
                <a:effectLst/>
                <a:latin typeface="Optima" panose="02000503060000020004" pitchFamily="2" charset="0"/>
              </a:rPr>
              <a:t> ACP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adds</a:t>
            </a:r>
            <a:r>
              <a:rPr lang="id-ID" sz="20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another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bonded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through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thioester</a:t>
            </a:r>
            <a:r>
              <a:rPr lang="id-ID" sz="2000" dirty="0">
                <a:effectLst/>
                <a:latin typeface="Optima" panose="02000503060000020004" pitchFamily="2" charset="0"/>
              </a:rPr>
              <a:t> linkage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synthase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enzyme</a:t>
            </a:r>
            <a:r>
              <a:rPr lang="id-ID" sz="20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tetrahedral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results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expels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synthase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giving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acetoacetyl</a:t>
            </a:r>
            <a:r>
              <a:rPr lang="id-ID" sz="2000" dirty="0">
                <a:effectLst/>
                <a:latin typeface="Optima" panose="02000503060000020004" pitchFamily="2" charset="0"/>
              </a:rPr>
              <a:t> ACP. (The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abbreviation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ACP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stands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carrier</a:t>
            </a:r>
            <a:r>
              <a:rPr lang="id-ID" sz="2000" dirty="0">
                <a:effectLst/>
                <a:latin typeface="Optima" panose="02000503060000020004" pitchFamily="2" charset="0"/>
              </a:rPr>
              <a:t> protein,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forms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thioester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bonds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000" dirty="0">
                <a:effectLst/>
                <a:latin typeface="Optima" panose="02000503060000020004" pitchFamily="2" charset="0"/>
              </a:rPr>
              <a:t>.)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D5AD9F6A-AA26-C7CF-9052-CD67C195D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450" y="2733678"/>
            <a:ext cx="8088398" cy="39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124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09655D38-540E-3DD8-C4C7-3286F1579C11}"/>
              </a:ext>
            </a:extLst>
          </p:cNvPr>
          <p:cNvSpPr txBox="1"/>
          <p:nvPr/>
        </p:nvSpPr>
        <p:spPr>
          <a:xfrm>
            <a:off x="1000125" y="1175861"/>
            <a:ext cx="99441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Claisen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frequently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organisms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particularly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pathway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fatty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we’ll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discuss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29.4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Butyryl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synthase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malonyl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ACP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mixed</a:t>
            </a:r>
            <a:r>
              <a:rPr lang="id-ID" sz="2200" dirty="0">
                <a:effectLst/>
                <a:latin typeface="Optima" panose="02000503060000020004" pitchFamily="2" charset="0"/>
              </a:rPr>
              <a:t> Claisen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200" dirty="0">
                <a:effectLst/>
                <a:latin typeface="Optima" panose="02000503060000020004" pitchFamily="2" charset="0"/>
              </a:rPr>
              <a:t> 3-ketohexanoyl ACP.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B2BB6697-ADF3-E725-6E13-6D4039C08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5" y="2860677"/>
            <a:ext cx="9786937" cy="23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75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8C7C655B-623C-ADA7-D382-226C133AC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4" y="547838"/>
            <a:ext cx="9891713" cy="1478522"/>
          </a:xfrm>
          <a:prstGeom prst="rect">
            <a:avLst/>
          </a:prstGeom>
        </p:spPr>
      </p:pic>
      <p:sp>
        <p:nvSpPr>
          <p:cNvPr id="5" name="Kotak Teks 4">
            <a:extLst>
              <a:ext uri="{FF2B5EF4-FFF2-40B4-BE49-F238E27FC236}">
                <a16:creationId xmlns:a16="http://schemas.microsoft.com/office/drawing/2014/main" id="{85A13A49-93EF-CF88-F1EB-334B616E429B}"/>
              </a:ext>
            </a:extLst>
          </p:cNvPr>
          <p:cNvSpPr txBox="1"/>
          <p:nvPr/>
        </p:nvSpPr>
        <p:spPr>
          <a:xfrm>
            <a:off x="752474" y="2026360"/>
            <a:ext cx="1004411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Biochemistry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metabolic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pathways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organisms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involve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four</a:t>
            </a:r>
            <a:r>
              <a:rPr lang="id-ID" sz="2200" dirty="0">
                <a:effectLst/>
                <a:latin typeface="Optima" panose="02000503060000020004" pitchFamily="2" charset="0"/>
              </a:rPr>
              <a:t> fundamental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carbonyl-group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we’ve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seen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chapters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Aldehydes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Ketones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: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Nucleophilic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Addition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through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Carbonyl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Condensation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digestion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metabolic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breakdown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major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classes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food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200" dirty="0">
                <a:effectLst/>
                <a:latin typeface="Optima" panose="02000503060000020004" pitchFamily="2" charset="0"/>
              </a:rPr>
              <a:t>—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fats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carbohydrates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proteins</a:t>
            </a:r>
            <a:r>
              <a:rPr lang="id-ID" sz="2200" dirty="0">
                <a:effectLst/>
                <a:latin typeface="Optima" panose="02000503060000020004" pitchFamily="2" charset="0"/>
              </a:rPr>
              <a:t>—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el-GR" sz="2200" dirty="0">
                <a:effectLst/>
                <a:latin typeface="DejaVuSerif"/>
              </a:rPr>
              <a:t>α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condensations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Similarly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hormones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crucial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built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up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smaller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precursors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carbonyl-group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3605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088D9366-E0E0-D96B-C3F3-97B7A5D7EA9E}"/>
              </a:ext>
            </a:extLst>
          </p:cNvPr>
          <p:cNvSpPr txBox="1"/>
          <p:nvPr/>
        </p:nvSpPr>
        <p:spPr>
          <a:xfrm>
            <a:off x="1278730" y="827429"/>
            <a:ext cx="980836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IBMPlexSerif"/>
              </a:rPr>
              <a:t>Aldehydes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and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ketones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with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el-GR" sz="2200" dirty="0">
                <a:effectLst/>
                <a:latin typeface="DejaVuSerif"/>
              </a:rPr>
              <a:t>α </a:t>
            </a:r>
            <a:r>
              <a:rPr lang="id-ID" sz="2200" dirty="0" err="1">
                <a:effectLst/>
                <a:latin typeface="IBMPlexSerif"/>
              </a:rPr>
              <a:t>hydrogen</a:t>
            </a:r>
            <a:r>
              <a:rPr lang="id-ID" sz="2200" dirty="0">
                <a:effectLst/>
                <a:latin typeface="IBMPlexSerif"/>
              </a:rPr>
              <a:t> atom </a:t>
            </a:r>
            <a:r>
              <a:rPr lang="id-ID" sz="2200" dirty="0" err="1">
                <a:effectLst/>
                <a:latin typeface="IBMPlexSerif"/>
              </a:rPr>
              <a:t>undergo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base-catalyzed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carbonyl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condensation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reaction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called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b="1" dirty="0" err="1">
                <a:effectLst/>
                <a:latin typeface="IBMPlexSerif"/>
              </a:rPr>
              <a:t>aldol</a:t>
            </a:r>
            <a:r>
              <a:rPr lang="id-ID" sz="2200" b="1" dirty="0">
                <a:effectLst/>
                <a:latin typeface="IBMPlexSerif"/>
              </a:rPr>
              <a:t> </a:t>
            </a:r>
            <a:r>
              <a:rPr lang="id-ID" sz="2200" b="1" dirty="0" err="1">
                <a:effectLst/>
                <a:latin typeface="IBMPlexSerif"/>
              </a:rPr>
              <a:t>reaction</a:t>
            </a:r>
            <a:r>
              <a:rPr lang="id-ID" sz="2200" dirty="0">
                <a:effectLst/>
                <a:latin typeface="IBMPlexSerif"/>
              </a:rPr>
              <a:t>. For </a:t>
            </a:r>
            <a:r>
              <a:rPr lang="id-ID" sz="2200" dirty="0" err="1">
                <a:effectLst/>
                <a:latin typeface="IBMPlexSerif"/>
              </a:rPr>
              <a:t>example</a:t>
            </a:r>
            <a:r>
              <a:rPr lang="id-ID" sz="2200" dirty="0">
                <a:effectLst/>
                <a:latin typeface="IBMPlexSerif"/>
              </a:rPr>
              <a:t>, </a:t>
            </a:r>
            <a:r>
              <a:rPr lang="id-ID" sz="2200" dirty="0" err="1">
                <a:effectLst/>
                <a:latin typeface="IBMPlexSerif"/>
              </a:rPr>
              <a:t>treatment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acetaldehyde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with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base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such</a:t>
            </a:r>
            <a:r>
              <a:rPr lang="id-ID" sz="2200" dirty="0">
                <a:effectLst/>
                <a:latin typeface="IBMPlexSerif"/>
              </a:rPr>
              <a:t> as sodium </a:t>
            </a:r>
            <a:r>
              <a:rPr lang="id-ID" sz="2200" dirty="0" err="1">
                <a:effectLst/>
                <a:latin typeface="IBMPlexSerif"/>
              </a:rPr>
              <a:t>ethoxide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or</a:t>
            </a:r>
            <a:r>
              <a:rPr lang="id-ID" sz="2200" dirty="0">
                <a:effectLst/>
                <a:latin typeface="IBMPlexSerif"/>
              </a:rPr>
              <a:t> sodium </a:t>
            </a:r>
            <a:r>
              <a:rPr lang="id-ID" sz="2200" dirty="0" err="1">
                <a:effectLst/>
                <a:latin typeface="IBMPlexSerif"/>
              </a:rPr>
              <a:t>hydroxide</a:t>
            </a:r>
            <a:r>
              <a:rPr lang="id-ID" sz="2200" dirty="0">
                <a:effectLst/>
                <a:latin typeface="IBMPlexSerif"/>
              </a:rPr>
              <a:t> in </a:t>
            </a:r>
            <a:r>
              <a:rPr lang="id-ID" sz="2200" dirty="0" err="1">
                <a:effectLst/>
                <a:latin typeface="IBMPlexSerif"/>
              </a:rPr>
              <a:t>a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protic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solvent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leads</a:t>
            </a:r>
            <a:r>
              <a:rPr lang="id-ID" sz="2200" dirty="0">
                <a:effectLst/>
                <a:latin typeface="IBMPlexSerif"/>
              </a:rPr>
              <a:t> to </a:t>
            </a:r>
            <a:r>
              <a:rPr lang="id-ID" sz="2200" dirty="0" err="1">
                <a:effectLst/>
                <a:latin typeface="IBMPlexSerif"/>
              </a:rPr>
              <a:t>rapid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and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reversible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formation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3-hydroxybutanal, </a:t>
            </a:r>
            <a:r>
              <a:rPr lang="id-ID" sz="2200" dirty="0" err="1">
                <a:effectLst/>
                <a:latin typeface="IBMPlexSerif"/>
              </a:rPr>
              <a:t>known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commonly</a:t>
            </a:r>
            <a:r>
              <a:rPr lang="id-ID" sz="2200" dirty="0">
                <a:effectLst/>
                <a:latin typeface="IBMPlexSerif"/>
              </a:rPr>
              <a:t> as </a:t>
            </a:r>
            <a:r>
              <a:rPr lang="id-ID" sz="2200" dirty="0" err="1">
                <a:effectLst/>
                <a:latin typeface="IBMPlexSerif"/>
              </a:rPr>
              <a:t>aldol</a:t>
            </a:r>
            <a:r>
              <a:rPr lang="id-ID" sz="2200" dirty="0">
                <a:effectLst/>
                <a:latin typeface="IBMPlexSerif"/>
              </a:rPr>
              <a:t> (</a:t>
            </a:r>
            <a:r>
              <a:rPr lang="id-ID" sz="2200" dirty="0" err="1">
                <a:effectLst/>
                <a:latin typeface="IBMPlexSerif"/>
              </a:rPr>
              <a:t>aldehyde</a:t>
            </a:r>
            <a:r>
              <a:rPr lang="id-ID" sz="2200" dirty="0">
                <a:effectLst/>
                <a:latin typeface="IBMPlexSerif"/>
              </a:rPr>
              <a:t> + </a:t>
            </a:r>
            <a:r>
              <a:rPr lang="id-ID" sz="2200" dirty="0" err="1">
                <a:effectLst/>
                <a:latin typeface="IBMPlexSerif"/>
              </a:rPr>
              <a:t>alcohol</a:t>
            </a:r>
            <a:r>
              <a:rPr lang="id-ID" sz="2200" dirty="0">
                <a:effectLst/>
                <a:latin typeface="IBMPlexSerif"/>
              </a:rPr>
              <a:t>), </a:t>
            </a:r>
            <a:r>
              <a:rPr lang="id-ID" sz="2200" dirty="0" err="1">
                <a:effectLst/>
                <a:latin typeface="IBMPlexSerif"/>
              </a:rPr>
              <a:t>hence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general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name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reaction</a:t>
            </a:r>
            <a:r>
              <a:rPr lang="id-ID" sz="2200" dirty="0">
                <a:effectLst/>
                <a:latin typeface="IBMPlexSerif"/>
              </a:rPr>
              <a:t>. </a:t>
            </a:r>
            <a:endParaRPr lang="id-ID" sz="2200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F4E8B4C3-C921-AEE4-0CB6-D34EE30A4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173" y="2780921"/>
            <a:ext cx="9450805" cy="35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992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CBF0F361-6EB5-D481-3EE7-4D60CA738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8" y="763586"/>
            <a:ext cx="4229101" cy="4999519"/>
          </a:xfrm>
          <a:prstGeom prst="rect">
            <a:avLst/>
          </a:prstGeom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id="{471EED02-2744-9412-26F2-2694E583709E}"/>
              </a:ext>
            </a:extLst>
          </p:cNvPr>
          <p:cNvSpPr txBox="1"/>
          <p:nvPr/>
        </p:nvSpPr>
        <p:spPr>
          <a:xfrm>
            <a:off x="5765006" y="2690336"/>
            <a:ext cx="61007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23.10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You are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eat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. Food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metabolized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pathways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involve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four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major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carbonyl-group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000" dirty="0">
                <a:effectLst/>
                <a:latin typeface="Optima" panose="02000503060000020004" pitchFamily="2" charset="0"/>
              </a:rPr>
              <a:t>. (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credit</a:t>
            </a:r>
            <a:r>
              <a:rPr lang="id-ID" sz="2000" dirty="0">
                <a:effectLst/>
                <a:latin typeface="Optima" panose="02000503060000020004" pitchFamily="2" charset="0"/>
              </a:rPr>
              <a:t>: “Spring”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Giuseppe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Arcimboldo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Louvre</a:t>
            </a:r>
            <a:r>
              <a:rPr lang="id-ID" sz="2000" dirty="0">
                <a:effectLst/>
                <a:latin typeface="Optima" panose="02000503060000020004" pitchFamily="2" charset="0"/>
              </a:rPr>
              <a:t> Museum/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Wikimedia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Commons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Public</a:t>
            </a:r>
            <a:r>
              <a:rPr lang="id-ID" sz="2000" dirty="0">
                <a:effectLst/>
                <a:latin typeface="Optima" panose="02000503060000020004" pitchFamily="2" charset="0"/>
              </a:rPr>
              <a:t> Domain) </a:t>
            </a:r>
          </a:p>
        </p:txBody>
      </p:sp>
    </p:spTree>
    <p:extLst>
      <p:ext uri="{BB962C8B-B14F-4D97-AF65-F5344CB8AC3E}">
        <p14:creationId xmlns:p14="http://schemas.microsoft.com/office/powerpoint/2010/main" val="39992421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C2C39CC7-721E-E277-FB90-6881A56FD525}"/>
              </a:ext>
            </a:extLst>
          </p:cNvPr>
          <p:cNvSpPr txBox="1"/>
          <p:nvPr/>
        </p:nvSpPr>
        <p:spPr>
          <a:xfrm>
            <a:off x="1207293" y="867073"/>
            <a:ext cx="9908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Take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glycolysis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metabolic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pathway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organisms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convert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glucose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pyruvate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first</a:t>
            </a:r>
            <a:r>
              <a:rPr lang="id-ID" sz="2200" dirty="0">
                <a:effectLst/>
                <a:latin typeface="Optima" panose="02000503060000020004" pitchFamily="2" charset="0"/>
              </a:rPr>
              <a:t> step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extracting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energy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carbohydrates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84A29062-D78F-E0CE-88C2-33D0DC60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133" y="1988050"/>
            <a:ext cx="6146393" cy="2014537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60D748E5-0CA4-C393-1102-F5C56ED45805}"/>
              </a:ext>
            </a:extLst>
          </p:cNvPr>
          <p:cNvSpPr txBox="1"/>
          <p:nvPr/>
        </p:nvSpPr>
        <p:spPr>
          <a:xfrm>
            <a:off x="1207294" y="4223474"/>
            <a:ext cx="990838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Glycolysis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ten</a:t>
            </a:r>
            <a:r>
              <a:rPr lang="id-ID" sz="2200" dirty="0">
                <a:effectLst/>
                <a:latin typeface="Optima" panose="02000503060000020004" pitchFamily="2" charset="0"/>
              </a:rPr>
              <a:t>-step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process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begins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isomerization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glucose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hemiacetal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open-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chain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effectLst/>
                <a:latin typeface="Optima" panose="02000503060000020004" pitchFamily="2" charset="0"/>
              </a:rPr>
              <a:t>—the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reverse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undergoes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tautomerization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undergoes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yet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tautomerization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fructose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0511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025D3376-D68F-8F22-06D5-47A0A4279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59" y="374646"/>
            <a:ext cx="7553081" cy="2439987"/>
          </a:xfrm>
          <a:prstGeom prst="rect">
            <a:avLst/>
          </a:prstGeom>
        </p:spPr>
      </p:pic>
      <p:sp>
        <p:nvSpPr>
          <p:cNvPr id="3" name="Kotak Teks 2">
            <a:extLst>
              <a:ext uri="{FF2B5EF4-FFF2-40B4-BE49-F238E27FC236}">
                <a16:creationId xmlns:a16="http://schemas.microsoft.com/office/drawing/2014/main" id="{A4E775DF-F5FD-5C2F-B664-30067111D44B}"/>
              </a:ext>
            </a:extLst>
          </p:cNvPr>
          <p:cNvSpPr txBox="1"/>
          <p:nvPr/>
        </p:nvSpPr>
        <p:spPr>
          <a:xfrm>
            <a:off x="978692" y="2886069"/>
            <a:ext cx="104941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Fructose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hydroxy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cleaved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retro-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three-carbon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200" dirty="0">
                <a:latin typeface="Optima" panose="02000503060000020004" pitchFamily="2" charset="0"/>
              </a:rPr>
              <a:t> 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Further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carbonyl-group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 until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pyruvate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formed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0EF47B54-272E-159C-9FA3-7336384C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587" y="4002085"/>
            <a:ext cx="6446250" cy="27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29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A137909E-12B3-80AA-662A-1223D429DC7B}"/>
              </a:ext>
            </a:extLst>
          </p:cNvPr>
          <p:cNvSpPr txBox="1"/>
          <p:nvPr/>
        </p:nvSpPr>
        <p:spPr>
          <a:xfrm>
            <a:off x="807238" y="742864"/>
            <a:ext cx="3721894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IBMPlexSerif"/>
              </a:rPr>
              <a:t>The </a:t>
            </a:r>
            <a:r>
              <a:rPr lang="id-ID" sz="2200" dirty="0" err="1">
                <a:effectLst/>
                <a:latin typeface="IBMPlexSerif"/>
              </a:rPr>
              <a:t>exact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position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aldol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equilibrium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depends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both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reaction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conditions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and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substrate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structure</a:t>
            </a:r>
            <a:r>
              <a:rPr lang="id-ID" sz="2200" dirty="0">
                <a:effectLst/>
                <a:latin typeface="IBMPlexSerif"/>
              </a:rPr>
              <a:t>. The </a:t>
            </a:r>
            <a:r>
              <a:rPr lang="id-ID" sz="2200" dirty="0" err="1">
                <a:effectLst/>
                <a:latin typeface="IBMPlexSerif"/>
              </a:rPr>
              <a:t>equilibrium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generally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favors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condensation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product</a:t>
            </a:r>
            <a:r>
              <a:rPr lang="id-ID" sz="2200" dirty="0">
                <a:effectLst/>
                <a:latin typeface="IBMPlexSerif"/>
              </a:rPr>
              <a:t> in the </a:t>
            </a:r>
            <a:r>
              <a:rPr lang="id-ID" sz="2200" dirty="0" err="1">
                <a:effectLst/>
                <a:latin typeface="IBMPlexSerif"/>
              </a:rPr>
              <a:t>case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of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aldehydes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with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no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el-GR" sz="2200" dirty="0">
                <a:effectLst/>
                <a:latin typeface="DejaVuSerif"/>
              </a:rPr>
              <a:t>α </a:t>
            </a:r>
            <a:r>
              <a:rPr lang="id-ID" sz="2200" dirty="0" err="1">
                <a:effectLst/>
                <a:latin typeface="IBMPlexSerif"/>
              </a:rPr>
              <a:t>substituent</a:t>
            </a:r>
            <a:r>
              <a:rPr lang="id-ID" sz="2200" dirty="0">
                <a:effectLst/>
                <a:latin typeface="IBMPlexSerif"/>
              </a:rPr>
              <a:t> (RCH</a:t>
            </a:r>
            <a:r>
              <a:rPr lang="id-ID" sz="2200" baseline="-25000" dirty="0">
                <a:effectLst/>
                <a:latin typeface="IBMPlexSerif"/>
              </a:rPr>
              <a:t>2</a:t>
            </a:r>
            <a:r>
              <a:rPr lang="id-ID" sz="2200" dirty="0">
                <a:effectLst/>
                <a:latin typeface="IBMPlexSerif"/>
              </a:rPr>
              <a:t>CHO) </a:t>
            </a:r>
            <a:r>
              <a:rPr lang="id-ID" sz="2200" dirty="0" err="1">
                <a:effectLst/>
                <a:latin typeface="IBMPlexSerif"/>
              </a:rPr>
              <a:t>but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favors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reactant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for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disubstituted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aldehydes</a:t>
            </a:r>
            <a:r>
              <a:rPr lang="id-ID" sz="2200" dirty="0">
                <a:effectLst/>
                <a:latin typeface="IBMPlexSerif"/>
              </a:rPr>
              <a:t> (R</a:t>
            </a:r>
            <a:r>
              <a:rPr lang="id-ID" sz="2200" baseline="-25000" dirty="0">
                <a:effectLst/>
                <a:latin typeface="IBMPlexSerif"/>
              </a:rPr>
              <a:t>2</a:t>
            </a:r>
            <a:r>
              <a:rPr lang="id-ID" sz="2200" dirty="0">
                <a:effectLst/>
                <a:latin typeface="IBMPlexSerif"/>
              </a:rPr>
              <a:t>CHCHO) </a:t>
            </a:r>
            <a:r>
              <a:rPr lang="id-ID" sz="2200" dirty="0" err="1">
                <a:effectLst/>
                <a:latin typeface="IBMPlexSerif"/>
              </a:rPr>
              <a:t>and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for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most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ketones</a:t>
            </a:r>
            <a:r>
              <a:rPr lang="id-ID" sz="2200" dirty="0">
                <a:effectLst/>
                <a:latin typeface="IBMPlexSerif"/>
              </a:rPr>
              <a:t>. </a:t>
            </a:r>
            <a:r>
              <a:rPr lang="id-ID" sz="2200" dirty="0" err="1">
                <a:effectLst/>
                <a:latin typeface="IBMPlexSerif"/>
              </a:rPr>
              <a:t>Steric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factors</a:t>
            </a:r>
            <a:r>
              <a:rPr lang="id-ID" sz="2200" dirty="0">
                <a:effectLst/>
                <a:latin typeface="IBMPlexSerif"/>
              </a:rPr>
              <a:t> are </a:t>
            </a:r>
            <a:r>
              <a:rPr lang="id-ID" sz="2200" dirty="0" err="1">
                <a:effectLst/>
                <a:latin typeface="IBMPlexSerif"/>
              </a:rPr>
              <a:t>probably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responsible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for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these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trends</a:t>
            </a:r>
            <a:r>
              <a:rPr lang="id-ID" sz="2200" dirty="0">
                <a:effectLst/>
                <a:latin typeface="IBMPlexSerif"/>
              </a:rPr>
              <a:t>, </a:t>
            </a:r>
            <a:r>
              <a:rPr lang="id-ID" sz="2200" dirty="0" err="1">
                <a:effectLst/>
                <a:latin typeface="IBMPlexSerif"/>
              </a:rPr>
              <a:t>since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increased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substitution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near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reaction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site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increases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steric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congestion</a:t>
            </a:r>
            <a:r>
              <a:rPr lang="id-ID" sz="2200" dirty="0">
                <a:effectLst/>
                <a:latin typeface="IBMPlexSerif"/>
              </a:rPr>
              <a:t> in the </a:t>
            </a:r>
            <a:r>
              <a:rPr lang="id-ID" sz="2200" dirty="0" err="1">
                <a:effectLst/>
                <a:latin typeface="IBMPlexSerif"/>
              </a:rPr>
              <a:t>aldol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product</a:t>
            </a:r>
            <a:r>
              <a:rPr lang="id-ID" sz="2200" dirty="0">
                <a:effectLst/>
                <a:latin typeface="IBMPlexSerif"/>
              </a:rPr>
              <a:t>. </a:t>
            </a:r>
            <a:endParaRPr lang="id-ID" sz="2200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37E94B3F-BA31-6A34-EE61-B0CF97B4A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941" y="808035"/>
            <a:ext cx="6945392" cy="55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52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DAD8AF08-0323-EEBC-F995-45D197841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8" y="871538"/>
            <a:ext cx="10912495" cy="52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24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4881</Words>
  <Application>Microsoft Macintosh PowerPoint</Application>
  <PresentationFormat>Layar Lebar</PresentationFormat>
  <Paragraphs>164</Paragraphs>
  <Slides>72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9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72</vt:i4>
      </vt:variant>
    </vt:vector>
  </HeadingPairs>
  <TitlesOfParts>
    <vt:vector size="82" baseType="lpstr">
      <vt:lpstr>Arial</vt:lpstr>
      <vt:lpstr>Calibri</vt:lpstr>
      <vt:lpstr>Calibri Light</vt:lpstr>
      <vt:lpstr>DejaVuSerif</vt:lpstr>
      <vt:lpstr>IBMPlexSans</vt:lpstr>
      <vt:lpstr>IBMPlexSerif</vt:lpstr>
      <vt:lpstr>Mulish</vt:lpstr>
      <vt:lpstr>Optima</vt:lpstr>
      <vt:lpstr>Times New Roman</vt:lpstr>
      <vt:lpstr>Tema Office</vt:lpstr>
      <vt:lpstr>ORGANIC CHEMISTRY III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CHEMISTRY III</dc:title>
  <dc:creator>Microsoft Office User</dc:creator>
  <cp:lastModifiedBy>Microsoft Office User</cp:lastModifiedBy>
  <cp:revision>11</cp:revision>
  <dcterms:created xsi:type="dcterms:W3CDTF">2024-07-12T09:05:40Z</dcterms:created>
  <dcterms:modified xsi:type="dcterms:W3CDTF">2024-08-18T15:01:46Z</dcterms:modified>
</cp:coreProperties>
</file>