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7C74-DDCF-410C-82F0-B872D7E47215}" type="datetimeFigureOut">
              <a:rPr lang="id-ID" smtClean="0"/>
              <a:t>28/05/2021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327E-7C7D-4660-92B6-615831B1F6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24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7C74-DDCF-410C-82F0-B872D7E47215}" type="datetimeFigureOut">
              <a:rPr lang="id-ID" smtClean="0"/>
              <a:t>28/05/2021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327E-7C7D-4660-92B6-615831B1F6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41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7C74-DDCF-410C-82F0-B872D7E47215}" type="datetimeFigureOut">
              <a:rPr lang="id-ID" smtClean="0"/>
              <a:t>28/05/2021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327E-7C7D-4660-92B6-615831B1F6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998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7C74-DDCF-410C-82F0-B872D7E47215}" type="datetimeFigureOut">
              <a:rPr lang="id-ID" smtClean="0"/>
              <a:t>28/05/2021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327E-7C7D-4660-92B6-615831B1F6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663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7C74-DDCF-410C-82F0-B872D7E47215}" type="datetimeFigureOut">
              <a:rPr lang="id-ID" smtClean="0"/>
              <a:t>28/05/2021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327E-7C7D-4660-92B6-615831B1F6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540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7C74-DDCF-410C-82F0-B872D7E47215}" type="datetimeFigureOut">
              <a:rPr lang="id-ID" smtClean="0"/>
              <a:t>28/05/2021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327E-7C7D-4660-92B6-615831B1F6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7953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7C74-DDCF-410C-82F0-B872D7E47215}" type="datetimeFigureOut">
              <a:rPr lang="id-ID" smtClean="0"/>
              <a:t>28/05/2021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327E-7C7D-4660-92B6-615831B1F6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215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7C74-DDCF-410C-82F0-B872D7E47215}" type="datetimeFigureOut">
              <a:rPr lang="id-ID" smtClean="0"/>
              <a:t>28/05/2021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327E-7C7D-4660-92B6-615831B1F6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174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7C74-DDCF-410C-82F0-B872D7E47215}" type="datetimeFigureOut">
              <a:rPr lang="id-ID" smtClean="0"/>
              <a:t>28/05/2021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327E-7C7D-4660-92B6-615831B1F6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786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7C74-DDCF-410C-82F0-B872D7E47215}" type="datetimeFigureOut">
              <a:rPr lang="id-ID" smtClean="0"/>
              <a:t>28/05/2021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327E-7C7D-4660-92B6-615831B1F6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3101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7C74-DDCF-410C-82F0-B872D7E47215}" type="datetimeFigureOut">
              <a:rPr lang="id-ID" smtClean="0"/>
              <a:t>28/05/2021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327E-7C7D-4660-92B6-615831B1F6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397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47C74-DDCF-410C-82F0-B872D7E47215}" type="datetimeFigureOut">
              <a:rPr lang="id-ID" smtClean="0"/>
              <a:t>28/05/2021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8327E-7C7D-4660-92B6-615831B1F6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081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188640"/>
            <a:ext cx="8579296" cy="634082"/>
          </a:xfrm>
        </p:spPr>
        <p:txBody>
          <a:bodyPr>
            <a:noAutofit/>
          </a:bodyPr>
          <a:lstStyle/>
          <a:p>
            <a:r>
              <a:rPr lang="id-ID" sz="3600" b="1" dirty="0" smtClean="0"/>
              <a:t>Logaritma </a:t>
            </a:r>
            <a:r>
              <a:rPr lang="en-US" sz="3600" b="1" dirty="0" err="1" smtClean="0"/>
              <a:t>Bilangan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Kompleks</a:t>
            </a:r>
            <a:endParaRPr lang="id-ID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229600" cy="561662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Dari P</a:t>
                </a:r>
                <a:r>
                  <a:rPr lang="id-ID" sz="2200" dirty="0" smtClean="0">
                    <a:latin typeface="Times New Roman" pitchFamily="18" charset="0"/>
                    <a:cs typeface="Times New Roman" pitchFamily="18" charset="0"/>
                  </a:rPr>
                  <a:t>ersamaan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2200" b="0" i="1" smtClean="0">
                            <a:latin typeface="Cambria Math"/>
                          </a:rPr>
                          <m:t>=</m:t>
                        </m:r>
                        <m:r>
                          <a:rPr lang="id-ID" sz="220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𝑤</m:t>
                        </m:r>
                      </m:sup>
                    </m:sSup>
                  </m:oMath>
                </a14:m>
                <a:endParaRPr lang="en-US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𝑟</m:t>
                                  </m:r>
                                  <m:sSup>
                                    <m:sSup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func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𝑟</m:t>
                          </m:r>
                        </m:e>
                      </m:func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sup>
                          </m:sSup>
                        </m:e>
                      </m:func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𝑟</m:t>
                          </m:r>
                        </m:e>
                      </m:func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</a:rPr>
                        <m:t>𝑖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id-ID" sz="2200" dirty="0">
                    <a:latin typeface="Times New Roman" pitchFamily="18" charset="0"/>
                    <a:cs typeface="Times New Roman" pitchFamily="18" charset="0"/>
                  </a:rPr>
                  <a:t>perhatikan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contoh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d-ID" sz="2200" dirty="0" smtClean="0">
                    <a:latin typeface="Times New Roman" pitchFamily="18" charset="0"/>
                    <a:cs typeface="Times New Roman" pitchFamily="18" charset="0"/>
                  </a:rPr>
                  <a:t>berikut:</a:t>
                </a:r>
                <a:endParaRPr lang="en-US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229600" cy="5616624"/>
              </a:xfrm>
              <a:blipFill rotWithShape="1">
                <a:blip r:embed="rId2"/>
                <a:stretch>
                  <a:fillRect l="-1852" t="-65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3" t="25462" r="37820" b="31547"/>
          <a:stretch/>
        </p:blipFill>
        <p:spPr bwMode="auto">
          <a:xfrm>
            <a:off x="467544" y="2348880"/>
            <a:ext cx="826320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9" t="37297" r="35174" b="54511"/>
          <a:stretch/>
        </p:blipFill>
        <p:spPr bwMode="auto">
          <a:xfrm>
            <a:off x="2991486" y="4149080"/>
            <a:ext cx="4748866" cy="74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883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Pangkat Bilangan Kompleks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229600" cy="50734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d-ID" dirty="0" smtClean="0"/>
                  <a:t>Cara yang baku untuk mende</a:t>
                </a:r>
                <a:r>
                  <a:rPr lang="en-US" dirty="0" smtClean="0"/>
                  <a:t>fi</a:t>
                </a:r>
                <a:r>
                  <a:rPr lang="id-ID" dirty="0" smtClean="0"/>
                  <a:t>nisikan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id-ID" dirty="0" smtClean="0"/>
                  <a:t> </a:t>
                </a:r>
                <a:r>
                  <a:rPr lang="id-ID" dirty="0"/>
                  <a:t>dengan x bilangan real positif dan </a:t>
                </a:r>
                <a:r>
                  <a:rPr lang="id-ID" dirty="0" smtClean="0"/>
                  <a:t>y</a:t>
                </a:r>
                <a:r>
                  <a:rPr lang="en-US" dirty="0" smtClean="0"/>
                  <a:t> </a:t>
                </a:r>
                <a:r>
                  <a:rPr lang="id-ID" dirty="0" smtClean="0"/>
                  <a:t>sebarang </a:t>
                </a:r>
                <a:r>
                  <a:rPr lang="id-ID" dirty="0"/>
                  <a:t>bilangan real adalah dengan rumus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id-ID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func>
                      </m:sup>
                    </m:sSup>
                  </m:oMath>
                </a14:m>
                <a:r>
                  <a:rPr lang="id-ID" dirty="0"/>
                  <a:t>. Jika rumus ini </a:t>
                </a:r>
                <a:r>
                  <a:rPr lang="id-ID" dirty="0" smtClean="0"/>
                  <a:t>kita</a:t>
                </a:r>
                <a:r>
                  <a:rPr lang="en-US" dirty="0" smtClean="0"/>
                  <a:t> </a:t>
                </a:r>
                <a:r>
                  <a:rPr lang="id-ID" dirty="0" smtClean="0"/>
                  <a:t>bawa </a:t>
                </a:r>
                <a:r>
                  <a:rPr lang="id-ID" dirty="0"/>
                  <a:t>ke bilangan kompleks, maka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id-ID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</m:func>
                      </m:sup>
                    </m:sSup>
                  </m:oMath>
                </a14:m>
                <a:r>
                  <a:rPr lang="id-ID" dirty="0"/>
                  <a:t>. Tetapi, nilai ln z ada tak hingga</a:t>
                </a:r>
              </a:p>
              <a:p>
                <a:pPr marL="0" indent="0">
                  <a:buNone/>
                </a:pPr>
                <a:r>
                  <a:rPr lang="id-ID" dirty="0"/>
                  <a:t>banyak, oleh karena itu kita dapat mengambil nilai logaritma </a:t>
                </a:r>
                <a:r>
                  <a:rPr lang="id-ID" dirty="0" smtClean="0"/>
                  <a:t>utama untuk </a:t>
                </a:r>
                <a:r>
                  <a:rPr lang="id-ID" dirty="0"/>
                  <a:t>mendapatkan nilai </a:t>
                </a:r>
                <a:r>
                  <a:rPr lang="id-ID" dirty="0" smtClean="0"/>
                  <a:t>utama </a:t>
                </a:r>
                <a:r>
                  <a:rPr lang="id-ID" dirty="0"/>
                  <a:t>dari</a:t>
                </a:r>
                <a:r>
                  <a:rPr lang="id-ID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d-ID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id-ID" dirty="0"/>
                  <a:t>, </a:t>
                </a:r>
                <a:r>
                  <a:rPr lang="id-ID" dirty="0" smtClean="0"/>
                  <a:t>yaitu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d-ID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id-ID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d-ID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id-ID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id-ID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id-ID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sup>
                      </m:sSup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229600" cy="5073427"/>
              </a:xfrm>
              <a:blipFill rotWithShape="1">
                <a:blip r:embed="rId2"/>
                <a:stretch>
                  <a:fillRect l="-1852" t="-1442" r="-281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248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id-ID" dirty="0"/>
                  <a:t>Berikut beberapa contoh menghitung nilai </a:t>
                </a:r>
                <a:r>
                  <a:rPr lang="id-ID" dirty="0" smtClean="0"/>
                  <a:t>utama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d-ID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852" t="-140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4" t="44048" r="38139" b="45265"/>
          <a:stretch/>
        </p:blipFill>
        <p:spPr bwMode="auto">
          <a:xfrm>
            <a:off x="395536" y="1988840"/>
            <a:ext cx="869009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9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9" t="45238" r="45452" b="15476"/>
          <a:stretch/>
        </p:blipFill>
        <p:spPr bwMode="auto">
          <a:xfrm>
            <a:off x="0" y="188640"/>
            <a:ext cx="9128141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50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5" t="17063" r="21717" b="9281"/>
          <a:stretch/>
        </p:blipFill>
        <p:spPr bwMode="auto">
          <a:xfrm>
            <a:off x="-23370" y="188640"/>
            <a:ext cx="9144000" cy="538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19" t="42461" r="24256" b="32142"/>
          <a:stretch/>
        </p:blipFill>
        <p:spPr bwMode="auto">
          <a:xfrm>
            <a:off x="6588224" y="3284984"/>
            <a:ext cx="2293258" cy="185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19" t="42461" r="24256" b="32142"/>
          <a:stretch/>
        </p:blipFill>
        <p:spPr bwMode="auto">
          <a:xfrm>
            <a:off x="755576" y="311026"/>
            <a:ext cx="1008112" cy="38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720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6" t="16477" r="29721" b="8333"/>
          <a:stretch/>
        </p:blipFill>
        <p:spPr bwMode="auto">
          <a:xfrm>
            <a:off x="0" y="18047"/>
            <a:ext cx="9144000" cy="662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168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29564" r="31841" b="9722"/>
          <a:stretch/>
        </p:blipFill>
        <p:spPr bwMode="auto">
          <a:xfrm>
            <a:off x="-10570" y="332656"/>
            <a:ext cx="9047066" cy="576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19" t="42461" r="24256" b="32142"/>
          <a:stretch/>
        </p:blipFill>
        <p:spPr bwMode="auto">
          <a:xfrm>
            <a:off x="7236296" y="4046357"/>
            <a:ext cx="1666712" cy="135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829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194</Words>
  <Application>Microsoft Office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Logaritma Bilangan Kompleks</vt:lpstr>
      <vt:lpstr>Pangkat Bilangan Kompleks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2020-08-24T08:00:31Z</dcterms:created>
  <dcterms:modified xsi:type="dcterms:W3CDTF">2021-05-28T07:14:15Z</dcterms:modified>
</cp:coreProperties>
</file>