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tavok Grotesque" panose="020B0604020202020204" charset="-52"/>
      <p:regular r:id="rId12"/>
    </p:embeddedFont>
    <p:embeddedFont>
      <p:font typeface="Stavok Grotesque Light" panose="020B0604020202020204" charset="-52"/>
      <p:regular r:id="rId13"/>
    </p:embeddedFont>
    <p:embeddedFont>
      <p:font typeface="TT Interphases Mono" panose="020B0604020202020204" charset="0"/>
      <p:regular r:id="rId14"/>
    </p:embeddedFont>
    <p:embeddedFont>
      <p:font typeface="TT Interphases Mon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91145">
            <a:off x="14009789" y="5611562"/>
            <a:ext cx="2793967" cy="5280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62450" y="4087930"/>
            <a:ext cx="9563100" cy="131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0"/>
              </a:lnSpc>
            </a:pPr>
            <a:r>
              <a:rPr lang="en-US" sz="4673" dirty="0" err="1">
                <a:solidFill>
                  <a:srgbClr val="E6F3F5"/>
                </a:solidFill>
                <a:latin typeface="Stavok Grotesque"/>
              </a:rPr>
              <a:t>Ujian</a:t>
            </a:r>
            <a:r>
              <a:rPr lang="en-US" sz="4673" dirty="0">
                <a:solidFill>
                  <a:srgbClr val="E6F3F5"/>
                </a:solidFill>
                <a:latin typeface="Stavok Grotesque"/>
              </a:rPr>
              <a:t> Tengah Semester (UTS) Pendidikan Bahasa Indonesia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886825"/>
            <a:ext cx="6106284" cy="3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91145">
            <a:off x="14783980" y="5989407"/>
            <a:ext cx="2538716" cy="47982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9247" y="1833205"/>
            <a:ext cx="15513486" cy="54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4787" dirty="0" err="1">
                <a:solidFill>
                  <a:srgbClr val="E6F3F5"/>
                </a:solidFill>
                <a:latin typeface="TT Interphases Mono Bold"/>
              </a:rPr>
              <a:t>Petunjuk</a:t>
            </a:r>
            <a:r>
              <a:rPr lang="en-US" sz="4787" dirty="0">
                <a:solidFill>
                  <a:srgbClr val="E6F3F5"/>
                </a:solidFill>
                <a:latin typeface="TT Interphases Mono Bold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 Bold"/>
              </a:rPr>
              <a:t>Pengerjaan</a:t>
            </a:r>
            <a:endParaRPr lang="en-US" sz="4787" dirty="0">
              <a:solidFill>
                <a:srgbClr val="E6F3F5"/>
              </a:solidFill>
              <a:latin typeface="TT Interphases Mono Bold"/>
            </a:endParaRPr>
          </a:p>
          <a:p>
            <a:pPr marL="1033703" lvl="1" indent="-516852" algn="just">
              <a:lnSpc>
                <a:spcPts val="5266"/>
              </a:lnSpc>
              <a:buFont typeface="Arial"/>
              <a:buChar char="•"/>
            </a:pP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Dikerjakan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dengan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tulisan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tangan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pada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kertas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folio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bergaris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.</a:t>
            </a:r>
          </a:p>
          <a:p>
            <a:pPr marL="1033703" lvl="1" indent="-516852" algn="just">
              <a:lnSpc>
                <a:spcPts val="5266"/>
              </a:lnSpc>
              <a:buFont typeface="Arial"/>
              <a:buChar char="•"/>
            </a:pP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Waktu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pengerjaan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setiap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soal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15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menit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.</a:t>
            </a:r>
          </a:p>
          <a:p>
            <a:pPr marL="1033703" lvl="1" indent="-516852" algn="just">
              <a:lnSpc>
                <a:spcPts val="5266"/>
              </a:lnSpc>
              <a:buFont typeface="Arial"/>
              <a:buChar char="•"/>
            </a:pP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Nilai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maksimal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setiap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soal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: 25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poin</a:t>
            </a:r>
            <a:endParaRPr lang="en-US" sz="4787" dirty="0">
              <a:solidFill>
                <a:srgbClr val="E6F3F5"/>
              </a:solidFill>
              <a:latin typeface="TT Interphases Mono"/>
            </a:endParaRPr>
          </a:p>
          <a:p>
            <a:pPr marL="1033703" lvl="1" indent="-516852" algn="just">
              <a:lnSpc>
                <a:spcPts val="5266"/>
              </a:lnSpc>
              <a:buFont typeface="Arial"/>
              <a:buChar char="•"/>
            </a:pP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Tidak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diperkenankan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membuka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catatan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dan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buku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.</a:t>
            </a:r>
          </a:p>
          <a:p>
            <a:pPr marL="1033703" lvl="1" indent="-516852" algn="just">
              <a:lnSpc>
                <a:spcPts val="5266"/>
              </a:lnSpc>
              <a:buFont typeface="Arial"/>
              <a:buChar char="•"/>
            </a:pP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Dilarang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bekerja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 </a:t>
            </a:r>
            <a:r>
              <a:rPr lang="en-US" sz="4787" dirty="0" err="1">
                <a:solidFill>
                  <a:srgbClr val="E6F3F5"/>
                </a:solidFill>
                <a:latin typeface="TT Interphases Mono"/>
              </a:rPr>
              <a:t>sama</a:t>
            </a:r>
            <a:r>
              <a:rPr lang="en-US" sz="4787" dirty="0">
                <a:solidFill>
                  <a:srgbClr val="E6F3F5"/>
                </a:solidFill>
                <a:latin typeface="TT Interphases Mon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6007" y="8905875"/>
            <a:ext cx="6106284" cy="3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8100" y="3150947"/>
            <a:ext cx="16971800" cy="475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4700" dirty="0">
                <a:solidFill>
                  <a:schemeClr val="bg1"/>
                </a:solidFill>
                <a:latin typeface="TT Interphases Mono Bold" panose="020B0604020202020204" charset="0"/>
              </a:rPr>
              <a:t>SOAL NOMOR 1</a:t>
            </a:r>
          </a:p>
          <a:p>
            <a:pPr algn="ctr">
              <a:lnSpc>
                <a:spcPts val="5266"/>
              </a:lnSpc>
            </a:pPr>
            <a:endParaRPr lang="en-US" sz="4700" dirty="0">
              <a:solidFill>
                <a:schemeClr val="bg1"/>
              </a:solidFill>
              <a:latin typeface="TT Interphases Mono Bold" panose="020B0604020202020204" charset="0"/>
            </a:endParaRPr>
          </a:p>
          <a:p>
            <a:pPr algn="just">
              <a:lnSpc>
                <a:spcPts val="5266"/>
              </a:lnSpc>
            </a:pP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Bahasa Indonesia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berpotensi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untuk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menjadi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bahasa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internasional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. Hal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ini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dilatarbelakangi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oleh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beberapa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faktor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dan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fakta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yang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ada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.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Jelaskan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menurut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pendapat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Anda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peluang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bahasa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Indonesia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menjadi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bahasa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internasional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!</a:t>
            </a:r>
            <a:endParaRPr lang="en-US" sz="4700" dirty="0">
              <a:solidFill>
                <a:schemeClr val="bg1"/>
              </a:solidFill>
              <a:latin typeface="TT Interphases Mono Bold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886825"/>
            <a:ext cx="6106284" cy="3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391105"/>
            <a:ext cx="16150336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4787" dirty="0">
                <a:solidFill>
                  <a:srgbClr val="E6F3F5"/>
                </a:solidFill>
                <a:latin typeface="TT Interphases Mono Bold"/>
              </a:rPr>
              <a:t>SOAL NOMOR 2</a:t>
            </a:r>
          </a:p>
          <a:p>
            <a:pPr algn="ctr">
              <a:lnSpc>
                <a:spcPts val="5266"/>
              </a:lnSpc>
            </a:pPr>
            <a:endParaRPr lang="en-US" sz="4787" dirty="0">
              <a:solidFill>
                <a:srgbClr val="E6F3F5"/>
              </a:solidFill>
              <a:latin typeface="TT Interphases Mono Bold"/>
            </a:endParaRPr>
          </a:p>
          <a:p>
            <a:pPr algn="just">
              <a:lnSpc>
                <a:spcPts val="5266"/>
              </a:lnSpc>
            </a:pP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Jelaskan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perbedaan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mendasar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antara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tulisan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ilmiah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,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ilmiah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populer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,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jurnalistik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, dan sastra!</a:t>
            </a:r>
            <a:endParaRPr lang="en-US" sz="4700" dirty="0">
              <a:solidFill>
                <a:schemeClr val="bg1"/>
              </a:solidFill>
              <a:latin typeface="TT Interphases Mono Bold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886825"/>
            <a:ext cx="6106284" cy="3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391105"/>
            <a:ext cx="15805130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4787" dirty="0">
                <a:solidFill>
                  <a:srgbClr val="E6F3F5"/>
                </a:solidFill>
                <a:latin typeface="TT Interphases Mono Bold"/>
              </a:rPr>
              <a:t>SOAL NOMOR 3</a:t>
            </a:r>
          </a:p>
          <a:p>
            <a:pPr algn="ctr">
              <a:lnSpc>
                <a:spcPts val="5266"/>
              </a:lnSpc>
            </a:pPr>
            <a:endParaRPr lang="en-US" sz="4787" dirty="0">
              <a:solidFill>
                <a:srgbClr val="E6F3F5"/>
              </a:solidFill>
              <a:latin typeface="TT Interphases Mono Bold"/>
            </a:endParaRPr>
          </a:p>
          <a:p>
            <a:pPr algn="just">
              <a:lnSpc>
                <a:spcPts val="5266"/>
              </a:lnSpc>
            </a:pP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Jelaskan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perbedaan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antara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akronim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dan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singkatan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serta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berilah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47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contoh</a:t>
            </a:r>
            <a:r>
              <a:rPr lang="en-US" sz="47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!</a:t>
            </a:r>
            <a:endParaRPr lang="en-US" sz="4700" dirty="0">
              <a:solidFill>
                <a:schemeClr val="bg1"/>
              </a:solidFill>
              <a:latin typeface="TT Interphases Mono Bold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886825"/>
            <a:ext cx="6106284" cy="3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32036"/>
            <a:ext cx="478761" cy="455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4960" y="253565"/>
            <a:ext cx="1642927" cy="16176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393" y="1871216"/>
            <a:ext cx="15805130" cy="6502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4787" dirty="0">
                <a:solidFill>
                  <a:srgbClr val="E6F3F5"/>
                </a:solidFill>
                <a:latin typeface="TT Interphases Mono Bold"/>
              </a:rPr>
              <a:t>SOAL NOMOR 4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Perbaiki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kalimat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memperhatikan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miring!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Puisi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terbit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kabar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Kompas.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Semboyan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negara Indonesia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bhinneka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tunggal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ika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Majalah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Horison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menjadi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salah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satu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kiblat</a:t>
            </a:r>
            <a:r>
              <a:rPr lang="en-US" sz="3600" dirty="0">
                <a:solidFill>
                  <a:schemeClr val="bg1"/>
                </a:solidFill>
                <a:effectLst/>
                <a:latin typeface="TT Interphases Mono Bold" panose="020B0604020202020204" charset="0"/>
                <a:ea typeface="Calibri" panose="020F0502020204030204" pitchFamily="34" charset="0"/>
              </a:rPr>
              <a:t> sastra di Indonesia.</a:t>
            </a:r>
            <a:endParaRPr lang="en-US" sz="3600" dirty="0">
              <a:solidFill>
                <a:schemeClr val="bg1"/>
              </a:solidFill>
              <a:latin typeface="TT Interphases Mono Bold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886825"/>
            <a:ext cx="610628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PBSI </a:t>
            </a:r>
            <a:r>
              <a:rPr lang="en-US" sz="2400" dirty="0" err="1">
                <a:solidFill>
                  <a:srgbClr val="E6F3F5"/>
                </a:solidFill>
                <a:latin typeface="Stavok Grotesque Light"/>
              </a:rPr>
              <a:t>Kelas</a:t>
            </a:r>
            <a:r>
              <a:rPr lang="en-US" sz="2400" dirty="0">
                <a:solidFill>
                  <a:srgbClr val="E6F3F5"/>
                </a:solidFill>
                <a:latin typeface="Stavok Grotesque Light"/>
              </a:rPr>
              <a:t> 2C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173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Stavok Grotesque</vt:lpstr>
      <vt:lpstr>Calibri</vt:lpstr>
      <vt:lpstr>TT Interphases Mono Bold</vt:lpstr>
      <vt:lpstr>TT Interphases Mono</vt:lpstr>
      <vt:lpstr>Stavok Grotesque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Infografis Bisnis Modern Minimalis Biru</dc:title>
  <cp:lastModifiedBy>dwi muharsyam</cp:lastModifiedBy>
  <cp:revision>4</cp:revision>
  <dcterms:created xsi:type="dcterms:W3CDTF">2006-08-16T00:00:00Z</dcterms:created>
  <dcterms:modified xsi:type="dcterms:W3CDTF">2023-04-05T04:40:50Z</dcterms:modified>
  <dc:identifier>DAFe9qqdPdE</dc:identifier>
</cp:coreProperties>
</file>