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EE9C0-4827-4F1B-BFE9-714E371563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88B3CB-B832-4FE7-AE34-4DEE0DB35C3E}">
      <dgm:prSet/>
      <dgm:spPr/>
      <dgm:t>
        <a:bodyPr/>
        <a:lstStyle/>
        <a:p>
          <a:r>
            <a:rPr lang="en-US"/>
            <a:t>Hak dan Kewajiban Anggota WTO</a:t>
          </a:r>
        </a:p>
      </dgm:t>
    </dgm:pt>
    <dgm:pt modelId="{B8944F67-0AED-4EB1-BB52-643365300F61}" type="parTrans" cxnId="{7F9EAAB6-1C81-4FF1-8ECB-8FAB79EDB475}">
      <dgm:prSet/>
      <dgm:spPr/>
      <dgm:t>
        <a:bodyPr/>
        <a:lstStyle/>
        <a:p>
          <a:endParaRPr lang="en-US"/>
        </a:p>
      </dgm:t>
    </dgm:pt>
    <dgm:pt modelId="{7100157F-9930-4ABB-A874-96BC4EEFB02C}" type="sibTrans" cxnId="{7F9EAAB6-1C81-4FF1-8ECB-8FAB79EDB475}">
      <dgm:prSet/>
      <dgm:spPr/>
      <dgm:t>
        <a:bodyPr/>
        <a:lstStyle/>
        <a:p>
          <a:endParaRPr lang="en-US"/>
        </a:p>
      </dgm:t>
    </dgm:pt>
    <dgm:pt modelId="{C12F6493-9061-41FF-8DF7-8551EDF05AE4}">
      <dgm:prSet/>
      <dgm:spPr/>
      <dgm:t>
        <a:bodyPr/>
        <a:lstStyle/>
        <a:p>
          <a:r>
            <a:rPr lang="en-US"/>
            <a:t>Keuntungan Mekanisme Dispute Setlement  WTO</a:t>
          </a:r>
        </a:p>
      </dgm:t>
    </dgm:pt>
    <dgm:pt modelId="{049363AC-9133-4424-9492-732AC5187241}" type="parTrans" cxnId="{BB70CE05-FFA6-4ADE-972C-0906A6719A29}">
      <dgm:prSet/>
      <dgm:spPr/>
      <dgm:t>
        <a:bodyPr/>
        <a:lstStyle/>
        <a:p>
          <a:endParaRPr lang="en-US"/>
        </a:p>
      </dgm:t>
    </dgm:pt>
    <dgm:pt modelId="{1AAA9AAC-D4F6-4C36-99BD-F9245169235A}" type="sibTrans" cxnId="{BB70CE05-FFA6-4ADE-972C-0906A6719A29}">
      <dgm:prSet/>
      <dgm:spPr/>
      <dgm:t>
        <a:bodyPr/>
        <a:lstStyle/>
        <a:p>
          <a:endParaRPr lang="en-US"/>
        </a:p>
      </dgm:t>
    </dgm:pt>
    <dgm:pt modelId="{99699612-B96E-4D5E-A9D6-05251F447655}">
      <dgm:prSet/>
      <dgm:spPr/>
      <dgm:t>
        <a:bodyPr/>
        <a:lstStyle/>
        <a:p>
          <a:r>
            <a:rPr lang="en-US"/>
            <a:t>DSB Procedure</a:t>
          </a:r>
        </a:p>
      </dgm:t>
    </dgm:pt>
    <dgm:pt modelId="{461ACE69-44A2-496D-86B6-66186494096A}" type="parTrans" cxnId="{5952C4AF-319B-4C17-95D7-5FCBC733E48B}">
      <dgm:prSet/>
      <dgm:spPr/>
      <dgm:t>
        <a:bodyPr/>
        <a:lstStyle/>
        <a:p>
          <a:endParaRPr lang="en-US"/>
        </a:p>
      </dgm:t>
    </dgm:pt>
    <dgm:pt modelId="{3AA97B11-61A1-4BEC-92D6-DA6F229D627B}" type="sibTrans" cxnId="{5952C4AF-319B-4C17-95D7-5FCBC733E48B}">
      <dgm:prSet/>
      <dgm:spPr/>
      <dgm:t>
        <a:bodyPr/>
        <a:lstStyle/>
        <a:p>
          <a:endParaRPr lang="en-US"/>
        </a:p>
      </dgm:t>
    </dgm:pt>
    <dgm:pt modelId="{DE0418D3-3E7D-4743-A5AD-7D6E26711246}" type="pres">
      <dgm:prSet presAssocID="{1F5EE9C0-4827-4F1B-BFE9-714E37156359}" presName="linear" presStyleCnt="0">
        <dgm:presLayoutVars>
          <dgm:animLvl val="lvl"/>
          <dgm:resizeHandles val="exact"/>
        </dgm:presLayoutVars>
      </dgm:prSet>
      <dgm:spPr/>
    </dgm:pt>
    <dgm:pt modelId="{07E78552-1165-4EA8-9148-2ADE242C0B0B}" type="pres">
      <dgm:prSet presAssocID="{8888B3CB-B832-4FE7-AE34-4DEE0DB35C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941E1D-AB4A-46E3-9589-30F3B8838821}" type="pres">
      <dgm:prSet presAssocID="{7100157F-9930-4ABB-A874-96BC4EEFB02C}" presName="spacer" presStyleCnt="0"/>
      <dgm:spPr/>
    </dgm:pt>
    <dgm:pt modelId="{E19F0658-187E-4D1C-9472-23119253F324}" type="pres">
      <dgm:prSet presAssocID="{C12F6493-9061-41FF-8DF7-8551EDF05A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839A29-3390-4024-8E3C-BA4EE8BBEACB}" type="pres">
      <dgm:prSet presAssocID="{1AAA9AAC-D4F6-4C36-99BD-F9245169235A}" presName="spacer" presStyleCnt="0"/>
      <dgm:spPr/>
    </dgm:pt>
    <dgm:pt modelId="{0E5A9798-2A91-4968-A40C-837BBC8DB44A}" type="pres">
      <dgm:prSet presAssocID="{99699612-B96E-4D5E-A9D6-05251F4476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70CE05-FFA6-4ADE-972C-0906A6719A29}" srcId="{1F5EE9C0-4827-4F1B-BFE9-714E37156359}" destId="{C12F6493-9061-41FF-8DF7-8551EDF05AE4}" srcOrd="1" destOrd="0" parTransId="{049363AC-9133-4424-9492-732AC5187241}" sibTransId="{1AAA9AAC-D4F6-4C36-99BD-F9245169235A}"/>
    <dgm:cxn modelId="{C6A53D09-90A4-449F-9342-F8685F1AF1A8}" type="presOf" srcId="{8888B3CB-B832-4FE7-AE34-4DEE0DB35C3E}" destId="{07E78552-1165-4EA8-9148-2ADE242C0B0B}" srcOrd="0" destOrd="0" presId="urn:microsoft.com/office/officeart/2005/8/layout/vList2"/>
    <dgm:cxn modelId="{F00C0956-E7E8-4C7D-A731-CF57FCEA2E19}" type="presOf" srcId="{99699612-B96E-4D5E-A9D6-05251F447655}" destId="{0E5A9798-2A91-4968-A40C-837BBC8DB44A}" srcOrd="0" destOrd="0" presId="urn:microsoft.com/office/officeart/2005/8/layout/vList2"/>
    <dgm:cxn modelId="{780F0378-3E43-48D4-9271-96AA1EFA1314}" type="presOf" srcId="{C12F6493-9061-41FF-8DF7-8551EDF05AE4}" destId="{E19F0658-187E-4D1C-9472-23119253F324}" srcOrd="0" destOrd="0" presId="urn:microsoft.com/office/officeart/2005/8/layout/vList2"/>
    <dgm:cxn modelId="{5952C4AF-319B-4C17-95D7-5FCBC733E48B}" srcId="{1F5EE9C0-4827-4F1B-BFE9-714E37156359}" destId="{99699612-B96E-4D5E-A9D6-05251F447655}" srcOrd="2" destOrd="0" parTransId="{461ACE69-44A2-496D-86B6-66186494096A}" sibTransId="{3AA97B11-61A1-4BEC-92D6-DA6F229D627B}"/>
    <dgm:cxn modelId="{7F9EAAB6-1C81-4FF1-8ECB-8FAB79EDB475}" srcId="{1F5EE9C0-4827-4F1B-BFE9-714E37156359}" destId="{8888B3CB-B832-4FE7-AE34-4DEE0DB35C3E}" srcOrd="0" destOrd="0" parTransId="{B8944F67-0AED-4EB1-BB52-643365300F61}" sibTransId="{7100157F-9930-4ABB-A874-96BC4EEFB02C}"/>
    <dgm:cxn modelId="{BCE370BD-D0F9-455D-8248-D5812807DB0D}" type="presOf" srcId="{1F5EE9C0-4827-4F1B-BFE9-714E37156359}" destId="{DE0418D3-3E7D-4743-A5AD-7D6E26711246}" srcOrd="0" destOrd="0" presId="urn:microsoft.com/office/officeart/2005/8/layout/vList2"/>
    <dgm:cxn modelId="{5AD0DC77-FEDF-476F-BEE6-01D21C008676}" type="presParOf" srcId="{DE0418D3-3E7D-4743-A5AD-7D6E26711246}" destId="{07E78552-1165-4EA8-9148-2ADE242C0B0B}" srcOrd="0" destOrd="0" presId="urn:microsoft.com/office/officeart/2005/8/layout/vList2"/>
    <dgm:cxn modelId="{40EF9B4A-F67A-478C-800F-75CD6672EF04}" type="presParOf" srcId="{DE0418D3-3E7D-4743-A5AD-7D6E26711246}" destId="{0C941E1D-AB4A-46E3-9589-30F3B8838821}" srcOrd="1" destOrd="0" presId="urn:microsoft.com/office/officeart/2005/8/layout/vList2"/>
    <dgm:cxn modelId="{2F1C4D42-ED77-4112-A3F5-C69F24536508}" type="presParOf" srcId="{DE0418D3-3E7D-4743-A5AD-7D6E26711246}" destId="{E19F0658-187E-4D1C-9472-23119253F324}" srcOrd="2" destOrd="0" presId="urn:microsoft.com/office/officeart/2005/8/layout/vList2"/>
    <dgm:cxn modelId="{14E16991-A058-4DFC-B1EB-A4801EEC4A76}" type="presParOf" srcId="{DE0418D3-3E7D-4743-A5AD-7D6E26711246}" destId="{71839A29-3390-4024-8E3C-BA4EE8BBEACB}" srcOrd="3" destOrd="0" presId="urn:microsoft.com/office/officeart/2005/8/layout/vList2"/>
    <dgm:cxn modelId="{94534352-D3BE-4A4E-9D42-28FDC8655579}" type="presParOf" srcId="{DE0418D3-3E7D-4743-A5AD-7D6E26711246}" destId="{0E5A9798-2A91-4968-A40C-837BBC8DB4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78552-1165-4EA8-9148-2ADE242C0B0B}">
      <dsp:nvSpPr>
        <dsp:cNvPr id="0" name=""/>
        <dsp:cNvSpPr/>
      </dsp:nvSpPr>
      <dsp:spPr>
        <a:xfrm>
          <a:off x="0" y="660226"/>
          <a:ext cx="10515600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Hak dan Kewajiban Anggota WTO</a:t>
          </a:r>
        </a:p>
      </dsp:txBody>
      <dsp:txXfrm>
        <a:off x="45663" y="705889"/>
        <a:ext cx="10424274" cy="844089"/>
      </dsp:txXfrm>
    </dsp:sp>
    <dsp:sp modelId="{E19F0658-187E-4D1C-9472-23119253F324}">
      <dsp:nvSpPr>
        <dsp:cNvPr id="0" name=""/>
        <dsp:cNvSpPr/>
      </dsp:nvSpPr>
      <dsp:spPr>
        <a:xfrm>
          <a:off x="0" y="1707961"/>
          <a:ext cx="10515600" cy="9354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Keuntungan Mekanisme Dispute Setlement  WTO</a:t>
          </a:r>
        </a:p>
      </dsp:txBody>
      <dsp:txXfrm>
        <a:off x="45663" y="1753624"/>
        <a:ext cx="10424274" cy="844089"/>
      </dsp:txXfrm>
    </dsp:sp>
    <dsp:sp modelId="{0E5A9798-2A91-4968-A40C-837BBC8DB44A}">
      <dsp:nvSpPr>
        <dsp:cNvPr id="0" name=""/>
        <dsp:cNvSpPr/>
      </dsp:nvSpPr>
      <dsp:spPr>
        <a:xfrm>
          <a:off x="0" y="2755696"/>
          <a:ext cx="10515600" cy="9354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DSB Procedure</a:t>
          </a:r>
        </a:p>
      </dsp:txBody>
      <dsp:txXfrm>
        <a:off x="45663" y="2801359"/>
        <a:ext cx="10424274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AE29-9200-4C93-A293-AB409F72A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CF336-F275-4DE5-A10E-CA4DB3DFC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0DAB-2D51-40D0-9F7D-CD900BC7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6EBC6-4A26-47FD-AED7-AEE2C3DC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9444-7BEA-47B1-83A4-623B209D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F07F-B7CE-40D3-9FE8-53763256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0D357-B83E-483D-8B18-C156878B7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F533C-BA76-404B-A4A8-FBCE4111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CBC99-6267-4B65-8E4F-26329EF8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8896-E3E2-4E77-87DA-F55436E2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1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CEA10-4AA3-4602-9829-22B02EF83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78423-ECD5-4AE1-91CD-A6DDC8AB0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B9F24-BB31-4E46-8244-9C48D54A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F2DC8-3BF3-4FC8-9CAB-A5CA1AE2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B0699-4CD8-4021-A080-04ECC80C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A673-F7FF-408D-A9E6-0E813E69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FB9F0-6581-46F7-80DA-F0218D6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9E2C3-70FE-4C76-9C58-4E8A25ED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73E75-446D-429A-9470-C5D7447A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820F-CE95-4F99-980A-A9E8C4E4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1BB4-7E78-414F-B6D8-B7314F09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070D7-006A-4D1D-AC1B-F9BD0496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E1FD4-ABE9-47AF-B401-7842EEA9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CF2D0-2658-4C39-9E7D-3A53669D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695CC-CCA9-4165-B1A6-CE9E5AB9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054D-1962-476A-A6BB-81807503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9826-1FE5-4C27-815D-0937446E0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A9D94-B9F3-41B3-B916-E11077ED2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47A2B-E45B-4477-9155-3D0EF9AF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61871-875B-45D8-8AEB-7290E002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4CB6D-39CD-47CC-86B3-7FB1F63A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C7A1-8C33-4BE4-806C-6EB188E9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2D9DE-28F7-4F6D-9D9C-A57EDDB1A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7EFA0-AAB4-4F17-B00A-6732E4A1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80FD8-3AEA-4C1E-837A-F43A82B03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8A785-713D-44DA-9B1E-3190E08FC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C4161-B1D5-48F6-A955-D43BE277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6562A-FC39-4D0A-BC4C-5394FE2D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3F31A-333B-4145-AC4C-C60B2411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2B4C-F55D-42F7-9076-435865B0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26F99-4E3A-4EE2-9011-D0AFA071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E23A5-2DB1-4CE1-AC6B-3D46A45E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0B82-D222-403D-8FE9-B11AAFBC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8052C-1268-4982-ABE4-5905F298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5922-639E-40AE-A3C6-C5645EE3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6C2E4-4536-4511-8456-93F5909D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4C08-0615-4FF8-B757-370E1AD6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2D28-9D29-4630-AFDF-FB5B64EB0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D8E22-01DA-49D4-932D-507C8EDD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B7567-2537-4E71-98DD-FE6B487E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9D9C5-4E0C-4028-93D2-6777F65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8434-00C5-4F72-BC0B-1C4E100E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4B30-467B-4176-B2CA-1D117BE7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09A84-FB79-47C5-A464-A47B0EF46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3FF13-CDF3-439A-B389-251CC171D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66D93-09E1-452D-BDAC-576F63B2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22D75-8F7B-4717-9CEE-F93DC5A0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3703F-4F9A-4486-B0A6-357B7210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43598-512C-4AB2-BC9A-39912B21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14E91-7B0B-419B-A3ED-FEC35B278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5F67-96E1-4AC2-B74B-26D54C1C1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DFC4-9117-417D-984C-E72D9304EFC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0F5BA-C59F-4435-9588-00521ABF3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06AB7-BC05-4FBD-8C34-378EE374D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F448-A6B7-423A-BD02-E1B897A5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8B610-CED9-4F69-8AED-2AB985A04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pPr marL="480060" marR="471805">
              <a:spcBef>
                <a:spcPts val="105"/>
              </a:spcBef>
            </a:pPr>
            <a:r>
              <a:rPr lang="en-US" sz="4200" b="1" i="1" spc="-2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WTO</a:t>
            </a:r>
            <a:r>
              <a:rPr lang="en-US" sz="4200" b="1" i="1" spc="-6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4200" b="1" i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Dispute</a:t>
            </a:r>
            <a:r>
              <a:rPr lang="en-US" sz="4200" b="1" i="1" spc="-5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4200" b="1" i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Settlement </a:t>
            </a:r>
            <a:r>
              <a:rPr lang="en-US" sz="4200" b="1" i="1" spc="-71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4200" b="1" i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dan</a:t>
            </a:r>
            <a:br>
              <a:rPr lang="en-US" sz="420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</a:br>
            <a:r>
              <a:rPr lang="en-US" sz="4200" b="1" i="1" spc="-1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Kasus-kasus</a:t>
            </a:r>
            <a:r>
              <a:rPr lang="en-US" sz="4200" b="1" i="1" spc="-5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4200" b="1" i="1" spc="-2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Sengketa</a:t>
            </a:r>
            <a:r>
              <a:rPr lang="en-US" sz="4200" b="1" i="1" spc="-1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4200" b="1" i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Dagang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B95A2-9058-4C33-ACF1-6A7961322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C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3B37D4BF-4ED0-475A-8B1D-6B98C49808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7115" y="1706376"/>
            <a:ext cx="1517772" cy="5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9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21EBED-25FB-42F2-A72C-B4142FD27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C403B2-57B7-42BC-8B0C-ED6C0B86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66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8B042D-588D-42E0-AF97-F7AD3A5C5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1E073C-9CC4-4061-9CC2-392D1E8EE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41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886CE-F2FE-484D-9142-EB2009545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88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6CE162-E710-4DAD-9381-1B06251F9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58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832EA5-2D72-4E71-ADF2-765A15991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31714A-F5AB-4315-943B-B34B053A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413" b="145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88CB5-4D7E-493B-B418-849165EB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WTO</a:t>
            </a:r>
            <a:r>
              <a:rPr lang="en-US" spc="-25" dirty="0"/>
              <a:t> </a:t>
            </a:r>
            <a:r>
              <a:rPr lang="en-US" spc="-5" dirty="0"/>
              <a:t>Disputes</a:t>
            </a:r>
            <a:r>
              <a:rPr lang="en-US" spc="-25" dirty="0"/>
              <a:t> </a:t>
            </a:r>
            <a:r>
              <a:rPr lang="en-US" spc="-5" dirty="0"/>
              <a:t>Settlement</a:t>
            </a:r>
            <a:r>
              <a:rPr lang="en-US" spc="-50" dirty="0"/>
              <a:t> </a:t>
            </a:r>
            <a:r>
              <a:rPr lang="en-US" spc="-5" dirty="0"/>
              <a:t>Mechanism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C94AA2-8A2F-416A-8047-38C3C312D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481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25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93D23-51B9-4B49-B120-64406994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pc="-5" dirty="0" err="1"/>
              <a:t>Hak</a:t>
            </a:r>
            <a:r>
              <a:rPr lang="en-US" spc="-30" dirty="0"/>
              <a:t> </a:t>
            </a:r>
            <a:r>
              <a:rPr lang="en-US" spc="-5" dirty="0"/>
              <a:t>dan</a:t>
            </a:r>
            <a:r>
              <a:rPr lang="en-US" spc="-15" dirty="0"/>
              <a:t> </a:t>
            </a:r>
            <a:r>
              <a:rPr lang="en-US" dirty="0" err="1"/>
              <a:t>Kewajiban</a:t>
            </a:r>
            <a:r>
              <a:rPr lang="en-US" spc="-35" dirty="0"/>
              <a:t> </a:t>
            </a:r>
            <a:r>
              <a:rPr lang="en-US" spc="-5" dirty="0" err="1"/>
              <a:t>Anggota</a:t>
            </a:r>
            <a:r>
              <a:rPr lang="en-US" spc="-25" dirty="0"/>
              <a:t> </a:t>
            </a:r>
            <a:r>
              <a:rPr lang="en-US" dirty="0"/>
              <a:t>WTO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8F04-AFC7-4A45-B75A-2A506A0F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marR="779780" indent="0">
              <a:spcBef>
                <a:spcPts val="100"/>
              </a:spcBef>
              <a:buNone/>
            </a:pPr>
            <a:r>
              <a:rPr lang="en-US" spc="-5" err="1">
                <a:latin typeface="Calibri" panose="020F0502020204030204"/>
                <a:cs typeface="Calibri" panose="020F0502020204030204"/>
              </a:rPr>
              <a:t>Semangat</a:t>
            </a:r>
            <a:r>
              <a:rPr lang="en-US" spc="-5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perdagangan</a:t>
            </a:r>
            <a:r>
              <a:rPr lang="en-US" spc="-5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bebas</a:t>
            </a:r>
            <a:r>
              <a:rPr lang="en-US" spc="-5">
                <a:latin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cs typeface="Calibri" panose="020F0502020204030204"/>
              </a:rPr>
              <a:t>antar</a:t>
            </a:r>
            <a:r>
              <a:rPr lang="en-US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>
                <a:latin typeface="Calibri" panose="020F0502020204030204"/>
                <a:cs typeface="Calibri" panose="020F0502020204030204"/>
              </a:rPr>
              <a:t>negara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didasarkan</a:t>
            </a:r>
            <a:r>
              <a:rPr lang="en-US" spc="-5">
                <a:latin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cs typeface="Calibri" panose="020F0502020204030204"/>
              </a:rPr>
              <a:t>atas</a:t>
            </a:r>
            <a:r>
              <a:rPr lang="en-US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3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prinsip</a:t>
            </a:r>
            <a:r>
              <a:rPr lang="en-US" spc="-5">
                <a:latin typeface="Calibri" panose="020F0502020204030204"/>
                <a:cs typeface="Calibri" panose="020F0502020204030204"/>
              </a:rPr>
              <a:t>: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355600" marR="5080" indent="-343535">
              <a:spcBef>
                <a:spcPts val="580"/>
              </a:spcBef>
              <a:buAutoNum type="arabicPeriod"/>
              <a:tabLst>
                <a:tab pos="356235" algn="l"/>
              </a:tabLst>
            </a:pPr>
            <a:r>
              <a:rPr lang="en-US" spc="-5" err="1">
                <a:latin typeface="Calibri" panose="020F0502020204030204"/>
                <a:cs typeface="Calibri" panose="020F0502020204030204"/>
              </a:rPr>
              <a:t>Tidak</a:t>
            </a:r>
            <a:r>
              <a:rPr lang="en-US" spc="-5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diskriminatif</a:t>
            </a:r>
            <a:r>
              <a:rPr lang="en-US" spc="-5">
                <a:latin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cs typeface="Calibri" panose="020F0502020204030204"/>
              </a:rPr>
              <a:t>yaitu</a:t>
            </a:r>
            <a:r>
              <a:rPr lang="en-US"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persamaan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perlakuan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di </a:t>
            </a:r>
            <a:r>
              <a:rPr lang="en-US" u="heavy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antara</a:t>
            </a:r>
            <a:r>
              <a:rPr lang="en-US" u="heavy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negara </a:t>
            </a:r>
            <a:r>
              <a:rPr lang="en-US" spc="-530"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mitra</a:t>
            </a:r>
            <a:r>
              <a:rPr lang="en-US" u="heavy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dagang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,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persamaan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perlakuan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antara</a:t>
            </a:r>
            <a:r>
              <a:rPr lang="en-US" u="heavy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barang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lokal</a:t>
            </a:r>
            <a:r>
              <a:rPr lang="en-US" u="heavy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dan </a:t>
            </a:r>
            <a:r>
              <a:rPr lang="en-US"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barang</a:t>
            </a:r>
            <a:r>
              <a:rPr lang="en-US" u="heavy" spc="-3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impor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;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355600" indent="-343535">
              <a:spcBef>
                <a:spcPts val="575"/>
              </a:spcBef>
              <a:buAutoNum type="arabicPeriod"/>
              <a:tabLst>
                <a:tab pos="356235" algn="l"/>
              </a:tabLst>
            </a:pPr>
            <a:r>
              <a:rPr lang="en-US" err="1">
                <a:latin typeface="Calibri" panose="020F0502020204030204"/>
                <a:cs typeface="Calibri" panose="020F0502020204030204"/>
              </a:rPr>
              <a:t>Perdagangan</a:t>
            </a:r>
            <a:r>
              <a:rPr lang="en-US" spc="-5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bebas</a:t>
            </a:r>
            <a:r>
              <a:rPr lang="en-US" spc="1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dengan</a:t>
            </a:r>
            <a:r>
              <a:rPr lang="en-US" spc="-5"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penurunan</a:t>
            </a:r>
            <a:r>
              <a:rPr lang="en-US" u="heavy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tariff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secara</a:t>
            </a:r>
            <a:r>
              <a:rPr lang="en-US" u="heavy" spc="-1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bertahap</a:t>
            </a:r>
            <a:r>
              <a:rPr lang="en-US">
                <a:latin typeface="Calibri" panose="020F0502020204030204"/>
                <a:cs typeface="Calibri" panose="020F0502020204030204"/>
              </a:rPr>
              <a:t>;</a:t>
            </a:r>
          </a:p>
          <a:p>
            <a:pPr marL="355600" marR="1070610" indent="-343535">
              <a:spcBef>
                <a:spcPts val="575"/>
              </a:spcBef>
              <a:buAutoNum type="arabicPeriod"/>
              <a:tabLst>
                <a:tab pos="356235" algn="l"/>
              </a:tabLst>
            </a:pP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Stabilitas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dan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kepastian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aturan</a:t>
            </a:r>
            <a:r>
              <a:rPr lang="en-US" u="heavy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bagi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pelaku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usaha</a:t>
            </a:r>
            <a:r>
              <a:rPr lang="en-US" u="heavy" spc="-5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yang </a:t>
            </a:r>
            <a:r>
              <a:rPr lang="en-US" spc="-530"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mendorong</a:t>
            </a:r>
            <a:r>
              <a:rPr lang="en-US" u="heavy" spc="-3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pertumbuhan</a:t>
            </a:r>
            <a:r>
              <a:rPr lang="en-US" u="heavy" spc="-1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lang="en-US" u="heavy" spc="-5" err="1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ekonomi</a:t>
            </a:r>
            <a:r>
              <a:rPr lang="en-US" spc="-5">
                <a:latin typeface="Calibri" panose="020F0502020204030204"/>
                <a:cs typeface="Calibri" panose="020F0502020204030204"/>
              </a:rPr>
              <a:t>;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355600" indent="-343535">
              <a:spcBef>
                <a:spcPts val="580"/>
              </a:spcBef>
              <a:buAutoNum type="arabicPeriod"/>
              <a:tabLst>
                <a:tab pos="356235" algn="l"/>
              </a:tabLst>
            </a:pPr>
            <a:r>
              <a:rPr lang="en-US" err="1">
                <a:latin typeface="Calibri" panose="020F0502020204030204"/>
                <a:cs typeface="Calibri" panose="020F0502020204030204"/>
              </a:rPr>
              <a:t>Memajukan</a:t>
            </a:r>
            <a:r>
              <a:rPr lang="en-US" spc="-45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persaingan</a:t>
            </a:r>
            <a:r>
              <a:rPr lang="en-US" spc="-20">
                <a:latin typeface="Calibri" panose="020F0502020204030204"/>
                <a:cs typeface="Calibri" panose="020F0502020204030204"/>
              </a:rPr>
              <a:t> </a:t>
            </a:r>
            <a:r>
              <a:rPr lang="en-US">
                <a:latin typeface="Calibri" panose="020F0502020204030204"/>
                <a:cs typeface="Calibri" panose="020F0502020204030204"/>
              </a:rPr>
              <a:t>yang</a:t>
            </a:r>
            <a:r>
              <a:rPr lang="en-US" spc="-3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sehat</a:t>
            </a:r>
            <a:r>
              <a:rPr lang="en-US" spc="-5">
                <a:latin typeface="Calibri" panose="020F0502020204030204"/>
                <a:cs typeface="Calibri" panose="020F0502020204030204"/>
              </a:rPr>
              <a:t>;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355600" indent="-343535">
              <a:spcBef>
                <a:spcPts val="575"/>
              </a:spcBef>
              <a:buAutoNum type="arabicPeriod"/>
              <a:tabLst>
                <a:tab pos="356235" algn="l"/>
                <a:tab pos="1953895" algn="l"/>
              </a:tabLst>
            </a:pPr>
            <a:r>
              <a:rPr lang="en-US" err="1">
                <a:latin typeface="Calibri" panose="020F0502020204030204"/>
                <a:cs typeface="Calibri" panose="020F0502020204030204"/>
              </a:rPr>
              <a:t>Mendorong</a:t>
            </a:r>
            <a:r>
              <a:rPr lang="en-US">
                <a:latin typeface="Calibri" panose="020F0502020204030204"/>
                <a:cs typeface="Calibri" panose="020F0502020204030204"/>
              </a:rPr>
              <a:t>	</a:t>
            </a:r>
            <a:r>
              <a:rPr lang="en-US" spc="-5">
                <a:latin typeface="Calibri" panose="020F0502020204030204"/>
                <a:cs typeface="Calibri" panose="020F0502020204030204"/>
              </a:rPr>
              <a:t>reformasi</a:t>
            </a:r>
            <a:r>
              <a:rPr lang="en-US" spc="-30">
                <a:latin typeface="Calibri" panose="020F0502020204030204"/>
                <a:cs typeface="Calibri" panose="020F0502020204030204"/>
              </a:rPr>
              <a:t> </a:t>
            </a:r>
            <a:r>
              <a:rPr lang="en-US" spc="-5" err="1">
                <a:latin typeface="Calibri" panose="020F0502020204030204"/>
                <a:cs typeface="Calibri" panose="020F0502020204030204"/>
              </a:rPr>
              <a:t>ekonomi</a:t>
            </a:r>
            <a:r>
              <a:rPr lang="en-US" spc="-5">
                <a:latin typeface="Calibri" panose="020F0502020204030204"/>
                <a:cs typeface="Calibri" panose="020F0502020204030204"/>
              </a:rPr>
              <a:t>.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3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58EE7-F580-41FC-B2B5-37284EFD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Munculnya</a:t>
            </a:r>
            <a:r>
              <a:rPr lang="en-US" sz="4500" kern="1200" spc="-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Bentuk</a:t>
            </a:r>
            <a:r>
              <a:rPr lang="en-US" sz="45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Baru</a:t>
            </a:r>
            <a:r>
              <a:rPr lang="en-US" sz="45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Hambatan</a:t>
            </a:r>
            <a:r>
              <a:rPr lang="en-US" sz="45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Akses</a:t>
            </a:r>
            <a:r>
              <a:rPr lang="en-US" sz="45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Pasar</a:t>
            </a:r>
            <a:r>
              <a:rPr lang="en-US" sz="45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Ekspor</a:t>
            </a: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433E3-82F1-4ACE-A797-42978B6AF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1820900"/>
            <a:ext cx="6631341" cy="32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7FB479-3B08-4F41-9F62-2EFD5B989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25" y="1366838"/>
            <a:ext cx="3716338" cy="411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91226-EA1F-4010-B0B7-FAEE818F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0" y="1366838"/>
            <a:ext cx="3419475" cy="4117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FDA6A-465B-4DCA-B073-33558D70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WTO</a:t>
            </a:r>
            <a:r>
              <a:rPr lang="en-US" sz="2600" kern="1200" spc="-2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Dispute</a:t>
            </a:r>
            <a:r>
              <a:rPr lang="en-US" sz="2600" kern="1200" spc="-2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Settlement</a:t>
            </a:r>
            <a:r>
              <a:rPr lang="en-US" sz="2600" kern="1200" spc="-4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Procedures</a:t>
            </a: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36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4D0A-58EE-4946-8D3E-BA87FE78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WTO</a:t>
            </a:r>
            <a:r>
              <a:rPr lang="en-US" sz="2600" kern="1200" spc="-1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Dispute</a:t>
            </a:r>
            <a:r>
              <a:rPr lang="en-US" sz="2600" kern="1200" spc="-2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Settlement</a:t>
            </a:r>
            <a:r>
              <a:rPr lang="en-US" sz="2600" kern="1200" spc="-3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Procedures</a:t>
            </a: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D3B13-F7EE-49CE-AEA9-CB76A753C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16935"/>
            <a:ext cx="7188199" cy="44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8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38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E4E5A-0E3E-4604-BA49-812BBB7F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Indonesia</a:t>
            </a:r>
            <a:r>
              <a:rPr lang="en-US" sz="2600" kern="1200" spc="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dalam</a:t>
            </a:r>
            <a:r>
              <a:rPr lang="en-US" sz="26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WTO</a:t>
            </a:r>
            <a:r>
              <a:rPr lang="en-US" sz="2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Disputes</a:t>
            </a:r>
            <a:r>
              <a:rPr lang="en-US" sz="26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Settlement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3A738E-978B-4819-8CC7-AB8839ABF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67320"/>
            <a:ext cx="7188199" cy="2983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EC815-9FE3-49C1-9386-1D5C99C3317C}"/>
              </a:ext>
            </a:extLst>
          </p:cNvPr>
          <p:cNvSpPr txBox="1"/>
          <p:nvPr/>
        </p:nvSpPr>
        <p:spPr>
          <a:xfrm>
            <a:off x="4038600" y="48848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5"/>
              <a:t>Sejak tahun </a:t>
            </a:r>
            <a:r>
              <a:rPr lang="en-US"/>
              <a:t>1995 – </a:t>
            </a:r>
            <a:r>
              <a:rPr lang="en-US" spc="-5"/>
              <a:t>saat ini </a:t>
            </a:r>
            <a:r>
              <a:rPr lang="en-US" spc="-10"/>
              <a:t>terdapat </a:t>
            </a:r>
            <a:r>
              <a:rPr lang="en-US"/>
              <a:t>42 </a:t>
            </a:r>
            <a:r>
              <a:rPr lang="en-US" spc="-15"/>
              <a:t>sengketa </a:t>
            </a:r>
            <a:r>
              <a:rPr lang="en-US" spc="-20"/>
              <a:t>WTO </a:t>
            </a:r>
            <a:r>
              <a:rPr lang="en-US" spc="-5"/>
              <a:t>dimana Indonesia </a:t>
            </a:r>
            <a:r>
              <a:rPr lang="en-US" spc="-10"/>
              <a:t>terlibat </a:t>
            </a:r>
            <a:r>
              <a:rPr lang="en-US" spc="-5"/>
              <a:t>di </a:t>
            </a:r>
            <a:r>
              <a:rPr lang="en-US" spc="-395"/>
              <a:t> </a:t>
            </a:r>
            <a:r>
              <a:rPr lang="en-US" spc="-15"/>
              <a:t>dalamnya </a:t>
            </a:r>
            <a:r>
              <a:rPr lang="en-US"/>
              <a:t>: 10 </a:t>
            </a:r>
            <a:r>
              <a:rPr lang="en-US" spc="-10"/>
              <a:t>Kasus sebagai </a:t>
            </a:r>
            <a:r>
              <a:rPr lang="en-US" i="1" spc="-10"/>
              <a:t>Complainants, </a:t>
            </a:r>
            <a:r>
              <a:rPr lang="en-US"/>
              <a:t>14 </a:t>
            </a:r>
            <a:r>
              <a:rPr lang="en-US" spc="-10"/>
              <a:t>Kasus sebagai </a:t>
            </a:r>
            <a:r>
              <a:rPr lang="en-US" i="1" spc="-10"/>
              <a:t>Respondents</a:t>
            </a:r>
            <a:r>
              <a:rPr lang="en-US" spc="-10"/>
              <a:t>, </a:t>
            </a:r>
            <a:r>
              <a:rPr lang="en-US" spc="-5"/>
              <a:t>dan </a:t>
            </a:r>
            <a:r>
              <a:rPr lang="en-US"/>
              <a:t>18 </a:t>
            </a:r>
            <a:r>
              <a:rPr lang="en-US" spc="5"/>
              <a:t> </a:t>
            </a:r>
            <a:r>
              <a:rPr lang="en-US" spc="-10"/>
              <a:t>kasus</a:t>
            </a:r>
            <a:r>
              <a:rPr lang="en-US" spc="-20"/>
              <a:t> </a:t>
            </a:r>
            <a:r>
              <a:rPr lang="en-US" spc="-10"/>
              <a:t>sebagai</a:t>
            </a:r>
            <a:r>
              <a:rPr lang="en-US"/>
              <a:t> </a:t>
            </a:r>
            <a:r>
              <a:rPr lang="en-US" i="1" spc="-5"/>
              <a:t>Third</a:t>
            </a:r>
            <a:r>
              <a:rPr lang="en-US" i="1"/>
              <a:t> </a:t>
            </a:r>
            <a:r>
              <a:rPr lang="en-US" i="1" spc="-15"/>
              <a:t>Party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7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6ABF4-83E7-4E18-8F3A-1E04E561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6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E9AAD-C48B-4791-AD95-AA3D22F1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140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WTO Dispute Settlement  dan Kasus-kasus Sengketa Dagang</vt:lpstr>
      <vt:lpstr>WTO Disputes Settlement Mechanism</vt:lpstr>
      <vt:lpstr>Hak dan Kewajiban Anggota WTO</vt:lpstr>
      <vt:lpstr>Munculnya Bentuk Baru Hambatan Akses Pasar Ekspor</vt:lpstr>
      <vt:lpstr>WTO Dispute Settlement Procedures</vt:lpstr>
      <vt:lpstr>WTO Dispute Settlement Procedures</vt:lpstr>
      <vt:lpstr>Indonesia dalam WTO Disputes Settlement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WTO Dispute Settlement  dan Kasus-kasus Sengketa Dagang</dc:title>
  <dc:creator>Tristiyanto Tristiyanto</dc:creator>
  <cp:lastModifiedBy>Tristiyanto Tristiyanto</cp:lastModifiedBy>
  <cp:revision>1</cp:revision>
  <dcterms:created xsi:type="dcterms:W3CDTF">2021-11-27T09:14:58Z</dcterms:created>
  <dcterms:modified xsi:type="dcterms:W3CDTF">2021-11-27T09:26:32Z</dcterms:modified>
</cp:coreProperties>
</file>