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61" r:id="rId5"/>
    <p:sldId id="258" r:id="rId6"/>
    <p:sldId id="264" r:id="rId7"/>
    <p:sldId id="263" r:id="rId8"/>
    <p:sldId id="260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A72F"/>
    <a:srgbClr val="98E2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CEC7369-A1FB-4BD2-8AB5-F41D4523559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C935F09-9C50-4388-AEBA-761865A60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295400"/>
            <a:ext cx="6172200" cy="160020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SEKURITAS DILUSIAN DAN LABA PERSAHAM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smtClean="0">
                <a:solidFill>
                  <a:schemeClr val="bg1"/>
                </a:solidFill>
              </a:rPr>
              <a:t>PENGERTIAN SEKURITAS DILUTIF DAN SKEMA KOMPENSASI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524000"/>
            <a:ext cx="8077200" cy="2133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smtClean="0">
                <a:cs typeface="Times New Roman" pitchFamily="18" charset="0"/>
              </a:rPr>
              <a:t>SEKURITAS DILUTIF </a:t>
            </a:r>
            <a:r>
              <a:rPr lang="en-US" sz="2400" dirty="0" err="1" smtClean="0">
                <a:cs typeface="Times New Roman" pitchFamily="18" charset="0"/>
              </a:rPr>
              <a:t>merupakan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surat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berharga</a:t>
            </a:r>
            <a:r>
              <a:rPr lang="en-US" sz="2400" dirty="0" smtClean="0">
                <a:cs typeface="Times New Roman" pitchFamily="18" charset="0"/>
              </a:rPr>
              <a:t> yang </a:t>
            </a:r>
            <a:r>
              <a:rPr lang="en-US" sz="2400" dirty="0" err="1" smtClean="0">
                <a:cs typeface="Times New Roman" pitchFamily="18" charset="0"/>
              </a:rPr>
              <a:t>dapat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dikonversikan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menjadi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saham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biasa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sehingga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pada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saat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dikonversikan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akan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memengaruhi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jumlah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saham</a:t>
            </a:r>
            <a:r>
              <a:rPr lang="en-US" sz="2400" dirty="0" smtClean="0">
                <a:cs typeface="Times New Roman" pitchFamily="18" charset="0"/>
              </a:rPr>
              <a:t> yang </a:t>
            </a:r>
            <a:r>
              <a:rPr lang="en-US" sz="2400" dirty="0" err="1" smtClean="0">
                <a:cs typeface="Times New Roman" pitchFamily="18" charset="0"/>
              </a:rPr>
              <a:t>beredar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dan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berdampak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pada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penurunan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nilai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laba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persaham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atau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terdilusi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533400" y="3657600"/>
            <a:ext cx="8077200" cy="2438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SKEMA KOMPENSASI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kompensasi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pihak-pihak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karyawan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nonkaryawan</a:t>
            </a:r>
            <a:r>
              <a:rPr lang="en-US" sz="2400" dirty="0" smtClean="0"/>
              <a:t>  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34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Yang </a:t>
            </a:r>
            <a:r>
              <a:rPr lang="en-US" b="1" dirty="0" err="1" smtClean="0">
                <a:solidFill>
                  <a:schemeClr val="bg1"/>
                </a:solidFill>
              </a:rPr>
              <a:t>Termasuk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Dalam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Sekuritas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Dilutif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</a:p>
          <a:p>
            <a:pPr algn="ctr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algn="just"/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Opsi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kontrak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diterbitkan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investor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dijual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investor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kontrak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opsi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penerimanya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menjual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membeli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perdagangan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opsi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ditetapkan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Waran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opsi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pemilik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waran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membeli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Preven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Konversi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keutamaan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pendistribusian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Kompensasi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imbalan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pemasok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kompensasi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berbentuk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n-US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458200" cy="51816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Utang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Konversi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utang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fitur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opsi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pemegangnya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mengonversikannya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utang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dikeluarkan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rasio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pertukaran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terlebih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Utang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Konversi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1.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Utang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konversi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Fitur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Konversi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Sebagian</a:t>
            </a:r>
            <a:endParaRPr lang="en-US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2.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Utang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konversi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Fitur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Konversi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Seluruhnya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pPr algn="just">
              <a:buNone/>
            </a:pPr>
            <a:r>
              <a:rPr lang="en-US" sz="2400" dirty="0" smtClean="0"/>
              <a:t>   </a:t>
            </a:r>
            <a:r>
              <a:rPr lang="en-US" sz="2400" dirty="0" err="1" smtClean="0"/>
              <a:t>Laba</a:t>
            </a:r>
            <a:r>
              <a:rPr lang="en-US" sz="2400" dirty="0" smtClean="0"/>
              <a:t> Per </a:t>
            </a:r>
            <a:r>
              <a:rPr lang="en-US" sz="2400" dirty="0" err="1" smtClean="0"/>
              <a:t>Saham</a:t>
            </a:r>
            <a:r>
              <a:rPr lang="en-US" sz="2400" dirty="0" smtClean="0"/>
              <a:t> (LPS)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diatribusikan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pemegang</a:t>
            </a:r>
            <a:r>
              <a:rPr lang="en-US" sz="2400" dirty="0" smtClean="0"/>
              <a:t> </a:t>
            </a:r>
            <a:r>
              <a:rPr lang="en-US" sz="2400" dirty="0" err="1" smtClean="0"/>
              <a:t>saham</a:t>
            </a:r>
            <a:r>
              <a:rPr lang="en-US" sz="2400" dirty="0" smtClean="0"/>
              <a:t> </a:t>
            </a:r>
            <a:r>
              <a:rPr lang="en-US" sz="2400" dirty="0" err="1" smtClean="0"/>
              <a:t>biasa</a:t>
            </a:r>
            <a:r>
              <a:rPr lang="en-US" sz="2400" dirty="0" smtClean="0"/>
              <a:t> </a:t>
            </a:r>
            <a:r>
              <a:rPr lang="en-US" sz="2400" dirty="0" err="1" smtClean="0"/>
              <a:t>perlembarnya</a:t>
            </a:r>
            <a:r>
              <a:rPr lang="en-US" sz="2400" dirty="0" smtClean="0"/>
              <a:t> .LPS </a:t>
            </a:r>
            <a:r>
              <a:rPr lang="en-US" sz="2400" dirty="0" err="1" smtClean="0"/>
              <a:t>menunjukan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mengelola</a:t>
            </a:r>
            <a:r>
              <a:rPr lang="en-US" sz="2400" dirty="0" smtClean="0"/>
              <a:t> </a:t>
            </a:r>
            <a:r>
              <a:rPr lang="en-US" sz="2400" dirty="0" err="1" smtClean="0"/>
              <a:t>modalnya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profitabilitas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tinggi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Perhitungan</a:t>
            </a:r>
            <a:r>
              <a:rPr lang="en-US" dirty="0" smtClean="0"/>
              <a:t> LPS </a:t>
            </a:r>
            <a:r>
              <a:rPr lang="en-US" dirty="0" err="1" smtClean="0"/>
              <a:t>Dasar</a:t>
            </a:r>
            <a:r>
              <a:rPr lang="en-US" dirty="0" smtClean="0"/>
              <a:t> ;</a:t>
            </a:r>
          </a:p>
          <a:p>
            <a:pPr algn="just">
              <a:buNone/>
            </a:pPr>
            <a:r>
              <a:rPr lang="en-US" dirty="0" smtClean="0"/>
              <a:t>   LPS </a:t>
            </a:r>
            <a:r>
              <a:rPr lang="en-US" dirty="0" err="1" smtClean="0"/>
              <a:t>Dasar</a:t>
            </a:r>
            <a:r>
              <a:rPr lang="en-US" dirty="0" smtClean="0"/>
              <a:t> =              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Bersih</a:t>
            </a:r>
            <a:r>
              <a:rPr lang="en-US" sz="2000" dirty="0" smtClean="0"/>
              <a:t> Residual </a:t>
            </a:r>
          </a:p>
          <a:p>
            <a:pPr algn="just">
              <a:buNone/>
            </a:pPr>
            <a:r>
              <a:rPr lang="en-US" dirty="0" smtClean="0"/>
              <a:t>                       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Rata-Rata </a:t>
            </a:r>
            <a:r>
              <a:rPr lang="en-US" sz="2000" dirty="0" err="1" smtClean="0"/>
              <a:t>Tertimbang</a:t>
            </a:r>
            <a:r>
              <a:rPr lang="en-US" sz="2000" dirty="0" smtClean="0"/>
              <a:t> </a:t>
            </a:r>
            <a:r>
              <a:rPr lang="en-US" sz="2000" dirty="0" err="1" smtClean="0"/>
              <a:t>Saham</a:t>
            </a:r>
            <a:r>
              <a:rPr lang="en-US" sz="2000" dirty="0" smtClean="0"/>
              <a:t> </a:t>
            </a:r>
            <a:r>
              <a:rPr lang="en-US" sz="2000" dirty="0" err="1" smtClean="0"/>
              <a:t>Biasa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mtClean="0">
                <a:solidFill>
                  <a:schemeClr val="bg1"/>
                </a:solidFill>
              </a:rPr>
              <a:t>PENGERTIAN LABA PERSAHAM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514600" y="4419600"/>
            <a:ext cx="4648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PT.RWA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bersih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2015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Rp.300.000..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Dividen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dibagikan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preferen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tahun2015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Rp.200 per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lembar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45.000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lembar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preferen.Selama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2015 RWA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Rp.100.000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lembar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biasa.Hitunglah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LPS RWA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2015!</a:t>
            </a:r>
          </a:p>
          <a:p>
            <a:pPr>
              <a:buNone/>
            </a:pP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mtClean="0">
                <a:solidFill>
                  <a:schemeClr val="bg1"/>
                </a:solidFill>
              </a:rPr>
              <a:t>Contoh  Laba Per Saham Dasar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0" y="3657600"/>
            <a:ext cx="5791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b="1" dirty="0" smtClean="0">
                <a:solidFill>
                  <a:schemeClr val="bg1"/>
                </a:solidFill>
              </a:rPr>
              <a:t>LPS </a:t>
            </a:r>
            <a:r>
              <a:rPr lang="en-US" b="1" dirty="0" err="1" smtClean="0">
                <a:solidFill>
                  <a:schemeClr val="bg1"/>
                </a:solidFill>
              </a:rPr>
              <a:t>Dasar</a:t>
            </a:r>
            <a:r>
              <a:rPr lang="en-US" b="1" dirty="0" smtClean="0">
                <a:solidFill>
                  <a:schemeClr val="bg1"/>
                </a:solidFill>
              </a:rPr>
              <a:t> =             </a:t>
            </a:r>
            <a:r>
              <a:rPr lang="en-US" b="1" dirty="0" err="1" smtClean="0">
                <a:solidFill>
                  <a:schemeClr val="bg1"/>
                </a:solidFill>
              </a:rPr>
              <a:t>Laba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Bersih</a:t>
            </a:r>
            <a:r>
              <a:rPr lang="en-US" b="1" dirty="0" smtClean="0">
                <a:solidFill>
                  <a:schemeClr val="bg1"/>
                </a:solidFill>
              </a:rPr>
              <a:t> Residual </a:t>
            </a:r>
          </a:p>
          <a:p>
            <a:pPr algn="just"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           </a:t>
            </a:r>
            <a:r>
              <a:rPr lang="en-US" b="1" dirty="0" err="1" smtClean="0">
                <a:solidFill>
                  <a:schemeClr val="bg1"/>
                </a:solidFill>
              </a:rPr>
              <a:t>Jumlah</a:t>
            </a:r>
            <a:r>
              <a:rPr lang="en-US" b="1" dirty="0" smtClean="0">
                <a:solidFill>
                  <a:schemeClr val="bg1"/>
                </a:solidFill>
              </a:rPr>
              <a:t> Rata-Rata </a:t>
            </a:r>
            <a:r>
              <a:rPr lang="en-US" b="1" dirty="0" err="1" smtClean="0">
                <a:solidFill>
                  <a:schemeClr val="bg1"/>
                </a:solidFill>
              </a:rPr>
              <a:t>TertimbangS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aham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Biasa</a:t>
            </a:r>
            <a:endParaRPr lang="en-US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              =</a:t>
            </a:r>
            <a:r>
              <a:rPr lang="en-US" b="1" dirty="0" err="1" smtClean="0">
                <a:solidFill>
                  <a:schemeClr val="bg1"/>
                </a:solidFill>
              </a:rPr>
              <a:t>Rp</a:t>
            </a:r>
            <a:r>
              <a:rPr lang="en-US" b="1" dirty="0" smtClean="0">
                <a:solidFill>
                  <a:schemeClr val="bg1"/>
                </a:solidFill>
              </a:rPr>
              <a:t>. 300.000 – 45.ooo</a:t>
            </a:r>
          </a:p>
          <a:p>
            <a:pPr algn="just"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                                      150.000</a:t>
            </a:r>
          </a:p>
          <a:p>
            <a:pPr algn="just"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               = Rp.1,7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09800" y="3962400"/>
            <a:ext cx="42672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514600" y="4800600"/>
            <a:ext cx="31242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2800" smtClean="0">
                <a:solidFill>
                  <a:schemeClr val="bg1"/>
                </a:solidFill>
              </a:rPr>
              <a:t>Saham Biasa Yang Dapat Dianggap sebagai Saham Beredar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600200"/>
            <a:ext cx="9144000" cy="5257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diterbitkan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diperhitungan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diterima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diterbitkan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reinvestasi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sukarela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dividen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perhitungan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dividen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diterbitkan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rangka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utang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diperhitungan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diterbitkan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perolehan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diperhitungan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perolehan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diakui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diterbitkan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ats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diperhitungan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bersangkutan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diterima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000" dirty="0" err="1" smtClean="0">
                <a:solidFill>
                  <a:schemeClr val="bg1"/>
                </a:solidFill>
              </a:rPr>
              <a:t>Sebagai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ilustrasi</a:t>
            </a:r>
            <a:r>
              <a:rPr lang="en-US" sz="2000" dirty="0" smtClean="0">
                <a:solidFill>
                  <a:schemeClr val="bg1"/>
                </a:solidFill>
              </a:rPr>
              <a:t> ,</a:t>
            </a:r>
            <a:r>
              <a:rPr lang="en-US" sz="2000" dirty="0" err="1" smtClean="0">
                <a:solidFill>
                  <a:schemeClr val="bg1"/>
                </a:solidFill>
              </a:rPr>
              <a:t>misalkan</a:t>
            </a:r>
            <a:r>
              <a:rPr lang="en-US" sz="2000" dirty="0" smtClean="0">
                <a:solidFill>
                  <a:schemeClr val="bg1"/>
                </a:solidFill>
              </a:rPr>
              <a:t> PT DEF </a:t>
            </a:r>
            <a:r>
              <a:rPr lang="en-US" sz="2000" dirty="0" err="1" smtClean="0">
                <a:solidFill>
                  <a:schemeClr val="bg1"/>
                </a:solidFill>
              </a:rPr>
              <a:t>memiliki</a:t>
            </a:r>
            <a:r>
              <a:rPr lang="en-US" sz="2000" dirty="0" smtClean="0">
                <a:solidFill>
                  <a:schemeClr val="bg1"/>
                </a:solidFill>
              </a:rPr>
              <a:t> 1.500 </a:t>
            </a:r>
            <a:r>
              <a:rPr lang="en-US" sz="2000" dirty="0" err="1" smtClean="0">
                <a:solidFill>
                  <a:schemeClr val="bg1"/>
                </a:solidFill>
              </a:rPr>
              <a:t>opsi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beredar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dengan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harga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pelaksanaan</a:t>
            </a:r>
            <a:r>
              <a:rPr lang="en-US" sz="2000" dirty="0" smtClean="0">
                <a:solidFill>
                  <a:schemeClr val="bg1"/>
                </a:solidFill>
              </a:rPr>
              <a:t>  Rp.300.000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harga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wajar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saham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akan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diterbitkan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adalah</a:t>
            </a:r>
            <a:r>
              <a:rPr lang="en-US" sz="2000" dirty="0" smtClean="0">
                <a:solidFill>
                  <a:schemeClr val="bg1"/>
                </a:solidFill>
              </a:rPr>
              <a:t> Rp.500.000.</a:t>
            </a:r>
          </a:p>
          <a:p>
            <a:pPr algn="ctr">
              <a:buNone/>
            </a:pPr>
            <a:r>
              <a:rPr lang="en-US" sz="2000" dirty="0" err="1" smtClean="0">
                <a:solidFill>
                  <a:schemeClr val="bg1"/>
                </a:solidFill>
              </a:rPr>
              <a:t>Berapakah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asumsi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penambahan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jumlah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saham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biasa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beredar</a:t>
            </a:r>
            <a:r>
              <a:rPr lang="en-US" sz="2000" dirty="0" smtClean="0">
                <a:solidFill>
                  <a:schemeClr val="bg1"/>
                </a:solidFill>
              </a:rPr>
              <a:t> ?</a:t>
            </a:r>
          </a:p>
          <a:p>
            <a:pPr algn="ctr">
              <a:buNone/>
            </a:pPr>
            <a:r>
              <a:rPr lang="en-US" sz="2000" dirty="0" err="1" smtClean="0">
                <a:solidFill>
                  <a:schemeClr val="bg1"/>
                </a:solidFill>
              </a:rPr>
              <a:t>Penambahan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jumlah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saham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biasa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beredar</a:t>
            </a:r>
            <a:r>
              <a:rPr lang="en-US" sz="2000" dirty="0" smtClean="0">
                <a:solidFill>
                  <a:schemeClr val="bg1"/>
                </a:solidFill>
              </a:rPr>
              <a:t> ;</a:t>
            </a:r>
          </a:p>
          <a:p>
            <a:r>
              <a:rPr lang="en-US" dirty="0" smtClean="0"/>
              <a:t>=</a:t>
            </a:r>
            <a:r>
              <a:rPr lang="en-US" sz="2000" dirty="0" err="1" smtClean="0">
                <a:solidFill>
                  <a:schemeClr val="bg1"/>
                </a:solidFill>
              </a:rPr>
              <a:t>Harga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Wajar</a:t>
            </a:r>
            <a:r>
              <a:rPr lang="en-US" sz="2000" dirty="0" smtClean="0">
                <a:solidFill>
                  <a:schemeClr val="bg1"/>
                </a:solidFill>
              </a:rPr>
              <a:t> – </a:t>
            </a:r>
            <a:r>
              <a:rPr lang="en-US" sz="2000" dirty="0" err="1" smtClean="0">
                <a:solidFill>
                  <a:schemeClr val="bg1"/>
                </a:solidFill>
              </a:rPr>
              <a:t>Harga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Opsi</a:t>
            </a:r>
            <a:r>
              <a:rPr lang="en-US" sz="2000" dirty="0" smtClean="0">
                <a:solidFill>
                  <a:schemeClr val="bg1"/>
                </a:solidFill>
              </a:rPr>
              <a:t> x </a:t>
            </a:r>
            <a:r>
              <a:rPr lang="en-US" sz="2000" dirty="0" err="1" smtClean="0">
                <a:solidFill>
                  <a:schemeClr val="bg1"/>
                </a:solidFill>
              </a:rPr>
              <a:t>Jumlah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Lembar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Opsi</a:t>
            </a:r>
            <a:endParaRPr lang="en-US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              </a:t>
            </a:r>
            <a:r>
              <a:rPr lang="en-US" sz="2000" dirty="0" err="1" smtClean="0">
                <a:solidFill>
                  <a:schemeClr val="bg1"/>
                </a:solidFill>
              </a:rPr>
              <a:t>Harga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Wajar</a:t>
            </a:r>
            <a:endParaRPr lang="en-US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   = 50o.000 – 300.000 x 1.500 </a:t>
            </a:r>
            <a:r>
              <a:rPr lang="en-US" sz="2000" dirty="0" err="1" smtClean="0">
                <a:solidFill>
                  <a:schemeClr val="bg1"/>
                </a:solidFill>
              </a:rPr>
              <a:t>lembar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Opsi</a:t>
            </a:r>
            <a:endParaRPr lang="en-US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             500.000</a:t>
            </a:r>
          </a:p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    = 600 </a:t>
            </a:r>
            <a:r>
              <a:rPr lang="en-US" sz="2000" dirty="0" err="1" smtClean="0">
                <a:solidFill>
                  <a:schemeClr val="bg1"/>
                </a:solidFill>
              </a:rPr>
              <a:t>Lembar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saham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biasa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Perhitungan Jumlah Saham Beredar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3733800"/>
            <a:ext cx="2895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90600" y="4495800"/>
            <a:ext cx="1905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menyajikan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LPS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LPS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Dilusian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rugi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disajikan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mengungkapkan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1.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rugi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pembilang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perhitungan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LPS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Dilusian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Rekonsiliasinya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bersangkutan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2.Jumlah rata-rata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tertimbang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beredar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penyebut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perhitungan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LPS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Dilusian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rekonsiliasi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penyebut-penyebut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lain.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600" b="1" smtClean="0">
                <a:solidFill>
                  <a:schemeClr val="bg1"/>
                </a:solidFill>
              </a:rPr>
              <a:t>PENYAJIAN DAN PENGUNGKAPAN LPS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1116</TotalTime>
  <Words>602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Constantia</vt:lpstr>
      <vt:lpstr>Times New Roman</vt:lpstr>
      <vt:lpstr>Wingdings 2</vt:lpstr>
      <vt:lpstr>Paper</vt:lpstr>
      <vt:lpstr>SEKURITAS DILUSIAN DAN LABA PERSAHAM</vt:lpstr>
      <vt:lpstr>PENGERTIAN SEKURITAS DILUTIF DAN SKEMA KOMPENSASI</vt:lpstr>
      <vt:lpstr>PowerPoint Presentation</vt:lpstr>
      <vt:lpstr>PowerPoint Presentation</vt:lpstr>
      <vt:lpstr>PENGERTIAN LABA PERSAHAM</vt:lpstr>
      <vt:lpstr>Contoh  Laba Per Saham Dasar</vt:lpstr>
      <vt:lpstr>Saham Biasa Yang Dapat Dianggap sebagai Saham Beredar</vt:lpstr>
      <vt:lpstr>Perhitungan Jumlah Saham Beredar</vt:lpstr>
      <vt:lpstr>PENYAJIAN DAN PENGUNGKAPAN LPS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SEKURITAS DILUSIAN DAN LABA PERSAHAM</dc:title>
  <dc:creator>Amatasya</dc:creator>
  <cp:lastModifiedBy>acer</cp:lastModifiedBy>
  <cp:revision>6</cp:revision>
  <dcterms:created xsi:type="dcterms:W3CDTF">2017-10-02T10:17:17Z</dcterms:created>
  <dcterms:modified xsi:type="dcterms:W3CDTF">2020-10-03T23:44:46Z</dcterms:modified>
</cp:coreProperties>
</file>