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57" r:id="rId4"/>
    <p:sldId id="277" r:id="rId5"/>
    <p:sldId id="258" r:id="rId6"/>
    <p:sldId id="278" r:id="rId7"/>
    <p:sldId id="259" r:id="rId8"/>
    <p:sldId id="260" r:id="rId9"/>
    <p:sldId id="261" r:id="rId10"/>
    <p:sldId id="296" r:id="rId11"/>
    <p:sldId id="267" r:id="rId12"/>
    <p:sldId id="268" r:id="rId13"/>
    <p:sldId id="269" r:id="rId14"/>
    <p:sldId id="281" r:id="rId15"/>
    <p:sldId id="270" r:id="rId16"/>
    <p:sldId id="271" r:id="rId17"/>
    <p:sldId id="282" r:id="rId18"/>
    <p:sldId id="272" r:id="rId19"/>
    <p:sldId id="283" r:id="rId20"/>
    <p:sldId id="273" r:id="rId21"/>
    <p:sldId id="284" r:id="rId22"/>
    <p:sldId id="274" r:id="rId23"/>
    <p:sldId id="275" r:id="rId24"/>
    <p:sldId id="276" r:id="rId25"/>
    <p:sldId id="285" r:id="rId26"/>
    <p:sldId id="286" r:id="rId27"/>
    <p:sldId id="287" r:id="rId28"/>
    <p:sldId id="288" r:id="rId29"/>
    <p:sldId id="289" r:id="rId30"/>
    <p:sldId id="290" r:id="rId31"/>
    <p:sldId id="291" r:id="rId32"/>
    <p:sldId id="292" r:id="rId33"/>
    <p:sldId id="293" r:id="rId34"/>
    <p:sldId id="294" r:id="rId3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8D62AD-9AD2-4414-99BF-0CF419FEEA9C}" type="datetimeFigureOut">
              <a:rPr lang="id-ID" smtClean="0"/>
              <a:pPr/>
              <a:t>21/05/2021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395207-0813-4E42-9B11-1A0DC399693E}"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D62AD-9AD2-4414-99BF-0CF419FEEA9C}" type="datetimeFigureOut">
              <a:rPr lang="id-ID" smtClean="0"/>
              <a:pPr/>
              <a:t>21/05/2021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95207-0813-4E42-9B11-1A0DC399693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5927"/>
            <a:ext cx="7772400" cy="1814524"/>
          </a:xfrm>
        </p:spPr>
        <p:txBody>
          <a:bodyPr>
            <a:normAutofit/>
          </a:bodyPr>
          <a:lstStyle/>
          <a:p>
            <a:r>
              <a:rPr lang="id-ID" b="1" dirty="0"/>
              <a:t>Politik </a:t>
            </a:r>
            <a:r>
              <a:rPr lang="id-ID" b="1" dirty="0" smtClean="0"/>
              <a:t>Hukum</a:t>
            </a:r>
            <a:r>
              <a:rPr lang="en-GB" b="1" dirty="0" smtClean="0"/>
              <a:t> </a:t>
            </a:r>
            <a:r>
              <a:rPr lang="id-ID" b="1" dirty="0" smtClean="0"/>
              <a:t>Lingkungan</a:t>
            </a:r>
            <a:r>
              <a:rPr lang="id-ID" dirty="0"/>
              <a:t/>
            </a:r>
            <a:br>
              <a:rPr lang="id-ID" dirty="0"/>
            </a:br>
            <a:r>
              <a:rPr lang="en-GB" dirty="0" smtClean="0"/>
              <a:t>&amp; </a:t>
            </a:r>
            <a:r>
              <a:rPr lang="en-GB" dirty="0" err="1" smtClean="0"/>
              <a:t>Keadilan</a:t>
            </a:r>
            <a:r>
              <a:rPr lang="en-GB" dirty="0" smtClean="0"/>
              <a:t> SDA</a:t>
            </a:r>
            <a:endParaRPr lang="id-ID" dirty="0"/>
          </a:p>
        </p:txBody>
      </p:sp>
      <p:sp>
        <p:nvSpPr>
          <p:cNvPr id="3" name="Subtitle 2"/>
          <p:cNvSpPr>
            <a:spLocks noGrp="1"/>
          </p:cNvSpPr>
          <p:nvPr>
            <p:ph type="subTitle" idx="1"/>
          </p:nvPr>
        </p:nvSpPr>
        <p:spPr/>
        <p:txBody>
          <a:bodyPr/>
          <a:lstStyle/>
          <a:p>
            <a:r>
              <a:rPr lang="id-ID" dirty="0" smtClean="0"/>
              <a:t>FX. Sumarja</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lgn="ctr">
              <a:buNone/>
            </a:pPr>
            <a:endParaRPr lang="id-ID" dirty="0" smtClean="0"/>
          </a:p>
          <a:p>
            <a:pPr algn="ctr">
              <a:buNone/>
            </a:pPr>
            <a:endParaRPr lang="id-ID" dirty="0" smtClean="0"/>
          </a:p>
          <a:p>
            <a:pPr algn="ctr">
              <a:buNone/>
            </a:pPr>
            <a:endParaRPr lang="id-ID" dirty="0" smtClean="0"/>
          </a:p>
          <a:p>
            <a:pPr algn="ctr">
              <a:buNone/>
            </a:pPr>
            <a:r>
              <a:rPr lang="id-ID" dirty="0" smtClean="0"/>
              <a:t>Sektorilisasi terjadi karena</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UUPA kurang lengkap</a:t>
            </a:r>
            <a:endParaRPr lang="id-ID" dirty="0"/>
          </a:p>
        </p:txBody>
      </p:sp>
      <p:sp>
        <p:nvSpPr>
          <p:cNvPr id="3" name="Content Placeholder 2"/>
          <p:cNvSpPr>
            <a:spLocks noGrp="1"/>
          </p:cNvSpPr>
          <p:nvPr>
            <p:ph idx="1"/>
          </p:nvPr>
        </p:nvSpPr>
        <p:spPr>
          <a:xfrm>
            <a:off x="457200" y="1142984"/>
            <a:ext cx="8229600" cy="4983179"/>
          </a:xfrm>
        </p:spPr>
        <p:txBody>
          <a:bodyPr>
            <a:normAutofit fontScale="77500" lnSpcReduction="20000"/>
          </a:bodyPr>
          <a:lstStyle/>
          <a:p>
            <a:r>
              <a:rPr lang="en-US" sz="3400" dirty="0"/>
              <a:t>UUPA </a:t>
            </a:r>
            <a:r>
              <a:rPr lang="en-US" sz="3400" dirty="0" err="1" smtClean="0"/>
              <a:t>kurang</a:t>
            </a:r>
            <a:r>
              <a:rPr lang="en-US" sz="3400" dirty="0" smtClean="0"/>
              <a:t> </a:t>
            </a:r>
            <a:r>
              <a:rPr lang="en-US" sz="3400" dirty="0" err="1"/>
              <a:t>lengkap</a:t>
            </a:r>
            <a:r>
              <a:rPr lang="en-US" sz="3400" dirty="0"/>
              <a:t> </a:t>
            </a:r>
            <a:r>
              <a:rPr lang="en-US" sz="3400" dirty="0" err="1"/>
              <a:t>mengatur</a:t>
            </a:r>
            <a:r>
              <a:rPr lang="en-US" sz="3400" dirty="0"/>
              <a:t> </a:t>
            </a:r>
            <a:r>
              <a:rPr lang="en-US" sz="3400" dirty="0" err="1"/>
              <a:t>sumber</a:t>
            </a:r>
            <a:r>
              <a:rPr lang="en-US" sz="3400" dirty="0"/>
              <a:t> </a:t>
            </a:r>
            <a:r>
              <a:rPr lang="en-US" sz="3400" dirty="0" err="1"/>
              <a:t>daya</a:t>
            </a:r>
            <a:r>
              <a:rPr lang="en-US" sz="3400" dirty="0"/>
              <a:t> </a:t>
            </a:r>
            <a:r>
              <a:rPr lang="en-US" sz="3400" dirty="0" err="1"/>
              <a:t>alam</a:t>
            </a:r>
            <a:r>
              <a:rPr lang="en-US" sz="3400" dirty="0"/>
              <a:t>, </a:t>
            </a:r>
            <a:r>
              <a:rPr lang="en-US" sz="3400" dirty="0" err="1"/>
              <a:t>mengingat</a:t>
            </a:r>
            <a:r>
              <a:rPr lang="en-US" sz="3400" dirty="0"/>
              <a:t> 80%-</a:t>
            </a:r>
            <a:r>
              <a:rPr lang="en-US" sz="3400" dirty="0" err="1"/>
              <a:t>nya</a:t>
            </a:r>
            <a:r>
              <a:rPr lang="en-US" sz="3400" dirty="0"/>
              <a:t> </a:t>
            </a:r>
            <a:r>
              <a:rPr lang="en-US" sz="3400" dirty="0" err="1"/>
              <a:t>mengatur</a:t>
            </a:r>
            <a:r>
              <a:rPr lang="en-US" sz="3400" dirty="0"/>
              <a:t> </a:t>
            </a:r>
            <a:r>
              <a:rPr lang="en-US" sz="3400" dirty="0" err="1"/>
              <a:t>tanah</a:t>
            </a:r>
            <a:r>
              <a:rPr lang="en-US" sz="3400" dirty="0"/>
              <a:t>, yang </a:t>
            </a:r>
            <a:r>
              <a:rPr lang="en-US" sz="3400" dirty="0" err="1"/>
              <a:t>seharusnya</a:t>
            </a:r>
            <a:r>
              <a:rPr lang="en-US" sz="3400" dirty="0"/>
              <a:t> </a:t>
            </a:r>
            <a:r>
              <a:rPr lang="en-US" sz="3400" dirty="0" err="1"/>
              <a:t>dilengkapi</a:t>
            </a:r>
            <a:r>
              <a:rPr lang="en-US" sz="3400" dirty="0"/>
              <a:t> </a:t>
            </a:r>
            <a:r>
              <a:rPr lang="en-US" sz="3400" dirty="0" err="1"/>
              <a:t>pada</a:t>
            </a:r>
            <a:r>
              <a:rPr lang="en-US" sz="3400" dirty="0"/>
              <a:t> </a:t>
            </a:r>
            <a:r>
              <a:rPr lang="en-US" sz="3400" dirty="0" err="1"/>
              <a:t>tahun</a:t>
            </a:r>
            <a:r>
              <a:rPr lang="en-US" sz="3400" dirty="0"/>
              <a:t>- </a:t>
            </a:r>
            <a:r>
              <a:rPr lang="en-US" sz="3400" dirty="0" err="1"/>
              <a:t>tahun</a:t>
            </a:r>
            <a:r>
              <a:rPr lang="en-US" sz="3400" dirty="0"/>
              <a:t> </a:t>
            </a:r>
            <a:r>
              <a:rPr lang="en-US" sz="3400" dirty="0" err="1"/>
              <a:t>berikutnya</a:t>
            </a:r>
            <a:r>
              <a:rPr lang="en-US" sz="3400" dirty="0"/>
              <a:t>.</a:t>
            </a:r>
            <a:r>
              <a:rPr lang="id-ID" sz="3400" dirty="0"/>
              <a:t> </a:t>
            </a:r>
            <a:endParaRPr lang="id-ID" sz="3400" dirty="0" smtClean="0"/>
          </a:p>
          <a:p>
            <a:r>
              <a:rPr lang="id-ID" sz="3400" dirty="0" smtClean="0"/>
              <a:t>Pada </a:t>
            </a:r>
            <a:r>
              <a:rPr lang="id-ID" sz="3400" dirty="0"/>
              <a:t>tahun</a:t>
            </a:r>
            <a:r>
              <a:rPr lang="en-US" sz="3400" dirty="0"/>
              <a:t> 1970-an </a:t>
            </a:r>
            <a:r>
              <a:rPr lang="en-US" sz="3400" dirty="0" err="1"/>
              <a:t>terbit</a:t>
            </a:r>
            <a:r>
              <a:rPr lang="en-US" sz="3400" dirty="0"/>
              <a:t> </a:t>
            </a:r>
            <a:r>
              <a:rPr lang="en-US" sz="3400" dirty="0" err="1"/>
              <a:t>berbagai</a:t>
            </a:r>
            <a:r>
              <a:rPr lang="en-US" sz="3400" dirty="0"/>
              <a:t> UU </a:t>
            </a:r>
            <a:r>
              <a:rPr lang="en-US" sz="3400" dirty="0" err="1"/>
              <a:t>sektoral</a:t>
            </a:r>
            <a:r>
              <a:rPr lang="en-US" sz="3400" dirty="0"/>
              <a:t> (</a:t>
            </a:r>
            <a:r>
              <a:rPr lang="en-US" sz="3400" dirty="0" err="1"/>
              <a:t>kehutanan</a:t>
            </a:r>
            <a:r>
              <a:rPr lang="en-US" sz="3400" dirty="0"/>
              <a:t>, </a:t>
            </a:r>
            <a:r>
              <a:rPr lang="en-US" sz="3400" dirty="0" err="1"/>
              <a:t>pertambangan</a:t>
            </a:r>
            <a:r>
              <a:rPr lang="en-US" sz="3400" dirty="0"/>
              <a:t>, </a:t>
            </a:r>
            <a:r>
              <a:rPr lang="en-US" sz="3400" dirty="0" err="1"/>
              <a:t>minyak</a:t>
            </a:r>
            <a:r>
              <a:rPr lang="en-US" sz="3400" dirty="0"/>
              <a:t> </a:t>
            </a:r>
            <a:r>
              <a:rPr lang="en-US" sz="3400" dirty="0" err="1"/>
              <a:t>dan</a:t>
            </a:r>
            <a:r>
              <a:rPr lang="en-US" sz="3400" dirty="0"/>
              <a:t> gas </a:t>
            </a:r>
            <a:r>
              <a:rPr lang="en-US" sz="3400" dirty="0" err="1"/>
              <a:t>bumi</a:t>
            </a:r>
            <a:r>
              <a:rPr lang="en-US" sz="3400" dirty="0"/>
              <a:t>, </a:t>
            </a:r>
            <a:r>
              <a:rPr lang="en-US" sz="3400" dirty="0" err="1"/>
              <a:t>pengairan</a:t>
            </a:r>
            <a:r>
              <a:rPr lang="en-US" sz="3400" dirty="0"/>
              <a:t>, </a:t>
            </a:r>
            <a:r>
              <a:rPr lang="en-US" sz="3400" dirty="0" err="1"/>
              <a:t>dan</a:t>
            </a:r>
            <a:r>
              <a:rPr lang="en-US" sz="3400" dirty="0"/>
              <a:t> lain-lain) </a:t>
            </a:r>
            <a:r>
              <a:rPr lang="en-US" sz="3400" dirty="0" err="1"/>
              <a:t>untuk</a:t>
            </a:r>
            <a:r>
              <a:rPr lang="en-US" sz="3400" dirty="0"/>
              <a:t> </a:t>
            </a:r>
            <a:r>
              <a:rPr lang="en-US" sz="3400" dirty="0" err="1"/>
              <a:t>mengimplementasikan</a:t>
            </a:r>
            <a:r>
              <a:rPr lang="en-US" sz="3400" dirty="0"/>
              <a:t> </a:t>
            </a:r>
            <a:r>
              <a:rPr lang="en-US" sz="3400" dirty="0" err="1"/>
              <a:t>pembangunan</a:t>
            </a:r>
            <a:r>
              <a:rPr lang="en-US" sz="3400" dirty="0"/>
              <a:t> </a:t>
            </a:r>
            <a:r>
              <a:rPr lang="en-US" sz="3400" dirty="0" err="1"/>
              <a:t>ekonomi</a:t>
            </a:r>
            <a:r>
              <a:rPr lang="en-US" sz="3400" dirty="0"/>
              <a:t>. </a:t>
            </a:r>
            <a:endParaRPr lang="id-ID" sz="3400" dirty="0" smtClean="0"/>
          </a:p>
          <a:p>
            <a:r>
              <a:rPr lang="en-US" sz="3400" dirty="0" smtClean="0"/>
              <a:t>UU </a:t>
            </a:r>
            <a:r>
              <a:rPr lang="en-US" sz="3400" dirty="0" err="1"/>
              <a:t>sektoral</a:t>
            </a:r>
            <a:r>
              <a:rPr lang="en-US" sz="3400" dirty="0"/>
              <a:t> </a:t>
            </a:r>
            <a:r>
              <a:rPr lang="en-US" sz="3400" dirty="0" err="1"/>
              <a:t>itu</a:t>
            </a:r>
            <a:r>
              <a:rPr lang="en-US" sz="3400" dirty="0"/>
              <a:t> </a:t>
            </a:r>
            <a:r>
              <a:rPr lang="en-US" sz="3400" dirty="0" err="1"/>
              <a:t>masing-masing</a:t>
            </a:r>
            <a:r>
              <a:rPr lang="en-US" sz="3400" dirty="0"/>
              <a:t> </a:t>
            </a:r>
            <a:r>
              <a:rPr lang="en-US" sz="3400" dirty="0" err="1"/>
              <a:t>berlandaskan</a:t>
            </a:r>
            <a:r>
              <a:rPr lang="en-US" sz="3400" dirty="0"/>
              <a:t> </a:t>
            </a:r>
            <a:r>
              <a:rPr lang="en-US" sz="3400" dirty="0" err="1"/>
              <a:t>pada</a:t>
            </a:r>
            <a:r>
              <a:rPr lang="en-US" sz="3400" dirty="0"/>
              <a:t> </a:t>
            </a:r>
            <a:r>
              <a:rPr lang="en-US" sz="3400" dirty="0" err="1"/>
              <a:t>Pasal</a:t>
            </a:r>
            <a:r>
              <a:rPr lang="en-US" sz="3400" dirty="0"/>
              <a:t> 33 </a:t>
            </a:r>
            <a:r>
              <a:rPr lang="en-US" sz="3400" dirty="0" err="1"/>
              <a:t>Ayat</a:t>
            </a:r>
            <a:r>
              <a:rPr lang="en-US" sz="3400" dirty="0"/>
              <a:t> (3) UUDNRI 1945 </a:t>
            </a:r>
            <a:r>
              <a:rPr lang="en-US" sz="3400" dirty="0" err="1"/>
              <a:t>tanpa</a:t>
            </a:r>
            <a:r>
              <a:rPr lang="en-US" sz="3400" dirty="0"/>
              <a:t> </a:t>
            </a:r>
            <a:r>
              <a:rPr lang="en-US" sz="3400" dirty="0" err="1"/>
              <a:t>merujuk</a:t>
            </a:r>
            <a:r>
              <a:rPr lang="en-US" sz="3400" dirty="0"/>
              <a:t> </a:t>
            </a:r>
            <a:r>
              <a:rPr lang="en-US" sz="3400" dirty="0" err="1"/>
              <a:t>pada</a:t>
            </a:r>
            <a:r>
              <a:rPr lang="en-US" sz="3400" dirty="0"/>
              <a:t> UUPA. </a:t>
            </a:r>
            <a:endParaRPr lang="id-ID" sz="3400" dirty="0" smtClean="0"/>
          </a:p>
          <a:p>
            <a:r>
              <a:rPr lang="en-US" sz="3400" dirty="0" err="1" smtClean="0"/>
              <a:t>Sejak</a:t>
            </a:r>
            <a:r>
              <a:rPr lang="en-US" sz="3400" dirty="0" smtClean="0"/>
              <a:t> </a:t>
            </a:r>
            <a:r>
              <a:rPr lang="en-US" sz="3400" dirty="0" err="1"/>
              <a:t>saat</a:t>
            </a:r>
            <a:r>
              <a:rPr lang="en-US" sz="3400" dirty="0"/>
              <a:t> </a:t>
            </a:r>
            <a:r>
              <a:rPr lang="en-US" sz="3400" dirty="0" err="1"/>
              <a:t>itu</a:t>
            </a:r>
            <a:r>
              <a:rPr lang="en-US" sz="3400" dirty="0"/>
              <a:t>, </a:t>
            </a:r>
            <a:r>
              <a:rPr lang="en-US" sz="3400" dirty="0" err="1"/>
              <a:t>kedudukan</a:t>
            </a:r>
            <a:r>
              <a:rPr lang="en-US" sz="3400" dirty="0"/>
              <a:t> UUPA </a:t>
            </a:r>
            <a:r>
              <a:rPr lang="en-US" sz="3400" dirty="0" err="1"/>
              <a:t>didegradasi</a:t>
            </a:r>
            <a:r>
              <a:rPr lang="en-US" sz="3400" dirty="0"/>
              <a:t> </a:t>
            </a:r>
            <a:r>
              <a:rPr lang="en-US" sz="3400" dirty="0" err="1"/>
              <a:t>menjadi</a:t>
            </a:r>
            <a:r>
              <a:rPr lang="en-US" sz="3400" dirty="0"/>
              <a:t> UU </a:t>
            </a:r>
            <a:r>
              <a:rPr lang="en-US" sz="3400" dirty="0" err="1"/>
              <a:t>sektoral</a:t>
            </a:r>
            <a:r>
              <a:rPr lang="en-US" sz="3400" dirty="0"/>
              <a:t>, </a:t>
            </a:r>
            <a:r>
              <a:rPr lang="en-US" sz="3400" dirty="0" err="1"/>
              <a:t>khusus</a:t>
            </a:r>
            <a:r>
              <a:rPr lang="en-US" sz="3400" dirty="0"/>
              <a:t> </a:t>
            </a:r>
            <a:r>
              <a:rPr lang="en-US" sz="3400" dirty="0" err="1"/>
              <a:t>mengatur</a:t>
            </a:r>
            <a:r>
              <a:rPr lang="en-US" sz="3400" dirty="0"/>
              <a:t> </a:t>
            </a:r>
            <a:r>
              <a:rPr lang="en-US" sz="3400" dirty="0" err="1"/>
              <a:t>pertanahan</a:t>
            </a:r>
            <a:r>
              <a:rPr lang="en-US" sz="3400" dirty="0"/>
              <a:t>. </a:t>
            </a:r>
            <a:endParaRPr lang="id-ID" sz="3400" dirty="0" smtClean="0"/>
          </a:p>
          <a:p>
            <a:r>
              <a:rPr lang="en-US" sz="3400" dirty="0" err="1" smtClean="0"/>
              <a:t>Padahal</a:t>
            </a:r>
            <a:r>
              <a:rPr lang="en-US" sz="3400" dirty="0" smtClean="0"/>
              <a:t> </a:t>
            </a:r>
            <a:r>
              <a:rPr lang="en-US" sz="3400" dirty="0"/>
              <a:t>UUPA </a:t>
            </a:r>
            <a:r>
              <a:rPr lang="en-US" sz="3400" dirty="0" err="1"/>
              <a:t>sejatinya</a:t>
            </a:r>
            <a:r>
              <a:rPr lang="en-US" sz="3400" dirty="0"/>
              <a:t> </a:t>
            </a:r>
            <a:r>
              <a:rPr lang="en-US" sz="3400" dirty="0" err="1"/>
              <a:t>mengatur</a:t>
            </a:r>
            <a:r>
              <a:rPr lang="en-US" sz="3400" dirty="0"/>
              <a:t> </a:t>
            </a:r>
            <a:r>
              <a:rPr lang="en-US" sz="3400" dirty="0" err="1"/>
              <a:t>sumber</a:t>
            </a:r>
            <a:r>
              <a:rPr lang="en-US" sz="3400" dirty="0"/>
              <a:t> </a:t>
            </a:r>
            <a:r>
              <a:rPr lang="en-US" sz="3400" dirty="0" err="1"/>
              <a:t>daya</a:t>
            </a:r>
            <a:r>
              <a:rPr lang="en-US" sz="3400" dirty="0"/>
              <a:t> </a:t>
            </a:r>
            <a:r>
              <a:rPr lang="en-US" sz="3400" dirty="0" err="1"/>
              <a:t>agraria</a:t>
            </a:r>
            <a:r>
              <a:rPr lang="en-US" sz="3400" dirty="0"/>
              <a:t> </a:t>
            </a:r>
            <a:r>
              <a:rPr lang="en-US" sz="3400" dirty="0" err="1"/>
              <a:t>dalam</a:t>
            </a:r>
            <a:r>
              <a:rPr lang="en-US" sz="3400" dirty="0"/>
              <a:t> </a:t>
            </a:r>
            <a:r>
              <a:rPr lang="en-US" sz="3400" dirty="0" err="1"/>
              <a:t>arti</a:t>
            </a:r>
            <a:r>
              <a:rPr lang="en-US" sz="3400" dirty="0"/>
              <a:t> </a:t>
            </a:r>
            <a:r>
              <a:rPr lang="en-US" sz="3400" dirty="0" err="1"/>
              <a:t>luas</a:t>
            </a:r>
            <a:r>
              <a:rPr lang="en-US" sz="3400" dirty="0"/>
              <a:t>, </a:t>
            </a:r>
            <a:r>
              <a:rPr lang="en-US" sz="3400" dirty="0" err="1"/>
              <a:t>tidak</a:t>
            </a:r>
            <a:r>
              <a:rPr lang="en-US" sz="3400" dirty="0"/>
              <a:t> </a:t>
            </a:r>
            <a:r>
              <a:rPr lang="en-US" sz="3400" dirty="0" err="1"/>
              <a:t>sekedar</a:t>
            </a:r>
            <a:r>
              <a:rPr lang="en-US" sz="3400" dirty="0"/>
              <a:t> </a:t>
            </a:r>
            <a:r>
              <a:rPr lang="en-US" sz="3400" dirty="0" err="1" smtClean="0"/>
              <a:t>tanah</a:t>
            </a:r>
            <a:r>
              <a:rPr lang="id-ID" sz="3400" dirty="0" smtClean="0"/>
              <a:t>,</a:t>
            </a:r>
            <a:r>
              <a:rPr lang="en-US" sz="3400" dirty="0" smtClean="0"/>
              <a:t> </a:t>
            </a:r>
            <a:r>
              <a:rPr lang="id-ID" sz="3400" dirty="0" smtClean="0"/>
              <a:t>yaitu </a:t>
            </a:r>
            <a:r>
              <a:rPr lang="en-US" sz="3400" dirty="0" err="1" smtClean="0"/>
              <a:t>mengatur</a:t>
            </a:r>
            <a:r>
              <a:rPr lang="en-US" sz="3400" dirty="0" smtClean="0"/>
              <a:t> </a:t>
            </a:r>
            <a:r>
              <a:rPr lang="en-US" sz="3400" dirty="0" err="1"/>
              <a:t>sumber</a:t>
            </a:r>
            <a:r>
              <a:rPr lang="en-US" sz="3400" dirty="0"/>
              <a:t> </a:t>
            </a:r>
            <a:r>
              <a:rPr lang="en-US" sz="3400" dirty="0" err="1"/>
              <a:t>daya</a:t>
            </a:r>
            <a:r>
              <a:rPr lang="en-US" sz="3400" dirty="0"/>
              <a:t> </a:t>
            </a:r>
            <a:r>
              <a:rPr lang="en-US" sz="3400" dirty="0" err="1"/>
              <a:t>alam</a:t>
            </a:r>
            <a:r>
              <a:rPr lang="en-US" sz="3400" dirty="0"/>
              <a:t> (SDA</a:t>
            </a:r>
            <a:r>
              <a:rPr lang="en-US" sz="3400" dirty="0" smtClean="0"/>
              <a:t>)</a:t>
            </a:r>
            <a:r>
              <a:rPr lang="id-ID" sz="3400" dirty="0" smtClean="0"/>
              <a:t> atau (BARA + K)</a:t>
            </a:r>
            <a:r>
              <a:rPr lang="en-US" sz="3400" dirty="0" smtClean="0"/>
              <a:t>.</a:t>
            </a:r>
            <a:endParaRPr lang="id-ID" sz="3400" dirty="0"/>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Kelemahan UU Sektoral</a:t>
            </a:r>
            <a:endParaRPr lang="id-ID" dirty="0"/>
          </a:p>
        </p:txBody>
      </p:sp>
      <p:sp>
        <p:nvSpPr>
          <p:cNvPr id="3" name="Content Placeholder 2"/>
          <p:cNvSpPr>
            <a:spLocks noGrp="1"/>
          </p:cNvSpPr>
          <p:nvPr>
            <p:ph idx="1"/>
          </p:nvPr>
        </p:nvSpPr>
        <p:spPr/>
        <p:txBody>
          <a:bodyPr>
            <a:normAutofit fontScale="77500" lnSpcReduction="20000"/>
          </a:bodyPr>
          <a:lstStyle/>
          <a:p>
            <a:r>
              <a:rPr lang="id-ID" dirty="0"/>
              <a:t>UU sektoral yang disusun sesuai dengan visi, misi, dan orientasi tiap </a:t>
            </a:r>
            <a:r>
              <a:rPr lang="id-ID" dirty="0" smtClean="0"/>
              <a:t>sektor, yang </a:t>
            </a:r>
            <a:r>
              <a:rPr lang="id-ID" dirty="0"/>
              <a:t>ternyata </a:t>
            </a:r>
            <a:r>
              <a:rPr lang="id-ID" dirty="0" smtClean="0"/>
              <a:t> saling tumpang </a:t>
            </a:r>
            <a:r>
              <a:rPr lang="id-ID" dirty="0"/>
              <a:t>tindih. </a:t>
            </a:r>
            <a:endParaRPr lang="id-ID" dirty="0" smtClean="0"/>
          </a:p>
          <a:p>
            <a:r>
              <a:rPr lang="id-ID" dirty="0" smtClean="0"/>
              <a:t>Hasil </a:t>
            </a:r>
            <a:r>
              <a:rPr lang="id-ID" dirty="0"/>
              <a:t>kajian Maria SW. Sumardjono dkk terhadap 12 UU sektoral mengonfirmasikan hal itu. </a:t>
            </a:r>
            <a:endParaRPr lang="id-ID" dirty="0" smtClean="0"/>
          </a:p>
          <a:p>
            <a:r>
              <a:rPr lang="id-ID" dirty="0" smtClean="0"/>
              <a:t>Tumpang </a:t>
            </a:r>
            <a:r>
              <a:rPr lang="id-ID" dirty="0"/>
              <a:t>tindihnya regulasi di bidang pertanahan diakui oleh Mahkamah Konstitusi. </a:t>
            </a:r>
            <a:endParaRPr lang="id-ID" dirty="0" smtClean="0"/>
          </a:p>
          <a:p>
            <a:r>
              <a:rPr lang="id-ID" dirty="0" smtClean="0"/>
              <a:t>Menurut </a:t>
            </a:r>
            <a:r>
              <a:rPr lang="id-ID" dirty="0"/>
              <a:t>Wakil Ketua MK, Achmad Sodiki, aturan-aturan mengenai pertanahan yang dibuat oleh Kementerian Kehutanan, BPN dan Kementerian Energi dan Sumber Daya Mineral tidak sinkron. </a:t>
            </a:r>
            <a:endParaRPr lang="id-ID" dirty="0" smtClean="0"/>
          </a:p>
          <a:p>
            <a:r>
              <a:rPr lang="id-ID" dirty="0" smtClean="0"/>
              <a:t>Akibatnya</a:t>
            </a:r>
            <a:r>
              <a:rPr lang="id-ID" dirty="0"/>
              <a:t>, keadilan dan kepastian hukum di bidang SDA sungguh dipertaruhkan.</a:t>
            </a:r>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Kelemahan UU Sektoral</a:t>
            </a:r>
            <a:endParaRPr lang="id-ID" dirty="0"/>
          </a:p>
        </p:txBody>
      </p:sp>
      <p:sp>
        <p:nvSpPr>
          <p:cNvPr id="3" name="Content Placeholder 2"/>
          <p:cNvSpPr>
            <a:spLocks noGrp="1"/>
          </p:cNvSpPr>
          <p:nvPr>
            <p:ph idx="1"/>
          </p:nvPr>
        </p:nvSpPr>
        <p:spPr/>
        <p:txBody>
          <a:bodyPr>
            <a:normAutofit lnSpcReduction="10000"/>
          </a:bodyPr>
          <a:lstStyle/>
          <a:p>
            <a:r>
              <a:rPr lang="id-ID" dirty="0" smtClean="0"/>
              <a:t>Dari aspek: </a:t>
            </a:r>
            <a:r>
              <a:rPr lang="id-ID" dirty="0"/>
              <a:t>tujuan, keberpihakan, pengelolaan, perlindungan HAM, dan penerapan tata kelola pemerintahan yang baik, terdapat inkonsistensi antar-UU sektoral. </a:t>
            </a:r>
            <a:endParaRPr lang="id-ID" dirty="0" smtClean="0"/>
          </a:p>
          <a:p>
            <a:r>
              <a:rPr lang="id-ID" dirty="0" smtClean="0"/>
              <a:t>Dampak </a:t>
            </a:r>
            <a:r>
              <a:rPr lang="id-ID" dirty="0"/>
              <a:t>disharmoni dapat dilihat pada sulitnya koordinasi, degradasi SDA, ketimpangan struktur penguasaan dan pemanfaatan SDA, serta berbagai konflik yang berlarut</a:t>
            </a:r>
            <a:r>
              <a:rPr lang="id-ID" dirty="0" smtClean="0"/>
              <a:t>.</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5404"/>
          </a:xfrm>
        </p:spPr>
        <p:txBody>
          <a:bodyPr>
            <a:normAutofit fontScale="90000"/>
          </a:bodyPr>
          <a:lstStyle/>
          <a:p>
            <a:endParaRPr lang="id-ID" dirty="0"/>
          </a:p>
        </p:txBody>
      </p:sp>
      <p:sp>
        <p:nvSpPr>
          <p:cNvPr id="3" name="Content Placeholder 2"/>
          <p:cNvSpPr>
            <a:spLocks noGrp="1"/>
          </p:cNvSpPr>
          <p:nvPr>
            <p:ph idx="1"/>
          </p:nvPr>
        </p:nvSpPr>
        <p:spPr>
          <a:xfrm>
            <a:off x="457200" y="714356"/>
            <a:ext cx="8229600" cy="5411807"/>
          </a:xfrm>
        </p:spPr>
        <p:txBody>
          <a:bodyPr/>
          <a:lstStyle/>
          <a:p>
            <a:r>
              <a:rPr lang="id-ID" sz="3600" dirty="0" smtClean="0"/>
              <a:t>Berbagai konflik pertanahan yang berlarut-larut menandakan bahwa persoalan keadilan, kemanfaatan dan kepastian hukum belum tercapai dalam berbagai kebijakan pertanahan di Indonesia.  </a:t>
            </a:r>
          </a:p>
          <a:p>
            <a:r>
              <a:rPr lang="id-ID" sz="3600" dirty="0" smtClean="0"/>
              <a:t>Berbagai konflik pertanahan ini menjauhkan masyarakat dari rasa keadilan. </a:t>
            </a:r>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Komitmen Pemerintah</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Kondisi di atas memunculkan suatu komitmen politik dari para wakil rakyat, </a:t>
            </a:r>
          </a:p>
          <a:p>
            <a:r>
              <a:rPr lang="id-ID" dirty="0" smtClean="0"/>
              <a:t>melalui tahapan yang panjang, berliku dan beragam ditetapkanlah suatu ketetapan MPR  mengenai pembaruan agraria dan pengelolaan sumber daya alam. </a:t>
            </a:r>
          </a:p>
          <a:p>
            <a:r>
              <a:rPr lang="id-ID" dirty="0" smtClean="0"/>
              <a:t>Muncul Kebijakan Nasional dengan TAP MPR No.IX/MPR/2001 tentang Pembaruan Agraria dan Pengelolaan Sumber Daya Alam </a:t>
            </a:r>
          </a:p>
          <a:p>
            <a:r>
              <a:rPr lang="id-ID" dirty="0" smtClean="0"/>
              <a:t>TAP MPR menjadi tonggak awal adanya pembaruan hukum agraria sebagai bagian dari pembaruan agraria secara keseluruhan.</a:t>
            </a:r>
          </a:p>
          <a:p>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a:t>C</a:t>
            </a:r>
            <a:r>
              <a:rPr lang="id-ID" sz="3600" dirty="0" smtClean="0"/>
              <a:t>atatan penting TAP MPR No.IX/MPR/2001 terkait dg pembangunan hukum agraria nasional</a:t>
            </a:r>
            <a:endParaRPr lang="id-ID" dirty="0"/>
          </a:p>
        </p:txBody>
      </p:sp>
      <p:sp>
        <p:nvSpPr>
          <p:cNvPr id="3" name="Content Placeholder 2"/>
          <p:cNvSpPr>
            <a:spLocks noGrp="1"/>
          </p:cNvSpPr>
          <p:nvPr>
            <p:ph idx="1"/>
          </p:nvPr>
        </p:nvSpPr>
        <p:spPr/>
        <p:txBody>
          <a:bodyPr>
            <a:normAutofit/>
          </a:bodyPr>
          <a:lstStyle/>
          <a:p>
            <a:pPr lvl="0"/>
            <a:r>
              <a:rPr lang="id-ID" dirty="0" smtClean="0"/>
              <a:t>Ada </a:t>
            </a:r>
            <a:r>
              <a:rPr lang="id-ID" dirty="0"/>
              <a:t>fakta yuridis bahwa peraturan perundang-undangan yang berkaitan dengan pengelolaan sumber daya agraria dan sumber daya alam saling tumpang tindih dan bertentangan.</a:t>
            </a:r>
          </a:p>
          <a:p>
            <a:pPr lvl="0"/>
            <a:r>
              <a:rPr lang="id-ID" dirty="0"/>
              <a:t>TAP MPR </a:t>
            </a:r>
            <a:r>
              <a:rPr lang="id-ID" dirty="0" smtClean="0"/>
              <a:t>ini ditujukan </a:t>
            </a:r>
            <a:r>
              <a:rPr lang="id-ID" dirty="0"/>
              <a:t>sebagai landasan peraturan perundang-undangan mengenai pembaruan agraria dan pengelolaan sumber daya alam</a:t>
            </a:r>
            <a:r>
              <a:rPr lang="id-ID" dirty="0" smtClean="0"/>
              <a:t>.</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Pembaruan agraria mencakup suatu proses yang berkesinambungan berkenaan dengan penataan kembali penguasaan, pemilikan, penggunaan dan pemanfaat-an sumber daya agraria, dilaksanakan dalam rangka tercapainya kepastian dan perlindungan hukum serta keadilan dan kemakmuran bagi seluruh rakyat Indonesia.</a:t>
            </a:r>
          </a:p>
          <a:p>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smtClean="0"/>
              <a:t>Catatan penting TAP MPR No.IX/MPR/2001 terkait dg pembangunan hukum agraria nasional</a:t>
            </a:r>
            <a:endParaRPr lang="id-ID" sz="3200" dirty="0"/>
          </a:p>
        </p:txBody>
      </p:sp>
      <p:sp>
        <p:nvSpPr>
          <p:cNvPr id="3" name="Content Placeholder 2"/>
          <p:cNvSpPr>
            <a:spLocks noGrp="1"/>
          </p:cNvSpPr>
          <p:nvPr>
            <p:ph idx="1"/>
          </p:nvPr>
        </p:nvSpPr>
        <p:spPr>
          <a:xfrm>
            <a:off x="457200" y="1600200"/>
            <a:ext cx="8229600" cy="5257800"/>
          </a:xfrm>
        </p:spPr>
        <p:txBody>
          <a:bodyPr>
            <a:normAutofit fontScale="92500"/>
          </a:bodyPr>
          <a:lstStyle/>
          <a:p>
            <a:pPr lvl="0">
              <a:buNone/>
            </a:pPr>
            <a:r>
              <a:rPr lang="id-ID" dirty="0" smtClean="0"/>
              <a:t>Operasional </a:t>
            </a:r>
            <a:r>
              <a:rPr lang="id-ID" dirty="0"/>
              <a:t>pembaruan agraria </a:t>
            </a:r>
            <a:r>
              <a:rPr lang="id-ID" dirty="0" smtClean="0"/>
              <a:t>kaitannya </a:t>
            </a:r>
            <a:r>
              <a:rPr lang="id-ID" dirty="0"/>
              <a:t>dengan perundang-undangan, terdapat prinsip-prinsip yang harus dijadikan </a:t>
            </a:r>
            <a:r>
              <a:rPr lang="id-ID" dirty="0" smtClean="0"/>
              <a:t>dasar, yaitu prinsip:</a:t>
            </a:r>
            <a:endParaRPr lang="id-ID" dirty="0"/>
          </a:p>
          <a:p>
            <a:pPr lvl="0"/>
            <a:r>
              <a:rPr lang="id-ID" dirty="0" smtClean="0"/>
              <a:t>Negara </a:t>
            </a:r>
            <a:r>
              <a:rPr lang="id-ID" dirty="0"/>
              <a:t>Kesatuan Republik Indonesia; </a:t>
            </a:r>
          </a:p>
          <a:p>
            <a:pPr lvl="0"/>
            <a:r>
              <a:rPr lang="id-ID" dirty="0" smtClean="0"/>
              <a:t>penghormatan </a:t>
            </a:r>
            <a:r>
              <a:rPr lang="id-ID" dirty="0"/>
              <a:t>kepada hak asas manusia; </a:t>
            </a:r>
          </a:p>
          <a:p>
            <a:pPr lvl="0"/>
            <a:r>
              <a:rPr lang="id-ID" dirty="0" smtClean="0"/>
              <a:t>penghormatan </a:t>
            </a:r>
            <a:r>
              <a:rPr lang="id-ID" dirty="0"/>
              <a:t>supremasi hukum dan pengakomodasian prularisme </a:t>
            </a:r>
            <a:r>
              <a:rPr lang="id-ID" dirty="0" smtClean="0"/>
              <a:t>hukum </a:t>
            </a:r>
            <a:r>
              <a:rPr lang="id-ID" dirty="0"/>
              <a:t>dalam unifikasi hukum; </a:t>
            </a:r>
          </a:p>
          <a:p>
            <a:pPr lvl="0"/>
            <a:r>
              <a:rPr lang="id-ID" dirty="0" smtClean="0"/>
              <a:t>kesejahteraan </a:t>
            </a:r>
            <a:r>
              <a:rPr lang="id-ID" dirty="0"/>
              <a:t>rakyat; </a:t>
            </a:r>
          </a:p>
          <a:p>
            <a:pPr lvl="0"/>
            <a:r>
              <a:rPr lang="id-ID" dirty="0" smtClean="0"/>
              <a:t>keadilan</a:t>
            </a:r>
            <a:r>
              <a:rPr lang="id-ID" dirty="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96842"/>
          </a:xfrm>
        </p:spPr>
        <p:txBody>
          <a:bodyPr>
            <a:normAutofit fontScale="90000"/>
          </a:bodyPr>
          <a:lstStyle/>
          <a:p>
            <a:endParaRPr lang="id-ID" dirty="0"/>
          </a:p>
        </p:txBody>
      </p:sp>
      <p:sp>
        <p:nvSpPr>
          <p:cNvPr id="3" name="Content Placeholder 2"/>
          <p:cNvSpPr>
            <a:spLocks noGrp="1"/>
          </p:cNvSpPr>
          <p:nvPr>
            <p:ph idx="1"/>
          </p:nvPr>
        </p:nvSpPr>
        <p:spPr>
          <a:xfrm>
            <a:off x="457200" y="785794"/>
            <a:ext cx="8229600" cy="5340369"/>
          </a:xfrm>
        </p:spPr>
        <p:txBody>
          <a:bodyPr>
            <a:normAutofit fontScale="92500" lnSpcReduction="10000"/>
          </a:bodyPr>
          <a:lstStyle/>
          <a:p>
            <a:pPr lvl="0"/>
            <a:r>
              <a:rPr lang="id-ID" dirty="0" smtClean="0"/>
              <a:t>keberlanjutan; </a:t>
            </a:r>
          </a:p>
          <a:p>
            <a:pPr lvl="0"/>
            <a:r>
              <a:rPr lang="id-ID" dirty="0" smtClean="0"/>
              <a:t>pelaksanaan fungsi sosial, kelestarian dan fungsi ekologis; </a:t>
            </a:r>
          </a:p>
          <a:p>
            <a:pPr lvl="0"/>
            <a:r>
              <a:rPr lang="id-ID" dirty="0" smtClean="0"/>
              <a:t>keterpaduan dan koordinasi antarsektor; </a:t>
            </a:r>
          </a:p>
          <a:p>
            <a:pPr lvl="0"/>
            <a:r>
              <a:rPr lang="id-ID" dirty="0" smtClean="0"/>
              <a:t>pengakuan dan penghormatan hak masyarakat hukum adat dan keragaman budaya bangsa; </a:t>
            </a:r>
          </a:p>
          <a:p>
            <a:pPr lvl="0"/>
            <a:r>
              <a:rPr lang="id-ID" dirty="0" smtClean="0"/>
              <a:t>keseimbangan hak dan kewajiban negara, pemerintah (pusat, daerah provinsi, kabupaten/ kota, dan desa atau yang setingkat), masyarakat dan individu; </a:t>
            </a:r>
          </a:p>
          <a:p>
            <a:pPr lvl="0"/>
            <a:r>
              <a:rPr lang="id-ID" dirty="0" smtClean="0"/>
              <a:t>desentralisasi.  </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Pertemuan </a:t>
            </a:r>
            <a:r>
              <a:rPr lang="en-GB" dirty="0" smtClean="0"/>
              <a:t>11</a:t>
            </a:r>
            <a:endParaRPr lang="id-ID" dirty="0"/>
          </a:p>
        </p:txBody>
      </p:sp>
      <p:sp>
        <p:nvSpPr>
          <p:cNvPr id="3" name="Content Placeholder 2"/>
          <p:cNvSpPr>
            <a:spLocks noGrp="1"/>
          </p:cNvSpPr>
          <p:nvPr>
            <p:ph idx="1"/>
          </p:nvPr>
        </p:nvSpPr>
        <p:spPr/>
        <p:txBody>
          <a:bodyPr/>
          <a:lstStyle/>
          <a:p>
            <a:pPr algn="ctr">
              <a:buNone/>
            </a:pPr>
            <a:endParaRPr lang="id-ID" dirty="0" smtClean="0"/>
          </a:p>
          <a:p>
            <a:pPr algn="ctr">
              <a:buNone/>
            </a:pPr>
            <a:endParaRPr lang="id-ID" dirty="0" smtClean="0"/>
          </a:p>
          <a:p>
            <a:pPr algn="ctr">
              <a:buNone/>
            </a:pPr>
            <a:r>
              <a:rPr lang="id-ID" sz="6600" b="1" dirty="0" smtClean="0"/>
              <a:t>Sektorilasi </a:t>
            </a:r>
            <a:endParaRPr lang="id-ID" sz="66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dirty="0" smtClean="0"/>
              <a:t>Catatan penting TAP MPR No.IX/MPR/2001 terkait dg pembangunan hukum agraria nasional</a:t>
            </a:r>
            <a:endParaRPr lang="id-ID" sz="3200" dirty="0"/>
          </a:p>
        </p:txBody>
      </p:sp>
      <p:sp>
        <p:nvSpPr>
          <p:cNvPr id="3" name="Content Placeholder 2"/>
          <p:cNvSpPr>
            <a:spLocks noGrp="1"/>
          </p:cNvSpPr>
          <p:nvPr>
            <p:ph idx="1"/>
          </p:nvPr>
        </p:nvSpPr>
        <p:spPr/>
        <p:txBody>
          <a:bodyPr>
            <a:normAutofit/>
          </a:bodyPr>
          <a:lstStyle/>
          <a:p>
            <a:pPr lvl="0"/>
            <a:r>
              <a:rPr lang="id-ID" dirty="0" smtClean="0"/>
              <a:t>Salah </a:t>
            </a:r>
            <a:r>
              <a:rPr lang="id-ID" dirty="0"/>
              <a:t>satu arah kebijakan utama yang harus dilakukan dalam pembaruan agraria adalah melakukan pengkajian ulang terhadap berbagai peraturan perundang-undangan yang berkaitan dengan agraria dalam rangka sinkronisasi kebijakan antarsektor demi terwujudnya peraturan perundang-undangan yang didasarkan pada prinsip-prinsip di atas.</a:t>
            </a:r>
          </a:p>
          <a:p>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smtClean="0"/>
              <a:t>MPR menugaskan DPR bersama Presiden untuk segera mengatur lebih lanjut pelaksanaan pembaruan agraria dan pengelolaan sumber daya alam dengan menjadikan Ketetapan ini sebagai landasan dalam setiap pembuatan /kebijakan; dan semua undang-undang dan peraturan pelaksanaannya yang tidak sejalan dengan Ketetapan ini harus segera dicabut, diubah, dan/atau diganti</a:t>
            </a:r>
          </a:p>
          <a:p>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Bgm Sebelum TAP MPR</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Pembaruan Agraria didasarkan pada GBHN, salah </a:t>
            </a:r>
            <a:r>
              <a:rPr lang="id-ID" dirty="0"/>
              <a:t>satu arahan kebijakan pembangunan di bidang ekonomi </a:t>
            </a:r>
            <a:r>
              <a:rPr lang="id-ID" dirty="0" smtClean="0"/>
              <a:t>(GBHN 1999-2004) </a:t>
            </a:r>
            <a:r>
              <a:rPr lang="id-ID" dirty="0"/>
              <a:t>adalah mengembangkan kebijakan pertanahan meningkatkan pemanfaatan dan penggunaan tanah secara adil, transparan, dan produktif mengutamakan hak-hak rakyat setempat, termasuk hak ulayat dan masyarakat adat, serta berdasarkan tata ruang wilayah yang serasi dan seimbang</a:t>
            </a:r>
            <a:r>
              <a:rPr lang="id-ID" dirty="0" smtClean="0"/>
              <a:t>.</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Bgm Sebelum TAP MPR</a:t>
            </a:r>
            <a:endParaRPr lang="id-ID" dirty="0"/>
          </a:p>
        </p:txBody>
      </p:sp>
      <p:sp>
        <p:nvSpPr>
          <p:cNvPr id="3" name="Content Placeholder 2"/>
          <p:cNvSpPr>
            <a:spLocks noGrp="1"/>
          </p:cNvSpPr>
          <p:nvPr>
            <p:ph idx="1"/>
          </p:nvPr>
        </p:nvSpPr>
        <p:spPr/>
        <p:txBody>
          <a:bodyPr>
            <a:normAutofit fontScale="85000" lnSpcReduction="10000"/>
          </a:bodyPr>
          <a:lstStyle/>
          <a:p>
            <a:endParaRPr lang="id-ID" dirty="0" smtClean="0"/>
          </a:p>
          <a:p>
            <a:r>
              <a:rPr lang="id-ID" dirty="0" smtClean="0"/>
              <a:t>Salah satu ciri sistem ekonomi kerakyatan adalah  pemanfaatan dan penggunaan tanah dan sumber daya alam lainnya, seperti hutan, laut, air, udara, dan mineral secara adil, transparan dan produktif dengan mengutamakan hak-hak rakyat setempat, termasuk hak ulayat masyarakat adat dengan tetap menjaga kelestarian fungsi lingkungan hidup. </a:t>
            </a:r>
          </a:p>
          <a:p>
            <a:r>
              <a:rPr lang="en-US" dirty="0" err="1" smtClean="0"/>
              <a:t>Undang-Undang</a:t>
            </a:r>
            <a:r>
              <a:rPr lang="en-US" dirty="0" smtClean="0"/>
              <a:t> Program Pembangunan </a:t>
            </a:r>
            <a:r>
              <a:rPr lang="en-US" dirty="0" err="1" smtClean="0"/>
              <a:t>Nasional</a:t>
            </a:r>
            <a:r>
              <a:rPr lang="en-US" dirty="0" smtClean="0"/>
              <a:t> (</a:t>
            </a:r>
            <a:r>
              <a:rPr lang="en-US" dirty="0" err="1" smtClean="0"/>
              <a:t>Propenas</a:t>
            </a:r>
            <a:r>
              <a:rPr lang="en-US" dirty="0" smtClean="0"/>
              <a:t>) </a:t>
            </a:r>
            <a:r>
              <a:rPr lang="en-US" dirty="0" err="1" smtClean="0"/>
              <a:t>Tahun</a:t>
            </a:r>
            <a:r>
              <a:rPr lang="en-US" dirty="0" smtClean="0"/>
              <a:t> 2000-2004, U</a:t>
            </a:r>
            <a:r>
              <a:rPr lang="id-ID" dirty="0" smtClean="0"/>
              <a:t>U.</a:t>
            </a:r>
            <a:r>
              <a:rPr lang="en-US" dirty="0" smtClean="0"/>
              <a:t> No</a:t>
            </a:r>
            <a:r>
              <a:rPr lang="id-ID" dirty="0" smtClean="0"/>
              <a:t>.</a:t>
            </a:r>
            <a:r>
              <a:rPr lang="en-US" dirty="0" smtClean="0"/>
              <a:t> 25 </a:t>
            </a:r>
            <a:r>
              <a:rPr lang="en-US" dirty="0" err="1" smtClean="0"/>
              <a:t>Tahun</a:t>
            </a:r>
            <a:r>
              <a:rPr lang="en-US" dirty="0" smtClean="0"/>
              <a:t> 2000, LN </a:t>
            </a:r>
            <a:r>
              <a:rPr lang="en-US" dirty="0" err="1" smtClean="0"/>
              <a:t>Nomor</a:t>
            </a:r>
            <a:r>
              <a:rPr lang="en-US" dirty="0" smtClean="0"/>
              <a:t> 206 </a:t>
            </a:r>
            <a:r>
              <a:rPr lang="en-US" dirty="0" err="1" smtClean="0"/>
              <a:t>Tahun</a:t>
            </a:r>
            <a:r>
              <a:rPr lang="en-US" dirty="0" smtClean="0"/>
              <a:t> 2000)</a:t>
            </a:r>
            <a:r>
              <a:rPr lang="id-ID" dirty="0" smtClean="0"/>
              <a:t>.</a:t>
            </a:r>
          </a:p>
          <a:p>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Pelaksanaan GBHN 1999-2004</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Program </a:t>
            </a:r>
            <a:r>
              <a:rPr lang="id-ID" dirty="0"/>
              <a:t>pembangunan prioritas untuk mempercepat pengembangan wilayah di bidang pertanahan adalah dengan “Program Pengelolaan Pertanahan”. </a:t>
            </a:r>
            <a:endParaRPr lang="id-ID" dirty="0" smtClean="0"/>
          </a:p>
          <a:p>
            <a:r>
              <a:rPr lang="id-ID" dirty="0" smtClean="0"/>
              <a:t>Tujuannya </a:t>
            </a:r>
            <a:r>
              <a:rPr lang="id-ID" dirty="0"/>
              <a:t>adalah </a:t>
            </a:r>
            <a:r>
              <a:rPr lang="id-ID" dirty="0" smtClean="0"/>
              <a:t>mengembangkan </a:t>
            </a:r>
            <a:r>
              <a:rPr lang="id-ID" dirty="0"/>
              <a:t>administrasi pertanahan untuk meningkatkan pemanfaatan dan penguasaan tanah secara adil dengan mengutamakan hak-hak rakyat setempat termasuk hal ulayat masyarakat hukum adat dan meningkatkan kapasitas kelembagaan pengelolaan pertanahan di pusat dan daerah. </a:t>
            </a:r>
            <a:endParaRPr lang="id-ID"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sz="3600" dirty="0" smtClean="0"/>
              <a:t>Sasarannya, kepastian hukum terhadap hak milik atas tanah; dan terselenggaranya pelayanan pertanahan bagi masyarakat secara efektif oleh setiap pemerintah daerah dan berdasarkan pada peraturan dan kebijakan pertanahan yang berlaku secara nasional.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100" dirty="0" smtClean="0"/>
              <a:t>Setelah TAP MPR 2001</a:t>
            </a:r>
            <a:br>
              <a:rPr lang="id-ID" sz="3100" dirty="0" smtClean="0"/>
            </a:br>
            <a:r>
              <a:rPr lang="id-ID" sz="3100" dirty="0" smtClean="0"/>
              <a:t>Menurut UU No 17/2007 ttg RPJP Nasional </a:t>
            </a:r>
            <a:br>
              <a:rPr lang="id-ID" sz="3100" dirty="0" smtClean="0"/>
            </a:br>
            <a:r>
              <a:rPr lang="id-ID" sz="3100" dirty="0" smtClean="0"/>
              <a:t>dan RPJP 2005-2025</a:t>
            </a:r>
            <a:endParaRPr lang="id-ID" dirty="0"/>
          </a:p>
        </p:txBody>
      </p:sp>
      <p:sp>
        <p:nvSpPr>
          <p:cNvPr id="3" name="Content Placeholder 2"/>
          <p:cNvSpPr>
            <a:spLocks noGrp="1"/>
          </p:cNvSpPr>
          <p:nvPr>
            <p:ph idx="1"/>
          </p:nvPr>
        </p:nvSpPr>
        <p:spPr/>
        <p:txBody>
          <a:bodyPr>
            <a:normAutofit lnSpcReduction="10000"/>
          </a:bodyPr>
          <a:lstStyle/>
          <a:p>
            <a:r>
              <a:rPr lang="fi-FI" dirty="0" smtClean="0"/>
              <a:t>Dalam rangka </a:t>
            </a:r>
            <a:r>
              <a:rPr lang="fi-FI" b="1" dirty="0" smtClean="0"/>
              <a:t>penataan pertanahan perlu dilakukan penyempurnaan</a:t>
            </a:r>
            <a:r>
              <a:rPr lang="id-ID" b="1" dirty="0" smtClean="0"/>
              <a:t> </a:t>
            </a:r>
            <a:r>
              <a:rPr lang="fi-FI" dirty="0" smtClean="0"/>
              <a:t>penguasaan, pemilikan, penggunaan, dan pemanfaatan tanah melalui</a:t>
            </a:r>
            <a:r>
              <a:rPr lang="id-ID" dirty="0" smtClean="0"/>
              <a:t> perumusan berbagai aturan pelaksanaan </a:t>
            </a:r>
            <a:r>
              <a:rPr lang="id-ID" i="1" dirty="0" smtClean="0"/>
              <a:t>land reform, serta penciptaan </a:t>
            </a:r>
            <a:r>
              <a:rPr lang="id-ID" dirty="0" smtClean="0"/>
              <a:t>insentif/disinsentif perpajakan yang sesuai dengan luas, lokasi, dan penggunaan tanah agar masyarakat golongan ekonomi lemah dapat lebih mudah mendapatkan hak atas tanah. </a:t>
            </a:r>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8280"/>
          </a:xfrm>
        </p:spPr>
        <p:txBody>
          <a:bodyPr>
            <a:normAutofit fontScale="90000"/>
          </a:bodyPr>
          <a:lstStyle/>
          <a:p>
            <a:endParaRPr lang="id-ID" dirty="0"/>
          </a:p>
        </p:txBody>
      </p:sp>
      <p:sp>
        <p:nvSpPr>
          <p:cNvPr id="3" name="Content Placeholder 2"/>
          <p:cNvSpPr>
            <a:spLocks noGrp="1"/>
          </p:cNvSpPr>
          <p:nvPr>
            <p:ph idx="1"/>
          </p:nvPr>
        </p:nvSpPr>
        <p:spPr>
          <a:xfrm>
            <a:off x="457200" y="928670"/>
            <a:ext cx="8229600" cy="5197493"/>
          </a:xfrm>
        </p:spPr>
        <p:txBody>
          <a:bodyPr>
            <a:normAutofit/>
          </a:bodyPr>
          <a:lstStyle/>
          <a:p>
            <a:r>
              <a:rPr lang="id-ID" dirty="0" smtClean="0"/>
              <a:t>Selain itu, menyempurnakan sistem hukum dan produk hukum pertanahan melalui inventarisasi dan penyempurnaan peraturan perundang-undangan pertanahan dengan mempertimbangkan aturan masyarakat adat, serta peningkatan upaya penyelesaian sengketa pertanahan baik melalui kewenangan administrasi, peradilan, maupun </a:t>
            </a:r>
            <a:r>
              <a:rPr lang="id-ID" i="1" dirty="0" smtClean="0"/>
              <a:t>alternative dispute resolution;  </a:t>
            </a:r>
          </a:p>
          <a:p>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i="1" dirty="0" smtClean="0"/>
              <a:t>selain itu akan dilakukan </a:t>
            </a:r>
            <a:r>
              <a:rPr lang="id-ID" dirty="0" smtClean="0"/>
              <a:t>penyempurnaan kelembagaan pertanahan sesuai dengan semangat </a:t>
            </a:r>
            <a:r>
              <a:rPr lang="sv-SE" dirty="0" smtClean="0"/>
              <a:t>otonomi daerah dan dalam kerangka Negara Kesatuan Republik</a:t>
            </a:r>
            <a:r>
              <a:rPr lang="id-ID" dirty="0" smtClean="0"/>
              <a:t> Indonesia, utamanya dalam kaitannya dengan peningkatan kapasitas sumberdaya manusia bidang pertanahan di daerah.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400" dirty="0" smtClean="0"/>
              <a:t> RPJM 2015-2019, </a:t>
            </a:r>
            <a:br>
              <a:rPr lang="id-ID" sz="2400" dirty="0" smtClean="0"/>
            </a:br>
            <a:r>
              <a:rPr lang="id-ID" sz="2400" dirty="0" smtClean="0"/>
              <a:t>6.4.5.</a:t>
            </a:r>
            <a:r>
              <a:rPr lang="fi-FI" sz="2400" b="1" dirty="0" smtClean="0"/>
              <a:t> Menjamin Kepastian Hukum Hak Kepemilikan Tanah</a:t>
            </a:r>
            <a:endParaRPr lang="id-ID" sz="2400" dirty="0"/>
          </a:p>
        </p:txBody>
      </p:sp>
      <p:sp>
        <p:nvSpPr>
          <p:cNvPr id="3" name="Content Placeholder 2"/>
          <p:cNvSpPr>
            <a:spLocks noGrp="1"/>
          </p:cNvSpPr>
          <p:nvPr>
            <p:ph idx="1"/>
          </p:nvPr>
        </p:nvSpPr>
        <p:spPr/>
        <p:txBody>
          <a:bodyPr>
            <a:normAutofit fontScale="85000" lnSpcReduction="20000"/>
          </a:bodyPr>
          <a:lstStyle/>
          <a:p>
            <a:r>
              <a:rPr lang="id-ID" b="1" dirty="0" smtClean="0"/>
              <a:t>SASARAN </a:t>
            </a:r>
          </a:p>
          <a:p>
            <a:r>
              <a:rPr lang="id-ID" dirty="0" smtClean="0"/>
              <a:t>Sasaran bidang pertanahan Tahun 2015-2019 adalah (i) Cakupan Peta Dasar Pertanahan mencapai hingga meliputi 60 persen dari wilayah darat nasional bukan hutan (wilayah nasional); (ii) Cakupan bidang tanah bersertipikat mencapai hingga meliputi 70 persen dari wilayah nasional; (iii) Terlaksananya penetapan batas wilayah hutan pada skala 1:5.000 dan mengintegrasikannya dengan sistem pendaftaran tanah di Badan Pertanahan Nasional sepanjang 189.056,6 km; dan (iv) Terlaknsananya sosialisasi peraturan perundangan tanah adat/ulayat pada 34 provinsi dan 539 kab/kota.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Alasan Perubahan Hk Agraria Kolonial</a:t>
            </a:r>
            <a:endParaRPr lang="id-ID" dirty="0"/>
          </a:p>
        </p:txBody>
      </p:sp>
      <p:sp>
        <p:nvSpPr>
          <p:cNvPr id="3" name="Content Placeholder 2"/>
          <p:cNvSpPr>
            <a:spLocks noGrp="1"/>
          </p:cNvSpPr>
          <p:nvPr>
            <p:ph idx="1"/>
          </p:nvPr>
        </p:nvSpPr>
        <p:spPr/>
        <p:txBody>
          <a:bodyPr>
            <a:normAutofit/>
          </a:bodyPr>
          <a:lstStyle/>
          <a:p>
            <a:r>
              <a:rPr lang="id-ID" dirty="0" smtClean="0"/>
              <a:t>Sebelum </a:t>
            </a:r>
            <a:r>
              <a:rPr lang="id-ID" dirty="0"/>
              <a:t>berlakunya UUPA, berlaku berbagai ketentuan hukum agraria yang bersumber pada hukum adat dengan konsepsi kebersamaan dan religius, hukum perdata barat dengan menganut konsep kebebasan dan individualis, dan pengaturan yang berasal dari berbagai bekas pemerintahan swapraja yang menganut konsep feodal. </a:t>
            </a:r>
            <a:endParaRPr lang="id-ID"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r>
              <a:rPr lang="sv-SE" dirty="0" smtClean="0"/>
              <a:t>Untuk mendukung pencapaian sasaran pembangunan tersebut, maka</a:t>
            </a:r>
            <a:r>
              <a:rPr lang="id-ID" dirty="0" smtClean="0"/>
              <a:t> kegiatan </a:t>
            </a:r>
            <a:r>
              <a:rPr lang="id-ID" i="1" dirty="0" smtClean="0"/>
              <a:t>quickwins untuk Tahun 2015 adalah:</a:t>
            </a:r>
          </a:p>
          <a:p>
            <a:r>
              <a:rPr lang="id-ID" i="1" dirty="0" smtClean="0"/>
              <a:t> (i) Tersedianya tambahan </a:t>
            </a:r>
            <a:r>
              <a:rPr lang="id-ID" dirty="0" smtClean="0"/>
              <a:t>citra tegak resolusi tinggi seluas 17 juta Ha pada akhir Tahun 2015 untuk mendukung penyusunan peta dasar pertanahan; dan </a:t>
            </a:r>
          </a:p>
          <a:p>
            <a:r>
              <a:rPr lang="id-ID" dirty="0" smtClean="0"/>
              <a:t>(ii) </a:t>
            </a:r>
            <a:r>
              <a:rPr lang="fi-FI" dirty="0" smtClean="0"/>
              <a:t>Sosialisasi peraturan perundangan tanah adat/ulayat pada 15 provinsi</a:t>
            </a:r>
            <a:r>
              <a:rPr lang="id-ID" dirty="0" smtClean="0"/>
              <a:t> </a:t>
            </a:r>
            <a:r>
              <a:rPr lang="fi-FI" dirty="0" smtClean="0"/>
              <a:t>dan 155 kab/kota pada Tahun 2015 (lahir Permendagri 52/2015). </a:t>
            </a:r>
            <a:endParaRPr lang="id-ID" dirty="0" smtClean="0"/>
          </a:p>
          <a:p>
            <a:endParaRPr lang="id-ID"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Arah kebijakan dan strategi</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Dalam upaya meningkatkan kepastian hukum hak kepemilikan tanah, telah teridentifikasi bahwa permasalahan mendasar adalah </a:t>
            </a:r>
            <a:r>
              <a:rPr lang="sv-SE" dirty="0" smtClean="0"/>
              <a:t>sistem pendaftaran tanah yang dianut saat ini adalah sistem publikasi</a:t>
            </a:r>
            <a:r>
              <a:rPr lang="id-ID" dirty="0" smtClean="0"/>
              <a:t> negatif dengan negara tidak menjamin kebenaran informasi yang ada </a:t>
            </a:r>
            <a:r>
              <a:rPr lang="sv-SE" dirty="0" smtClean="0"/>
              <a:t>dalam sertifikat. </a:t>
            </a:r>
            <a:endParaRPr lang="id-ID" dirty="0" smtClean="0"/>
          </a:p>
          <a:p>
            <a:r>
              <a:rPr lang="sv-SE" dirty="0" smtClean="0"/>
              <a:t>Sehingga perlu kebijakan perubahan sistem pendaftaran</a:t>
            </a:r>
            <a:r>
              <a:rPr lang="id-ID" dirty="0" smtClean="0"/>
              <a:t> tanah dengan membangun sistem pendaftaran tanah publikasi positif yang dikenal sebagai Pendaftaran Tanah Stelsel Positif, yang berarti negara menjamin kebenaran informasi yang tercantum dalam sertipikat tanah yang diterbitkan, yang pada gilirannya apabila terjadi </a:t>
            </a:r>
            <a:r>
              <a:rPr lang="sv-SE" dirty="0" smtClean="0"/>
              <a:t>gugatan maka pihak yang dirugikan akan memperoleh ganti rugi dari</a:t>
            </a:r>
            <a:r>
              <a:rPr lang="id-ID" dirty="0" smtClean="0"/>
              <a:t> negara. </a:t>
            </a:r>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7500" lnSpcReduction="20000"/>
          </a:bodyPr>
          <a:lstStyle/>
          <a:p>
            <a:r>
              <a:rPr lang="id-ID" dirty="0" smtClean="0"/>
              <a:t>Adapun strategi yang ditempuh melalui: </a:t>
            </a:r>
          </a:p>
          <a:p>
            <a:pPr marL="514350" indent="-514350">
              <a:buFont typeface="+mj-lt"/>
              <a:buAutoNum type="arabicParenR"/>
            </a:pPr>
            <a:r>
              <a:rPr lang="id-ID" dirty="0" smtClean="0"/>
              <a:t>Meningkatkan </a:t>
            </a:r>
            <a:r>
              <a:rPr lang="pt-BR" dirty="0" smtClean="0"/>
              <a:t>kualitas dan kuantitas georefrensi melalui penyediaan peta dasar</a:t>
            </a:r>
            <a:r>
              <a:rPr lang="id-ID" dirty="0" smtClean="0"/>
              <a:t> </a:t>
            </a:r>
            <a:r>
              <a:rPr lang="fi-FI" dirty="0" smtClean="0"/>
              <a:t>pertanahan; </a:t>
            </a:r>
            <a:endParaRPr lang="id-ID" dirty="0" smtClean="0"/>
          </a:p>
          <a:p>
            <a:pPr marL="514350" indent="-514350">
              <a:buFont typeface="+mj-lt"/>
              <a:buAutoNum type="arabicParenR"/>
            </a:pPr>
            <a:r>
              <a:rPr lang="fi-FI" dirty="0" smtClean="0"/>
              <a:t>Mempercepat penyelesaian sertipikasi tanah (PTSL); </a:t>
            </a:r>
            <a:endParaRPr lang="id-ID" dirty="0" smtClean="0"/>
          </a:p>
          <a:p>
            <a:pPr marL="514350" indent="-514350">
              <a:buFont typeface="+mj-lt"/>
              <a:buAutoNum type="arabicParenR"/>
            </a:pPr>
            <a:r>
              <a:rPr lang="fi-FI" dirty="0" smtClean="0"/>
              <a:t>Meningkatkan kepastian batas hutan dan non hutan (Perpres 88/2017 </a:t>
            </a:r>
            <a:r>
              <a:rPr lang="fi-FI" b="1" dirty="0" smtClean="0"/>
              <a:t>Penyelesaian Penguasaan Tanah Dalam Kawasan Hutan)</a:t>
            </a:r>
            <a:r>
              <a:rPr lang="fi-FI" dirty="0" smtClean="0"/>
              <a:t>; serta </a:t>
            </a:r>
            <a:endParaRPr lang="id-ID" dirty="0" smtClean="0"/>
          </a:p>
          <a:p>
            <a:pPr marL="514350" indent="-514350">
              <a:buFont typeface="+mj-lt"/>
              <a:buAutoNum type="arabicParenR"/>
            </a:pPr>
            <a:r>
              <a:rPr lang="fi-FI" dirty="0" smtClean="0"/>
              <a:t>Meningkatkan kemampuan pemerintah daerah dalam menjalankan</a:t>
            </a:r>
            <a:r>
              <a:rPr lang="id-ID" dirty="0" smtClean="0"/>
              <a:t> perannya untuk penyusunan Peraturan Daerah terkait penyelesaian tanah adat/ulayat</a:t>
            </a:r>
            <a:r>
              <a:rPr lang="en-US" dirty="0" smtClean="0"/>
              <a:t> (</a:t>
            </a:r>
            <a:r>
              <a:rPr lang="en-US" dirty="0" err="1" smtClean="0"/>
              <a:t>Permendagri</a:t>
            </a:r>
            <a:r>
              <a:rPr lang="en-US" dirty="0" smtClean="0"/>
              <a:t> 52/2015 </a:t>
            </a:r>
            <a:r>
              <a:rPr lang="id-ID" b="1" dirty="0" smtClean="0"/>
              <a:t>Pedoman Pengakuan dan Perlindungan Masyarakat Hukum Adat.</a:t>
            </a:r>
            <a:r>
              <a:rPr lang="en-US" b="1" dirty="0" smtClean="0"/>
              <a:t>)</a:t>
            </a:r>
            <a:r>
              <a:rPr lang="en-US" dirty="0" smtClean="0"/>
              <a:t>, RUU</a:t>
            </a:r>
            <a:r>
              <a:rPr lang="id-ID" dirty="0" smtClean="0"/>
              <a:t>.</a:t>
            </a:r>
            <a:endParaRPr lang="en-US" dirty="0" smtClean="0"/>
          </a:p>
          <a:p>
            <a:pPr marL="514350" indent="-514350">
              <a:buFont typeface="+mj-lt"/>
              <a:buAutoNum type="arabicParenR"/>
            </a:pPr>
            <a:r>
              <a:rPr lang="en-US" dirty="0" err="1" smtClean="0"/>
              <a:t>Reforma</a:t>
            </a:r>
            <a:r>
              <a:rPr lang="en-US" dirty="0" smtClean="0"/>
              <a:t> </a:t>
            </a:r>
            <a:r>
              <a:rPr lang="en-US" dirty="0" err="1" smtClean="0"/>
              <a:t>Agraria</a:t>
            </a:r>
            <a:r>
              <a:rPr lang="en-US" dirty="0" smtClean="0"/>
              <a:t> (</a:t>
            </a:r>
            <a:r>
              <a:rPr lang="en-US" dirty="0" err="1" smtClean="0"/>
              <a:t>Perpres</a:t>
            </a:r>
            <a:r>
              <a:rPr lang="en-US" dirty="0" smtClean="0"/>
              <a:t> 86/2018)</a:t>
            </a:r>
            <a:endParaRPr lang="id-ID"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Kerjasama Pemerintah -Swasta</a:t>
            </a:r>
            <a:endParaRPr lang="id-ID" dirty="0"/>
          </a:p>
        </p:txBody>
      </p:sp>
      <p:sp>
        <p:nvSpPr>
          <p:cNvPr id="3" name="Content Placeholder 2"/>
          <p:cNvSpPr>
            <a:spLocks noGrp="1"/>
          </p:cNvSpPr>
          <p:nvPr>
            <p:ph idx="1"/>
          </p:nvPr>
        </p:nvSpPr>
        <p:spPr/>
        <p:txBody>
          <a:bodyPr/>
          <a:lstStyle/>
          <a:p>
            <a:r>
              <a:rPr lang="id-ID" dirty="0" smtClean="0"/>
              <a:t>Penguatan peran lembaga pertanahan agar mampu menjawab permasalahan pengadaan tanah dalam proyek KPS.</a:t>
            </a:r>
            <a:endParaRPr lang="id-ID"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pPr>
              <a:buNone/>
            </a:pPr>
            <a:endParaRPr lang="id-ID" dirty="0" smtClean="0"/>
          </a:p>
          <a:p>
            <a:pPr>
              <a:buNone/>
            </a:pPr>
            <a:endParaRPr lang="id-ID" dirty="0" smtClean="0"/>
          </a:p>
          <a:p>
            <a:pPr>
              <a:buNone/>
            </a:pPr>
            <a:endParaRPr lang="id-ID" dirty="0" smtClean="0"/>
          </a:p>
          <a:p>
            <a:pPr algn="ctr">
              <a:buNone/>
            </a:pPr>
            <a:r>
              <a:rPr lang="id-ID" dirty="0" smtClean="0"/>
              <a:t>Terima Kasih</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sz="4000" dirty="0" smtClean="0"/>
              <a:t>Hukum agraria kolonial selain bersifat liberal-individual, tidak memberikan jaminan kepastian hukum bagi hak-hak atas tanah rakyat, juga dualistik.</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Pokok UUPA</a:t>
            </a:r>
            <a:endParaRPr lang="id-ID" dirty="0"/>
          </a:p>
        </p:txBody>
      </p:sp>
      <p:sp>
        <p:nvSpPr>
          <p:cNvPr id="3" name="Content Placeholder 2"/>
          <p:cNvSpPr>
            <a:spLocks noGrp="1"/>
          </p:cNvSpPr>
          <p:nvPr>
            <p:ph idx="1"/>
          </p:nvPr>
        </p:nvSpPr>
        <p:spPr/>
        <p:txBody>
          <a:bodyPr>
            <a:normAutofit/>
          </a:bodyPr>
          <a:lstStyle/>
          <a:p>
            <a:r>
              <a:rPr lang="id-ID" dirty="0" smtClean="0"/>
              <a:t>a</a:t>
            </a:r>
            <a:r>
              <a:rPr lang="id-ID" dirty="0"/>
              <a:t>) meletakkan dasar-dasar bagi penyusunan hukum agraria nasional, </a:t>
            </a:r>
            <a:r>
              <a:rPr lang="id-ID" i="1" dirty="0"/>
              <a:t>sebagai sarana untuk membawakan kemakmuran, kebahagiaan dan keadilan bagi Negara dan rakyat, terutama rakyat tani, dalam rangka masyarakat yang adil dan makmur</a:t>
            </a:r>
            <a:r>
              <a:rPr lang="id-ID" dirty="0"/>
              <a:t>; </a:t>
            </a:r>
            <a:endParaRPr lang="id-ID"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sz="3600" dirty="0" smtClean="0"/>
              <a:t>b) meletakkan dasar-dasar untuk mengadakan kesatuan dan kesederhanaan dalam hukum pertanahan; </a:t>
            </a:r>
          </a:p>
          <a:p>
            <a:r>
              <a:rPr lang="id-ID" sz="3600" dirty="0" smtClean="0"/>
              <a:t>c) meletakkan dasar-dasar untuk memberikan kepastian hukum mengenai hak-hak atas tanah bagi rakyat seluruhnya.</a:t>
            </a:r>
          </a:p>
          <a:p>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Arti Penting Lahirnya UUPA</a:t>
            </a:r>
            <a:endParaRPr lang="id-ID" dirty="0"/>
          </a:p>
        </p:txBody>
      </p:sp>
      <p:sp>
        <p:nvSpPr>
          <p:cNvPr id="3" name="Content Placeholder 2"/>
          <p:cNvSpPr>
            <a:spLocks noGrp="1"/>
          </p:cNvSpPr>
          <p:nvPr>
            <p:ph idx="1"/>
          </p:nvPr>
        </p:nvSpPr>
        <p:spPr/>
        <p:txBody>
          <a:bodyPr>
            <a:normAutofit/>
          </a:bodyPr>
          <a:lstStyle/>
          <a:p>
            <a:r>
              <a:rPr lang="id-ID" sz="4000" dirty="0" smtClean="0"/>
              <a:t>Pertama</a:t>
            </a:r>
            <a:r>
              <a:rPr lang="id-ID" sz="4000" dirty="0"/>
              <a:t>, tidak </a:t>
            </a:r>
            <a:r>
              <a:rPr lang="id-ID" sz="4000" dirty="0" smtClean="0"/>
              <a:t>memberlakukan </a:t>
            </a:r>
            <a:r>
              <a:rPr lang="id-ID" sz="4000" dirty="0"/>
              <a:t>lagi atau mencabut hukum agraria kolonial, </a:t>
            </a:r>
            <a:endParaRPr lang="id-ID" sz="4000" dirty="0" smtClean="0"/>
          </a:p>
          <a:p>
            <a:r>
              <a:rPr lang="id-ID" sz="4000" dirty="0" smtClean="0"/>
              <a:t>Kedua</a:t>
            </a:r>
            <a:r>
              <a:rPr lang="id-ID" sz="4000" dirty="0"/>
              <a:t>, membangun hukum agraria nasional. </a:t>
            </a:r>
            <a:endParaRPr lang="id-ID"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Arti Penting Lahirnya UUPA</a:t>
            </a:r>
            <a:endParaRPr lang="id-ID" dirty="0"/>
          </a:p>
        </p:txBody>
      </p:sp>
      <p:sp>
        <p:nvSpPr>
          <p:cNvPr id="3" name="Content Placeholder 2"/>
          <p:cNvSpPr>
            <a:spLocks noGrp="1"/>
          </p:cNvSpPr>
          <p:nvPr>
            <p:ph idx="1"/>
          </p:nvPr>
        </p:nvSpPr>
        <p:spPr/>
        <p:txBody>
          <a:bodyPr>
            <a:normAutofit/>
          </a:bodyPr>
          <a:lstStyle/>
          <a:p>
            <a:r>
              <a:rPr lang="id-ID" dirty="0" smtClean="0"/>
              <a:t>Menurut Boedi Harsono, dengan berlakunya UUPA terjadilah perubahan yang fundamental pada hukum agraria di Indonesia, terutama hukum di bidang pertanahan. </a:t>
            </a:r>
          </a:p>
          <a:p>
            <a:r>
              <a:rPr lang="id-ID" dirty="0" smtClean="0"/>
              <a:t>Perubahan yang fundamental ini, baik mengenai struktur perangkat hukum, konsepsi yang mendasari maupun isinya.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Arti Penting Lahirnya UUPA</a:t>
            </a:r>
            <a:endParaRPr lang="id-ID" dirty="0"/>
          </a:p>
        </p:txBody>
      </p:sp>
      <p:sp>
        <p:nvSpPr>
          <p:cNvPr id="3" name="Content Placeholder 2"/>
          <p:cNvSpPr>
            <a:spLocks noGrp="1"/>
          </p:cNvSpPr>
          <p:nvPr>
            <p:ph idx="1"/>
          </p:nvPr>
        </p:nvSpPr>
        <p:spPr>
          <a:xfrm>
            <a:off x="457200" y="1214422"/>
            <a:ext cx="8229600" cy="5286412"/>
          </a:xfrm>
        </p:spPr>
        <p:txBody>
          <a:bodyPr>
            <a:normAutofit fontScale="92500" lnSpcReduction="10000"/>
          </a:bodyPr>
          <a:lstStyle/>
          <a:p>
            <a:r>
              <a:rPr lang="id-ID" dirty="0" smtClean="0"/>
              <a:t>UUPA menjadi landasan hukum bagi pengaturan hukum tanah nasional yang sebelumnya tersebar dalam berbagai bidang hukum. </a:t>
            </a:r>
          </a:p>
          <a:p>
            <a:r>
              <a:rPr lang="id-ID" dirty="0" smtClean="0"/>
              <a:t>Tujuan umum UUPA adalah melaksanakan atau mewujudkan ketentuan dalam Pasal 33 ayat (3) UUD 1945 bahwa bumi, air, dan kekayaan yang terkandung didalamnya yang penguasaannya ditugaskan kepada Negara Republik Indonesia, harus dipergunakan untuk sebesar-besarnya kemakmuran rakyat. </a:t>
            </a:r>
          </a:p>
          <a:p>
            <a:r>
              <a:rPr lang="id-ID" dirty="0" smtClean="0"/>
              <a:t>Di situlah letak politik hukum agraria nasional.</a:t>
            </a:r>
          </a:p>
          <a:p>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608</TotalTime>
  <Words>1654</Words>
  <Application>Microsoft Office PowerPoint</Application>
  <PresentationFormat>On-screen Show (4:3)</PresentationFormat>
  <Paragraphs>104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Politik Hukum Lingkungan &amp; Keadilan SDA</vt:lpstr>
      <vt:lpstr>Pertemuan 11</vt:lpstr>
      <vt:lpstr>Alasan Perubahan Hk Agraria Kolonial</vt:lpstr>
      <vt:lpstr>PowerPoint Presentation</vt:lpstr>
      <vt:lpstr>Tujuan Pokok UUPA</vt:lpstr>
      <vt:lpstr>PowerPoint Presentation</vt:lpstr>
      <vt:lpstr>Arti Penting Lahirnya UUPA</vt:lpstr>
      <vt:lpstr>Arti Penting Lahirnya UUPA</vt:lpstr>
      <vt:lpstr>Arti Penting Lahirnya UUPA</vt:lpstr>
      <vt:lpstr>PowerPoint Presentation</vt:lpstr>
      <vt:lpstr>UUPA kurang lengkap</vt:lpstr>
      <vt:lpstr>Kelemahan UU Sektoral</vt:lpstr>
      <vt:lpstr>Kelemahan UU Sektoral</vt:lpstr>
      <vt:lpstr>PowerPoint Presentation</vt:lpstr>
      <vt:lpstr>Komitmen Pemerintah</vt:lpstr>
      <vt:lpstr>Catatan penting TAP MPR No.IX/MPR/2001 terkait dg pembangunan hukum agraria nasional</vt:lpstr>
      <vt:lpstr>PowerPoint Presentation</vt:lpstr>
      <vt:lpstr>Catatan penting TAP MPR No.IX/MPR/2001 terkait dg pembangunan hukum agraria nasional</vt:lpstr>
      <vt:lpstr>PowerPoint Presentation</vt:lpstr>
      <vt:lpstr>Catatan penting TAP MPR No.IX/MPR/2001 terkait dg pembangunan hukum agraria nasional</vt:lpstr>
      <vt:lpstr>PowerPoint Presentation</vt:lpstr>
      <vt:lpstr>Bgm Sebelum TAP MPR</vt:lpstr>
      <vt:lpstr>Bgm Sebelum TAP MPR</vt:lpstr>
      <vt:lpstr>Pelaksanaan GBHN 1999-2004</vt:lpstr>
      <vt:lpstr>PowerPoint Presentation</vt:lpstr>
      <vt:lpstr>Setelah TAP MPR 2001 Menurut UU No 17/2007 ttg RPJP Nasional  dan RPJP 2005-2025</vt:lpstr>
      <vt:lpstr>PowerPoint Presentation</vt:lpstr>
      <vt:lpstr>PowerPoint Presentation</vt:lpstr>
      <vt:lpstr> RPJM 2015-2019,  6.4.5. Menjamin Kepastian Hukum Hak Kepemilikan Tanah</vt:lpstr>
      <vt:lpstr>PowerPoint Presentation</vt:lpstr>
      <vt:lpstr>Arah kebijakan dan strategi</vt:lpstr>
      <vt:lpstr>PowerPoint Presentation</vt:lpstr>
      <vt:lpstr>Kerjasama Pemerintah -Swasta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Politik Hukum Agraria  dalam UUPA</dc:title>
  <dc:creator>ASUS</dc:creator>
  <cp:lastModifiedBy>LENOVO</cp:lastModifiedBy>
  <cp:revision>46</cp:revision>
  <dcterms:created xsi:type="dcterms:W3CDTF">2016-11-08T02:32:37Z</dcterms:created>
  <dcterms:modified xsi:type="dcterms:W3CDTF">2021-05-21T04:26:57Z</dcterms:modified>
</cp:coreProperties>
</file>