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6BA9AD-FDD1-4C82-8E8A-F608F2F433AC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5A23CC-9E71-494F-8F8E-6D4D97A612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MODEL-MODEL </a:t>
            </a:r>
            <a:br>
              <a:rPr lang="en-US" dirty="0" smtClean="0"/>
            </a:br>
            <a:r>
              <a:rPr lang="en-US" dirty="0" smtClean="0"/>
              <a:t>FORMULASI KEBIJAKAN PUBLIK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58961" y="4800600"/>
            <a:ext cx="4495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0000"/>
                </a:solidFill>
              </a:rPr>
              <a:t>OLEH:</a:t>
            </a:r>
          </a:p>
          <a:p>
            <a:pPr algn="ctr"/>
            <a:r>
              <a:rPr lang="id-ID" b="1" dirty="0" smtClean="0">
                <a:solidFill>
                  <a:srgbClr val="FF0000"/>
                </a:solidFill>
              </a:rPr>
              <a:t>EKO BUDI SULISTIO, S.Sos, M.AP</a:t>
            </a:r>
            <a:endParaRPr lang="id-ID" b="1" dirty="0">
              <a:solidFill>
                <a:srgbClr val="FF0000"/>
              </a:solidFill>
            </a:endParaRPr>
          </a:p>
          <a:p>
            <a:pPr algn="ctr"/>
            <a:r>
              <a:rPr lang="id-ID" b="1" dirty="0" smtClean="0">
                <a:solidFill>
                  <a:srgbClr val="FF0000"/>
                </a:solidFill>
              </a:rPr>
              <a:t>Dosen Administrasi Publik</a:t>
            </a:r>
          </a:p>
          <a:p>
            <a:pPr algn="ctr"/>
            <a:r>
              <a:rPr lang="id-ID" b="1" dirty="0" smtClean="0">
                <a:solidFill>
                  <a:srgbClr val="FF0000"/>
                </a:solidFill>
              </a:rPr>
              <a:t>Universitas Lampung</a:t>
            </a:r>
            <a:endParaRPr lang="id-ID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Institusional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Model ini menekankan bahwa proses pembuatan/ perumusan kebijakan publik berasal dari birokrasi struktur organisasi pemerintahan seperti: lembaga eksekutif, lembaga legislatif dan lembaga yudikatif. </a:t>
            </a:r>
            <a:endParaRPr lang="en-US" dirty="0" smtClean="0"/>
          </a:p>
          <a:p>
            <a:r>
              <a:rPr lang="id-ID" dirty="0" smtClean="0"/>
              <a:t>Hal </a:t>
            </a:r>
            <a:r>
              <a:rPr lang="id-ID" dirty="0"/>
              <a:t>ini disebabkan kegiatan-kegiatan politik bertumpu pada lembaga-lembaga tersebut. </a:t>
            </a:r>
            <a:endParaRPr lang="en-US" dirty="0" smtClean="0"/>
          </a:p>
          <a:p>
            <a:r>
              <a:rPr lang="id-ID" dirty="0" smtClean="0"/>
              <a:t>Dengan </a:t>
            </a:r>
            <a:r>
              <a:rPr lang="id-ID" dirty="0"/>
              <a:t>demikian maka Kebijakan Publik secara otoritatif dirumuskan, disahkan dan dilaksanakan pada lembaga-lembaga pemerintah tersebut.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Elit</a:t>
            </a:r>
            <a:r>
              <a:rPr lang="en-US" dirty="0" smtClean="0"/>
              <a:t>-Massa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Dalam model ini masyarakat dibagi menjadi dua: kelompok kecil yang berkuasa (kaum elit) dan kelompok besar yang tidak berkuasa (massa). </a:t>
            </a:r>
            <a:endParaRPr lang="en-US" dirty="0" smtClean="0"/>
          </a:p>
          <a:p>
            <a:r>
              <a:rPr lang="id-ID" dirty="0" smtClean="0"/>
              <a:t>Dalam </a:t>
            </a:r>
            <a:r>
              <a:rPr lang="id-ID" dirty="0"/>
              <a:t>model ini Pembuat Kebijakan dipersepsi sebagai segolongan elit masyarakat yang berkuasa. </a:t>
            </a:r>
            <a:endParaRPr lang="en-US" dirty="0" smtClean="0"/>
          </a:p>
          <a:p>
            <a:r>
              <a:rPr lang="id-ID" dirty="0" smtClean="0"/>
              <a:t>Kebijakan </a:t>
            </a:r>
            <a:r>
              <a:rPr lang="id-ID" dirty="0"/>
              <a:t>Publik mengalir dari atas ke bawah yaitu dari golongan elit ke golongan massa. </a:t>
            </a:r>
            <a:endParaRPr lang="en-US" dirty="0" smtClean="0"/>
          </a:p>
          <a:p>
            <a:r>
              <a:rPr lang="id-ID" dirty="0" smtClean="0"/>
              <a:t>Kelompok </a:t>
            </a:r>
            <a:r>
              <a:rPr lang="id-ID" dirty="0"/>
              <a:t>elit memiliki kekuasaan dan nilai-nilai yang berbeda dengan massa. Karena itu dalam perspektif ini Kebijakan Publik tak lain adalah kepentingan dan nilai kaum elit. </a:t>
            </a:r>
            <a:endParaRPr lang="en-US" dirty="0" smtClean="0"/>
          </a:p>
          <a:p>
            <a:r>
              <a:rPr lang="id-ID" dirty="0" smtClean="0"/>
              <a:t>Massa</a:t>
            </a:r>
            <a:r>
              <a:rPr lang="id-ID" dirty="0"/>
              <a:t>, tak lain adalah pihak yang bersifat apatis dan buta terhadap informasi tentang Kebijakan Publik.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/>
              <a:t>Dalam perspektif ini Kebijakan Publik dibuat oleh kelompok-kelompok tertentu yang ada di masyarakat. </a:t>
            </a:r>
            <a:endParaRPr lang="en-US" dirty="0" smtClean="0"/>
          </a:p>
          <a:p>
            <a:r>
              <a:rPr lang="id-ID" dirty="0" smtClean="0"/>
              <a:t>Individu-individu </a:t>
            </a:r>
            <a:r>
              <a:rPr lang="id-ID" dirty="0"/>
              <a:t>yang memiliki kepentingan yang sama mengikatkan diri baik secara formal maupun informal ke dalam kelompok-kelompok kepentingan (</a:t>
            </a:r>
            <a:r>
              <a:rPr lang="id-ID" i="1" dirty="0"/>
              <a:t>interest groups</a:t>
            </a:r>
            <a:r>
              <a:rPr lang="id-ID" dirty="0"/>
              <a:t>) yang dapat mengajukan atau memaksakan kepentingan-kepentingannya pada Pemerintah. </a:t>
            </a:r>
            <a:endParaRPr lang="en-US" dirty="0" smtClean="0"/>
          </a:p>
          <a:p>
            <a:r>
              <a:rPr lang="id-ID" dirty="0" smtClean="0"/>
              <a:t>Kelompok-kelompok </a:t>
            </a:r>
            <a:r>
              <a:rPr lang="id-ID" dirty="0"/>
              <a:t>kepentingan tadi akhirnya menjadi kelompok yang mempunyai kekuatan/ daya tekan (</a:t>
            </a:r>
            <a:r>
              <a:rPr lang="id-ID" i="1" dirty="0"/>
              <a:t>pressure groups</a:t>
            </a:r>
            <a:r>
              <a:rPr lang="id-ID" dirty="0"/>
              <a:t>) dalam pembuatan Kebijakan Publik. </a:t>
            </a:r>
            <a:endParaRPr lang="en-US" dirty="0" smtClean="0"/>
          </a:p>
          <a:p>
            <a:r>
              <a:rPr lang="id-ID" dirty="0" smtClean="0"/>
              <a:t>Dalam </a:t>
            </a:r>
            <a:r>
              <a:rPr lang="id-ID" dirty="0"/>
              <a:t>hal ini perumusan Kebijakan Publik merupakan hasil perimbangan kepentingan antar kelompok-kelompok kepentingan.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/>
              <a:t>Model sistem–politik ini diangkat dari uraian sarjana politik David Easton dalam bukunya “</a:t>
            </a:r>
            <a:r>
              <a:rPr lang="id-ID" i="1" dirty="0"/>
              <a:t>The Political System</a:t>
            </a:r>
            <a:r>
              <a:rPr lang="id-ID" dirty="0"/>
              <a:t>”.  </a:t>
            </a:r>
            <a:endParaRPr lang="en-US" dirty="0" smtClean="0"/>
          </a:p>
          <a:p>
            <a:r>
              <a:rPr lang="id-ID" dirty="0" smtClean="0"/>
              <a:t>Model </a:t>
            </a:r>
            <a:r>
              <a:rPr lang="id-ID" dirty="0"/>
              <a:t>ini didasarkan pada konsep-konsep teori informasi (inputs, withinputs, outputs dan feedback) dan memandang kebijakan publik sebagai respons suatu sistem politik terhadap kekuatan-kekuatan lingkungan (sosial, politik, ekonomi, kebudayaan, geografis dan sebagainya) yang ada di sekitarnya. 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id-ID" dirty="0" smtClean="0"/>
              <a:t>engan </a:t>
            </a:r>
            <a:r>
              <a:rPr lang="id-ID" dirty="0"/>
              <a:t>demikian, kebijakan publik dipandang oleh model ini sebagai hasil (output) dari sistem politik.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44624" y="2743200"/>
            <a:ext cx="6556375" cy="1800225"/>
            <a:chOff x="1440" y="5866"/>
            <a:chExt cx="9240" cy="1901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1440" y="6030"/>
              <a:ext cx="1320" cy="54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INPUT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3240" y="5866"/>
              <a:ext cx="1680" cy="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TUNTUTAN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DUKUNGAN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5400" y="5866"/>
              <a:ext cx="1320" cy="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SISTEM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POLITIK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7200" y="5866"/>
              <a:ext cx="1680" cy="9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KEPUTUSAN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KEBIJAKAN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9360" y="6030"/>
              <a:ext cx="1320" cy="54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OUT PUT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4920" y="7227"/>
              <a:ext cx="1800" cy="54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FEEDBACK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7920" y="6718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 flipH="1">
              <a:off x="6720" y="7570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H="1">
              <a:off x="4080" y="7570"/>
              <a:ext cx="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 flipV="1">
              <a:off x="4080" y="6718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2760" y="629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4920" y="629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6720" y="629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8880" y="629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 Rational -Comprehensive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</a:t>
            </a:r>
            <a:r>
              <a:rPr lang="id-ID" dirty="0" smtClean="0"/>
              <a:t>nsur-unsur </a:t>
            </a:r>
            <a:r>
              <a:rPr lang="id-ID" dirty="0"/>
              <a:t>utama dari model ini adalah:</a:t>
            </a:r>
            <a:endParaRPr lang="en-US" b="1" dirty="0"/>
          </a:p>
          <a:p>
            <a:pPr lvl="1"/>
            <a:r>
              <a:rPr lang="id-ID" dirty="0"/>
              <a:t>Pembuat Kebijakan dihadapkan pada suatu masalah tertentu yang dapat dibedakan dari masalah-masalah lain atau setidak-tidaknya dinilai sebagai masalah-masalah yang dapat diperbandingkan  satu sama lain</a:t>
            </a:r>
            <a:endParaRPr lang="en-US" b="1" dirty="0"/>
          </a:p>
          <a:p>
            <a:pPr lvl="1"/>
            <a:r>
              <a:rPr lang="id-ID" dirty="0"/>
              <a:t>Tujuan-tujuan, nilai-nilai, atau sasaran-sasaran yang memberi pedoman bagi pembuat keputusan amat jelas dan dapat ditetapkan rangkingnya sesuai dengan urutan kepentingannya</a:t>
            </a:r>
            <a:endParaRPr lang="en-US" b="1" dirty="0"/>
          </a:p>
          <a:p>
            <a:pPr lvl="1"/>
            <a:r>
              <a:rPr lang="id-ID" dirty="0"/>
              <a:t>Pelbagai alternatif untuk memecahkan masalah tersebut diteliti secara seksama</a:t>
            </a:r>
            <a:endParaRPr lang="en-US" b="1" dirty="0"/>
          </a:p>
          <a:p>
            <a:pPr lvl="1"/>
            <a:r>
              <a:rPr lang="id-ID" b="1" dirty="0"/>
              <a:t>Akibat-akibat </a:t>
            </a:r>
            <a:r>
              <a:rPr lang="id-ID" dirty="0"/>
              <a:t>(biaya dan manfaat) yang ditimbulkan oleh setiap alternatif yang dipilih diteliti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Setiap alternatif dan masing-masing akibat yang menyertainya, dapat diperbandingkan dengan alternatif-alternatif lainnya</a:t>
            </a:r>
            <a:endParaRPr lang="en-US" dirty="0"/>
          </a:p>
          <a:p>
            <a:r>
              <a:rPr lang="id-ID" dirty="0"/>
              <a:t>Pembuat kebijakan akan memilih alternatif dan akibat-akibatnya yang dapat memaksimasi tercapinya tujuan, nilai-nilai atau sasaran yang telah digariskan. </a:t>
            </a:r>
            <a:endParaRPr lang="en-US" dirty="0"/>
          </a:p>
          <a:p>
            <a:r>
              <a:rPr lang="id-ID" dirty="0" smtClean="0"/>
              <a:t>Hasil </a:t>
            </a:r>
            <a:r>
              <a:rPr lang="id-ID" dirty="0"/>
              <a:t>dari proses di atas adalah keputusan (kebijakan)  Rasional, yaitu suatu kebijakan yang dapat mencapai suatu tujuan yang paling efektif.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 Incremental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d-ID" dirty="0"/>
              <a:t>Pemilhan tujuan atau sasaran dan analisis tindakan kebijakan yang diperlukan unutk mencapainya dipandang sebagai sesuatu hal yang saling terkait daripada sebagai sesuatu hal yang saling terpisah</a:t>
            </a:r>
            <a:endParaRPr lang="en-US" b="1" dirty="0"/>
          </a:p>
          <a:p>
            <a:pPr lvl="0"/>
            <a:r>
              <a:rPr lang="id-ID" dirty="0"/>
              <a:t>Pembuat Kebijakan dianggap hanya mempertimbangkan beberapa alternatif yang langsung berhubungan dengan pokok masalah, dan alternatif-alternatif ini hanya dipandang berbeda secara inkremental atau marjinal bila dibandingkan dengan kebijakan yang ada sekarang.</a:t>
            </a:r>
            <a:endParaRPr lang="en-US" b="1" dirty="0"/>
          </a:p>
          <a:p>
            <a:pPr lvl="0"/>
            <a:r>
              <a:rPr lang="id-ID" dirty="0"/>
              <a:t>Bagi tiap alternatif hanya sejumlah kecil akibat-akibta yang mendasar yang akan dievaluasi</a:t>
            </a:r>
            <a:endParaRPr lang="en-US" b="1" dirty="0"/>
          </a:p>
          <a:p>
            <a:pPr lvl="0"/>
            <a:r>
              <a:rPr lang="id-ID" dirty="0"/>
              <a:t>masalah yang dihadapi oleh </a:t>
            </a:r>
            <a:r>
              <a:rPr lang="id-ID" i="1" dirty="0"/>
              <a:t>policy maker</a:t>
            </a:r>
            <a:r>
              <a:rPr lang="id-ID" dirty="0"/>
              <a:t> akan diredefinisikan secara teratur. Pandangan inkrementalisme memeberikan kemungkinan untuk mempertimbangkan dan menyesuaikan tujuan dan sarana serta tujuan sehingga menjadikan dampak dari masalah itu dapat ditanggulangi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 Mixed-Scanning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Adalah kebijakan yang memperhitungkan baik keputusan-keputusan yang bersifat fundamental maupun inkremental dan memberikan urutan teratas bagi proses pembuatan kebijakan fundamental yang memberikan arahan dasar</a:t>
            </a:r>
            <a:r>
              <a:rPr lang="id-ID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dirty="0" smtClean="0"/>
              <a:t>Pandangan ini menyatakan bahwa tidak ada kebijakan atau cara pemecahan masalah yang tepat bagi setiap masalah. </a:t>
            </a:r>
            <a:endParaRPr lang="en-US" b="1" dirty="0" smtClean="0"/>
          </a:p>
          <a:p>
            <a:pPr lvl="0"/>
            <a:r>
              <a:rPr lang="id-ID" dirty="0" smtClean="0"/>
              <a:t>Pembuatan keputusan yang inkremental pada hakikatnya bersifat perbaikan-perbaikan kecil dan hal ini lebih diarahkan untuk memperbaiki ketidaksempurnaan dari upaya-upaya konkrit dalam mengatasi masalah sosial yang ada sekarang daripada sebagai upaya untuk menyodorkan tujuan-tujuan sosial yang sama sekali baru di masa yang akan datang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Perumusan</a:t>
            </a:r>
            <a:r>
              <a:rPr lang="en-US" dirty="0" smtClean="0"/>
              <a:t>/ </a:t>
            </a:r>
            <a:r>
              <a:rPr lang="en-US" dirty="0" err="1" smtClean="0"/>
              <a:t>Formulasi</a:t>
            </a:r>
            <a:r>
              <a:rPr lang="id-ID" dirty="0" smtClean="0"/>
              <a:t> </a:t>
            </a:r>
            <a:r>
              <a:rPr lang="id-ID" dirty="0"/>
              <a:t>Kebijakan merupakan pengembangan alternatif-alternatif kebijakan dalam menghadapi masalah-masalah di dalam agenda </a:t>
            </a:r>
            <a:r>
              <a:rPr lang="id-ID" dirty="0" smtClean="0"/>
              <a:t>publik</a:t>
            </a:r>
            <a:r>
              <a:rPr lang="en-US" dirty="0" smtClean="0"/>
              <a:t>.</a:t>
            </a:r>
          </a:p>
          <a:p>
            <a:r>
              <a:rPr lang="id-ID" dirty="0"/>
              <a:t>Formulasi kebijakan terjadi di dalam birokrasi pemerintah, kantor kelompok-kelompok kepentingan, ruang komite legilatif, pertemuan komisi khusus, dan organisasi perencana kebijakan atau dikenal juga sebagai "think tanks".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perumusan kebijakan tidak mengikuti aturan-aturan yang definitif, karena masalah kebijakan itu sendiri sedemikian kompleks. Karena itu, perumusan kebijakan merupakan tahapan paling kritis  dalam proses pembuatan kebijakan (Dunn,1999:91-92).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Dalam keadaan dimana data tidak memadai atau tidak tersedia, seperti kebanyakan di negara-negara berkembang , maka para perumus kebijakan terpaksa menyandarkan diri sepenuhnya pada dugaan-dugaan, naluri, harapan ideologis, atau prasangka-prasangka; sebaliknya, tersedianya seperangkat data yang akurat dan dapat diandalkan seperti di negara-negara maju, terbukti telah meningkatkan kemampuan para perencana untuk merumuskan sejumlah pilihan alternatif yang benar-benar jitu</a:t>
            </a:r>
            <a:r>
              <a:rPr lang="id-ID" dirty="0" smtClean="0"/>
              <a:t>”.</a:t>
            </a:r>
            <a:r>
              <a:rPr lang="en-US" dirty="0" smtClean="0"/>
              <a:t> (Abdul </a:t>
            </a:r>
            <a:r>
              <a:rPr lang="en-US" dirty="0" err="1" smtClean="0"/>
              <a:t>Wahab</a:t>
            </a:r>
            <a:r>
              <a:rPr lang="en-US" dirty="0" smtClean="0"/>
              <a:t>, 1997).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Dalam perumusan kebijakan, kemampuan untuk mengenali perbedaan antara situasi problematis, masalah kebijakan dan isu kebijakan sangat penting guna memahami pelbagai cara bagaimana pengalaman sehari-hari diterjemahkan ke dalam ketidaksepakatan mengenai arah tindakan pemerintah baik yang aktual maupun yang potensial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Rumusan masalah sangat dipengaruhi oleh asumsi-asumsi  dari para pelaku kebijakan- anggota parlemen, administrator, pelaku bisnis dan kelompok-kelompok konsumen- sebagai alat dalam memahami situasi problematis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Jadi</a:t>
            </a:r>
            <a:r>
              <a:rPr lang="en-US" dirty="0" smtClean="0"/>
              <a:t>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Proses Perumusan Kebijakan (</a:t>
            </a:r>
            <a:r>
              <a:rPr lang="id-ID" i="1" dirty="0"/>
              <a:t>Public Policy Formulation</a:t>
            </a:r>
            <a:r>
              <a:rPr lang="id-ID" dirty="0"/>
              <a:t>) dapat dipahami sebagai Proses Pembuatan Suatu Kebijakan Publik. </a:t>
            </a:r>
            <a:endParaRPr lang="en-US" dirty="0" smtClean="0"/>
          </a:p>
          <a:p>
            <a:r>
              <a:rPr lang="id-ID" dirty="0" smtClean="0"/>
              <a:t>Proses </a:t>
            </a:r>
            <a:r>
              <a:rPr lang="id-ID" dirty="0"/>
              <a:t>yang dimaksudkan adalah proses transformasi/ pengubahan inputs menjadi Outputs.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Model-Model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Perspektif</a:t>
            </a:r>
            <a:r>
              <a:rPr lang="en-US" b="1" dirty="0" smtClean="0"/>
              <a:t> </a:t>
            </a:r>
            <a:r>
              <a:rPr lang="en-US" b="1" dirty="0" err="1" smtClean="0"/>
              <a:t>Deskriptif</a:t>
            </a:r>
            <a:r>
              <a:rPr lang="en-US" b="1" dirty="0" smtClean="0"/>
              <a:t>:</a:t>
            </a:r>
          </a:p>
          <a:p>
            <a:pPr lvl="1"/>
            <a:r>
              <a:rPr lang="en-US" b="1" dirty="0" smtClean="0"/>
              <a:t>Model I</a:t>
            </a:r>
            <a:r>
              <a:rPr lang="id-ID" b="1" dirty="0" smtClean="0"/>
              <a:t>nstitusional</a:t>
            </a:r>
            <a:r>
              <a:rPr lang="id-ID" b="1" dirty="0"/>
              <a:t>, </a:t>
            </a:r>
            <a:endParaRPr lang="en-US" b="1" dirty="0" smtClean="0"/>
          </a:p>
          <a:p>
            <a:pPr lvl="1"/>
            <a:r>
              <a:rPr lang="en-US" b="1" dirty="0" smtClean="0"/>
              <a:t>Model E</a:t>
            </a:r>
            <a:r>
              <a:rPr lang="id-ID" b="1" dirty="0" smtClean="0"/>
              <a:t>lit-</a:t>
            </a:r>
            <a:r>
              <a:rPr lang="en-US" b="1" dirty="0" smtClean="0"/>
              <a:t>M</a:t>
            </a:r>
            <a:r>
              <a:rPr lang="id-ID" b="1" dirty="0" smtClean="0"/>
              <a:t>assa</a:t>
            </a:r>
            <a:r>
              <a:rPr lang="id-ID" b="1" dirty="0"/>
              <a:t>,  </a:t>
            </a:r>
            <a:endParaRPr lang="en-US" b="1" dirty="0" smtClean="0"/>
          </a:p>
          <a:p>
            <a:pPr lvl="1"/>
            <a:r>
              <a:rPr lang="en-US" b="1" dirty="0" smtClean="0"/>
              <a:t>Model K</a:t>
            </a:r>
            <a:r>
              <a:rPr lang="id-ID" b="1" dirty="0" smtClean="0"/>
              <a:t>elompok </a:t>
            </a:r>
            <a:r>
              <a:rPr lang="id-ID" b="1" dirty="0"/>
              <a:t>dan </a:t>
            </a:r>
            <a:endParaRPr lang="en-US" b="1" dirty="0" smtClean="0"/>
          </a:p>
          <a:p>
            <a:pPr lvl="1"/>
            <a:r>
              <a:rPr lang="en-US" b="1" dirty="0" smtClean="0"/>
              <a:t>M</a:t>
            </a:r>
            <a:r>
              <a:rPr lang="id-ID" b="1" dirty="0" smtClean="0"/>
              <a:t>odel </a:t>
            </a:r>
            <a:r>
              <a:rPr lang="en-US" b="1" dirty="0" smtClean="0"/>
              <a:t>S</a:t>
            </a:r>
            <a:r>
              <a:rPr lang="id-ID" b="1" dirty="0" smtClean="0"/>
              <a:t>istem</a:t>
            </a:r>
            <a:r>
              <a:rPr lang="en-US" b="1" dirty="0" smtClean="0"/>
              <a:t> P</a:t>
            </a:r>
            <a:r>
              <a:rPr lang="id-ID" b="1" dirty="0" smtClean="0"/>
              <a:t>olitik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Preskriptif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R</a:t>
            </a:r>
            <a:r>
              <a:rPr lang="id-ID" b="1" dirty="0" smtClean="0"/>
              <a:t>ational-</a:t>
            </a:r>
            <a:r>
              <a:rPr lang="en-US" b="1" dirty="0" smtClean="0"/>
              <a:t>C</a:t>
            </a:r>
            <a:r>
              <a:rPr lang="id-ID" b="1" dirty="0" smtClean="0"/>
              <a:t>omprehensive </a:t>
            </a:r>
            <a:endParaRPr lang="en-US" b="1" dirty="0" smtClean="0"/>
          </a:p>
          <a:p>
            <a:pPr lvl="1"/>
            <a:r>
              <a:rPr lang="en-US" b="1" dirty="0" smtClean="0"/>
              <a:t>I</a:t>
            </a:r>
            <a:r>
              <a:rPr lang="id-ID" b="1" dirty="0" smtClean="0"/>
              <a:t>ncremental</a:t>
            </a:r>
            <a:endParaRPr lang="en-US" b="1" dirty="0" smtClean="0"/>
          </a:p>
          <a:p>
            <a:pPr lvl="1"/>
            <a:r>
              <a:rPr lang="en-US" b="1" dirty="0" smtClean="0"/>
              <a:t>M</a:t>
            </a:r>
            <a:r>
              <a:rPr lang="id-ID" b="1" dirty="0" smtClean="0"/>
              <a:t>ixed-</a:t>
            </a:r>
            <a:r>
              <a:rPr lang="en-US" b="1" dirty="0" smtClean="0"/>
              <a:t>S</a:t>
            </a:r>
            <a:r>
              <a:rPr lang="id-ID" b="1" dirty="0" smtClean="0"/>
              <a:t>canning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110</TotalTime>
  <Words>972</Words>
  <Application>Microsoft Office PowerPoint</Application>
  <PresentationFormat>On-screen Show (4:3)</PresentationFormat>
  <Paragraphs>73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Module</vt:lpstr>
      <vt:lpstr>MODEL-MODEL  FORMULASI KEBIJAKAN PUBLIK</vt:lpstr>
      <vt:lpstr>Pengertian Formulasi Kebijakan</vt:lpstr>
      <vt:lpstr>PowerPoint Presentation</vt:lpstr>
      <vt:lpstr>PowerPoint Presentation</vt:lpstr>
      <vt:lpstr>PowerPoint Presentation</vt:lpstr>
      <vt:lpstr>PowerPoint Presentation</vt:lpstr>
      <vt:lpstr>Jadi……</vt:lpstr>
      <vt:lpstr>Model-Model Perumusan Kebijakan Publik</vt:lpstr>
      <vt:lpstr>PowerPoint Presentation</vt:lpstr>
      <vt:lpstr>Model Institusional</vt:lpstr>
      <vt:lpstr>Model Elit-Massa</vt:lpstr>
      <vt:lpstr>Model Kelompok</vt:lpstr>
      <vt:lpstr>Model Sistem Politik</vt:lpstr>
      <vt:lpstr>Model Sistem Politik</vt:lpstr>
      <vt:lpstr>Model Rational -Comprehensive</vt:lpstr>
      <vt:lpstr>Lanjutan…</vt:lpstr>
      <vt:lpstr>Model Incremental</vt:lpstr>
      <vt:lpstr>Model Mixed-Scanning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MODEL-MODEL  FORMULASI KEBIJAKAN PUBLIK</dc:title>
  <dc:creator>DELL</dc:creator>
  <cp:lastModifiedBy>EBS</cp:lastModifiedBy>
  <cp:revision>13</cp:revision>
  <dcterms:created xsi:type="dcterms:W3CDTF">2012-05-11T13:21:04Z</dcterms:created>
  <dcterms:modified xsi:type="dcterms:W3CDTF">2019-05-17T23:10:13Z</dcterms:modified>
</cp:coreProperties>
</file>