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59" r:id="rId5"/>
    <p:sldId id="260" r:id="rId6"/>
    <p:sldId id="285" r:id="rId7"/>
    <p:sldId id="261" r:id="rId8"/>
    <p:sldId id="286" r:id="rId9"/>
    <p:sldId id="262" r:id="rId10"/>
  </p:sldIdLst>
  <p:sldSz cx="9144000" cy="5143500" type="screen16x9"/>
  <p:notesSz cx="9144000" cy="51435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60"/>
  </p:normalViewPr>
  <p:slideViewPr>
    <p:cSldViewPr>
      <p:cViewPr>
        <p:scale>
          <a:sx n="77" d="100"/>
          <a:sy n="77" d="100"/>
        </p:scale>
        <p:origin x="-494" y="-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39038" y="869458"/>
            <a:ext cx="3865922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383B4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pc="-260" dirty="0"/>
              <a:pPr marL="25400">
                <a:lnSpc>
                  <a:spcPct val="100000"/>
                </a:lnSpc>
                <a:spcBef>
                  <a:spcPts val="155"/>
                </a:spcBef>
              </a:pPr>
              <a:t>‹#›</a:t>
            </a:fld>
            <a:endParaRPr spc="-26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6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pc="-260" dirty="0"/>
              <a:pPr marL="25400">
                <a:lnSpc>
                  <a:spcPct val="100000"/>
                </a:lnSpc>
                <a:spcBef>
                  <a:spcPts val="155"/>
                </a:spcBef>
              </a:pPr>
              <a:t>‹#›</a:t>
            </a:fld>
            <a:endParaRPr spc="-26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3999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6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pc="-260" dirty="0"/>
              <a:pPr marL="25400">
                <a:lnSpc>
                  <a:spcPct val="100000"/>
                </a:lnSpc>
                <a:spcBef>
                  <a:spcPts val="155"/>
                </a:spcBef>
              </a:pPr>
              <a:t>‹#›</a:t>
            </a:fld>
            <a:endParaRPr spc="-26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96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pc="-260" dirty="0"/>
              <a:pPr marL="25400">
                <a:lnSpc>
                  <a:spcPct val="100000"/>
                </a:lnSpc>
                <a:spcBef>
                  <a:spcPts val="155"/>
                </a:spcBef>
              </a:pPr>
              <a:t>‹#›</a:t>
            </a:fld>
            <a:endParaRPr spc="-26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pc="-260" dirty="0"/>
              <a:pPr marL="25400">
                <a:lnSpc>
                  <a:spcPct val="100000"/>
                </a:lnSpc>
                <a:spcBef>
                  <a:spcPts val="155"/>
                </a:spcBef>
              </a:pPr>
              <a:t>‹#›</a:t>
            </a:fld>
            <a:endParaRPr spc="-26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04013" y="360870"/>
            <a:ext cx="4935972" cy="2922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6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23256" y="2108822"/>
            <a:ext cx="5097780" cy="15932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469357" y="4768799"/>
            <a:ext cx="205739" cy="288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pPr marL="25400">
              <a:lnSpc>
                <a:spcPct val="100000"/>
              </a:lnSpc>
              <a:spcBef>
                <a:spcPts val="155"/>
              </a:spcBef>
            </a:pPr>
            <a:fld id="{81D60167-4931-47E6-BA6A-407CBD079E47}" type="slidenum">
              <a:rPr spc="-260" dirty="0"/>
              <a:pPr marL="25400">
                <a:lnSpc>
                  <a:spcPct val="100000"/>
                </a:lnSpc>
                <a:spcBef>
                  <a:spcPts val="155"/>
                </a:spcBef>
              </a:pPr>
              <a:t>‹#›</a:t>
            </a:fld>
            <a:endParaRPr spc="-26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Subtitle 6"/>
          <p:cNvSpPr>
            <a:spLocks noGrp="1"/>
          </p:cNvSpPr>
          <p:nvPr>
            <p:ph type="subTitle" idx="4"/>
          </p:nvPr>
        </p:nvSpPr>
        <p:spPr>
          <a:xfrm>
            <a:off x="2209800" y="1200150"/>
            <a:ext cx="4953000" cy="738664"/>
          </a:xfrm>
        </p:spPr>
        <p:txBody>
          <a:bodyPr/>
          <a:lstStyle/>
          <a:p>
            <a:pPr algn="ctr"/>
            <a:r>
              <a:rPr lang="id-ID" sz="2400" dirty="0">
                <a:solidFill>
                  <a:srgbClr val="FF0000"/>
                </a:solidFill>
              </a:rPr>
              <a:t>Peningkatan </a:t>
            </a:r>
            <a:r>
              <a:rPr lang="id-ID" sz="2400" dirty="0" smtClean="0">
                <a:solidFill>
                  <a:srgbClr val="FF0000"/>
                </a:solidFill>
              </a:rPr>
              <a:t>Kemampuan Profesional Guru</a:t>
            </a:r>
            <a:endParaRPr lang="id-ID" sz="2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9" name="object 83"/>
          <p:cNvSpPr/>
          <p:nvPr/>
        </p:nvSpPr>
        <p:spPr>
          <a:xfrm>
            <a:off x="5867401" y="57150"/>
            <a:ext cx="762000" cy="5905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15525" y="1743404"/>
            <a:ext cx="2717800" cy="199414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12700" marR="75565">
              <a:lnSpc>
                <a:spcPts val="1430"/>
              </a:lnSpc>
              <a:spcBef>
                <a:spcPts val="155"/>
              </a:spcBef>
            </a:pPr>
            <a:endParaRPr sz="1200">
              <a:latin typeface="+mj-lt"/>
              <a:cs typeface="Arial Black"/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ctrTitle"/>
          </p:nvPr>
        </p:nvSpPr>
        <p:spPr>
          <a:xfrm>
            <a:off x="2667000" y="793258"/>
            <a:ext cx="3837962" cy="615553"/>
          </a:xfrm>
        </p:spPr>
        <p:txBody>
          <a:bodyPr/>
          <a:lstStyle/>
          <a:p>
            <a:pPr lvl="1" algn="ctr"/>
            <a:r>
              <a:rPr lang="en-US" sz="2000" b="1" dirty="0" err="1">
                <a:solidFill>
                  <a:schemeClr val="tx2"/>
                </a:solidFill>
              </a:rPr>
              <a:t>Pengertian</a:t>
            </a:r>
            <a:r>
              <a:rPr lang="en-US" sz="2000" b="1" dirty="0">
                <a:solidFill>
                  <a:schemeClr val="tx2"/>
                </a:solidFill>
              </a:rPr>
              <a:t> </a:t>
            </a:r>
            <a:r>
              <a:rPr lang="en-US" sz="2000" b="1" dirty="0" err="1">
                <a:solidFill>
                  <a:schemeClr val="tx2"/>
                </a:solidFill>
              </a:rPr>
              <a:t>Peran</a:t>
            </a:r>
            <a:r>
              <a:rPr lang="en-US" sz="2000" b="1" dirty="0">
                <a:solidFill>
                  <a:schemeClr val="tx2"/>
                </a:solidFill>
              </a:rPr>
              <a:t> Guru</a:t>
            </a:r>
            <a:r>
              <a:rPr lang="id-ID" sz="2000" dirty="0">
                <a:solidFill>
                  <a:schemeClr val="tx2"/>
                </a:solidFill>
              </a:rPr>
              <a:t/>
            </a:r>
            <a:br>
              <a:rPr lang="id-ID" sz="2000" dirty="0">
                <a:solidFill>
                  <a:schemeClr val="tx2"/>
                </a:solidFill>
              </a:rPr>
            </a:br>
            <a:endParaRPr lang="id-ID" sz="2000" dirty="0">
              <a:solidFill>
                <a:schemeClr val="tx2"/>
              </a:solidFill>
            </a:endParaRPr>
          </a:p>
        </p:txBody>
      </p:sp>
      <p:sp>
        <p:nvSpPr>
          <p:cNvPr id="14" name="Subtitle 13"/>
          <p:cNvSpPr>
            <a:spLocks noGrp="1"/>
          </p:cNvSpPr>
          <p:nvPr>
            <p:ph type="subTitle" idx="4"/>
          </p:nvPr>
        </p:nvSpPr>
        <p:spPr>
          <a:xfrm>
            <a:off x="1524000" y="1352550"/>
            <a:ext cx="6096000" cy="2154436"/>
          </a:xfrm>
        </p:spPr>
        <p:txBody>
          <a:bodyPr/>
          <a:lstStyle/>
          <a:p>
            <a:r>
              <a:rPr lang="id-ID" sz="2000" dirty="0" smtClean="0">
                <a:solidFill>
                  <a:schemeClr val="tx1"/>
                </a:solidFill>
                <a:latin typeface="+mj-lt"/>
              </a:rPr>
              <a:t>G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uru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adalah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orang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dewasa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, yang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karena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perannya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berkewjiban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memberikan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pendidikan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kepada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anak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didik.Senada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Nawawi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(2015: 280)</a:t>
            </a:r>
            <a:r>
              <a:rPr lang="id-ID" sz="2000" dirty="0" smtClean="0">
                <a:solidFill>
                  <a:schemeClr val="tx1"/>
                </a:solidFill>
                <a:latin typeface="+mj-lt"/>
              </a:rPr>
              <a:t>. 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yang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dimaksud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peran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guru</a:t>
            </a:r>
            <a:r>
              <a:rPr lang="id-ID" sz="2000" dirty="0" smtClean="0">
                <a:solidFill>
                  <a:schemeClr val="tx1"/>
                </a:solidFill>
                <a:latin typeface="+mj-lt"/>
              </a:rPr>
              <a:t> yaitu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suatu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peran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sangatlah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penting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karena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guru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sebagai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pendidiklah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akan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merubah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pola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pikir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peserta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didiknya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kearah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perubahan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lebih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baik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kearah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maju</a:t>
            </a:r>
            <a:r>
              <a:rPr lang="id-ID" sz="2000" dirty="0" smtClean="0">
                <a:solidFill>
                  <a:schemeClr val="tx1"/>
                </a:solidFill>
                <a:latin typeface="+mj-lt"/>
              </a:rPr>
              <a:t> .</a:t>
            </a:r>
            <a:endParaRPr lang="id-ID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object 166"/>
          <p:cNvSpPr/>
          <p:nvPr/>
        </p:nvSpPr>
        <p:spPr>
          <a:xfrm>
            <a:off x="7077075" y="4095750"/>
            <a:ext cx="542925" cy="127000"/>
          </a:xfrm>
          <a:custGeom>
            <a:avLst/>
            <a:gdLst/>
            <a:ahLst/>
            <a:cxnLst/>
            <a:rect l="l" t="t" r="r" b="b"/>
            <a:pathLst>
              <a:path w="542925" h="127000">
                <a:moveTo>
                  <a:pt x="509248" y="126511"/>
                </a:moveTo>
                <a:lnTo>
                  <a:pt x="64146" y="126511"/>
                </a:lnTo>
                <a:lnTo>
                  <a:pt x="30764" y="61608"/>
                </a:lnTo>
                <a:lnTo>
                  <a:pt x="981" y="4611"/>
                </a:lnTo>
                <a:lnTo>
                  <a:pt x="0" y="2306"/>
                </a:lnTo>
                <a:lnTo>
                  <a:pt x="1636" y="0"/>
                </a:lnTo>
                <a:lnTo>
                  <a:pt x="509248" y="0"/>
                </a:lnTo>
                <a:lnTo>
                  <a:pt x="510557" y="658"/>
                </a:lnTo>
                <a:lnTo>
                  <a:pt x="510885" y="1647"/>
                </a:lnTo>
                <a:lnTo>
                  <a:pt x="542304" y="61608"/>
                </a:lnTo>
                <a:lnTo>
                  <a:pt x="542631" y="62596"/>
                </a:lnTo>
                <a:lnTo>
                  <a:pt x="542631" y="63914"/>
                </a:lnTo>
                <a:lnTo>
                  <a:pt x="542304" y="64573"/>
                </a:lnTo>
                <a:lnTo>
                  <a:pt x="510885" y="124864"/>
                </a:lnTo>
                <a:lnTo>
                  <a:pt x="510557" y="125852"/>
                </a:lnTo>
                <a:lnTo>
                  <a:pt x="509248" y="126511"/>
                </a:lnTo>
                <a:close/>
              </a:path>
            </a:pathLst>
          </a:custGeom>
          <a:solidFill>
            <a:srgbClr val="6AA8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8"/>
          <p:cNvSpPr/>
          <p:nvPr/>
        </p:nvSpPr>
        <p:spPr>
          <a:xfrm>
            <a:off x="7077075" y="4248150"/>
            <a:ext cx="542925" cy="127000"/>
          </a:xfrm>
          <a:custGeom>
            <a:avLst/>
            <a:gdLst/>
            <a:ahLst/>
            <a:cxnLst/>
            <a:rect l="l" t="t" r="r" b="b"/>
            <a:pathLst>
              <a:path w="542925" h="127000">
                <a:moveTo>
                  <a:pt x="478484" y="126511"/>
                </a:moveTo>
                <a:lnTo>
                  <a:pt x="33382" y="126511"/>
                </a:lnTo>
                <a:lnTo>
                  <a:pt x="32073" y="125852"/>
                </a:lnTo>
                <a:lnTo>
                  <a:pt x="31746" y="124864"/>
                </a:lnTo>
                <a:lnTo>
                  <a:pt x="327" y="64573"/>
                </a:lnTo>
                <a:lnTo>
                  <a:pt x="0" y="63914"/>
                </a:lnTo>
                <a:lnTo>
                  <a:pt x="0" y="62597"/>
                </a:lnTo>
                <a:lnTo>
                  <a:pt x="327" y="61608"/>
                </a:lnTo>
                <a:lnTo>
                  <a:pt x="31746" y="1647"/>
                </a:lnTo>
                <a:lnTo>
                  <a:pt x="32073" y="658"/>
                </a:lnTo>
                <a:lnTo>
                  <a:pt x="33382" y="0"/>
                </a:lnTo>
                <a:lnTo>
                  <a:pt x="540995" y="0"/>
                </a:lnTo>
                <a:lnTo>
                  <a:pt x="542631" y="2306"/>
                </a:lnTo>
                <a:lnTo>
                  <a:pt x="541649" y="4612"/>
                </a:lnTo>
                <a:lnTo>
                  <a:pt x="511866" y="61608"/>
                </a:lnTo>
                <a:lnTo>
                  <a:pt x="478484" y="126511"/>
                </a:lnTo>
                <a:close/>
              </a:path>
            </a:pathLst>
          </a:custGeom>
          <a:solidFill>
            <a:srgbClr val="4581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0"/>
          <p:cNvSpPr/>
          <p:nvPr/>
        </p:nvSpPr>
        <p:spPr>
          <a:xfrm>
            <a:off x="7077075" y="4400550"/>
            <a:ext cx="542925" cy="127000"/>
          </a:xfrm>
          <a:custGeom>
            <a:avLst/>
            <a:gdLst/>
            <a:ahLst/>
            <a:cxnLst/>
            <a:rect l="l" t="t" r="r" b="b"/>
            <a:pathLst>
              <a:path w="542925" h="127000">
                <a:moveTo>
                  <a:pt x="509248" y="126511"/>
                </a:moveTo>
                <a:lnTo>
                  <a:pt x="64146" y="126511"/>
                </a:lnTo>
                <a:lnTo>
                  <a:pt x="30764" y="61608"/>
                </a:lnTo>
                <a:lnTo>
                  <a:pt x="981" y="4612"/>
                </a:lnTo>
                <a:lnTo>
                  <a:pt x="0" y="2306"/>
                </a:lnTo>
                <a:lnTo>
                  <a:pt x="1636" y="0"/>
                </a:lnTo>
                <a:lnTo>
                  <a:pt x="509248" y="0"/>
                </a:lnTo>
                <a:lnTo>
                  <a:pt x="510557" y="658"/>
                </a:lnTo>
                <a:lnTo>
                  <a:pt x="510885" y="1647"/>
                </a:lnTo>
                <a:lnTo>
                  <a:pt x="542304" y="61608"/>
                </a:lnTo>
                <a:lnTo>
                  <a:pt x="542631" y="62596"/>
                </a:lnTo>
                <a:lnTo>
                  <a:pt x="542631" y="63914"/>
                </a:lnTo>
                <a:lnTo>
                  <a:pt x="542304" y="64573"/>
                </a:lnTo>
                <a:lnTo>
                  <a:pt x="510885" y="124864"/>
                </a:lnTo>
                <a:lnTo>
                  <a:pt x="510557" y="125853"/>
                </a:lnTo>
                <a:lnTo>
                  <a:pt x="509248" y="126511"/>
                </a:lnTo>
                <a:close/>
              </a:path>
            </a:pathLst>
          </a:custGeom>
          <a:solidFill>
            <a:srgbClr val="3C78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56"/>
          <p:cNvSpPr/>
          <p:nvPr/>
        </p:nvSpPr>
        <p:spPr>
          <a:xfrm>
            <a:off x="4029008" y="4208856"/>
            <a:ext cx="123189" cy="371475"/>
          </a:xfrm>
          <a:custGeom>
            <a:avLst/>
            <a:gdLst/>
            <a:ahLst/>
            <a:cxnLst/>
            <a:rect l="l" t="t" r="r" b="b"/>
            <a:pathLst>
              <a:path w="123189" h="371475">
                <a:moveTo>
                  <a:pt x="122722" y="370849"/>
                </a:moveTo>
                <a:lnTo>
                  <a:pt x="0" y="370849"/>
                </a:lnTo>
                <a:lnTo>
                  <a:pt x="0" y="61523"/>
                </a:lnTo>
                <a:lnTo>
                  <a:pt x="4793" y="37490"/>
                </a:lnTo>
                <a:lnTo>
                  <a:pt x="17896" y="17944"/>
                </a:lnTo>
                <a:lnTo>
                  <a:pt x="37391" y="4806"/>
                </a:lnTo>
                <a:lnTo>
                  <a:pt x="61361" y="0"/>
                </a:lnTo>
                <a:lnTo>
                  <a:pt x="85150" y="4806"/>
                </a:lnTo>
                <a:lnTo>
                  <a:pt x="104665" y="17944"/>
                </a:lnTo>
                <a:lnTo>
                  <a:pt x="117868" y="37490"/>
                </a:lnTo>
                <a:lnTo>
                  <a:pt x="122722" y="61523"/>
                </a:lnTo>
                <a:lnTo>
                  <a:pt x="122722" y="370849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42"/>
          <p:cNvSpPr/>
          <p:nvPr/>
        </p:nvSpPr>
        <p:spPr>
          <a:xfrm>
            <a:off x="4151730" y="4232414"/>
            <a:ext cx="122555" cy="347345"/>
          </a:xfrm>
          <a:custGeom>
            <a:avLst/>
            <a:gdLst/>
            <a:ahLst/>
            <a:cxnLst/>
            <a:rect l="l" t="t" r="r" b="b"/>
            <a:pathLst>
              <a:path w="122554" h="347345">
                <a:moveTo>
                  <a:pt x="122159" y="347292"/>
                </a:moveTo>
                <a:lnTo>
                  <a:pt x="0" y="347292"/>
                </a:lnTo>
                <a:lnTo>
                  <a:pt x="0" y="61512"/>
                </a:lnTo>
                <a:lnTo>
                  <a:pt x="4788" y="37664"/>
                </a:lnTo>
                <a:lnTo>
                  <a:pt x="17877" y="18101"/>
                </a:lnTo>
                <a:lnTo>
                  <a:pt x="37350" y="4865"/>
                </a:lnTo>
                <a:lnTo>
                  <a:pt x="61292" y="0"/>
                </a:lnTo>
                <a:lnTo>
                  <a:pt x="84989" y="4865"/>
                </a:lnTo>
                <a:lnTo>
                  <a:pt x="104336" y="18101"/>
                </a:lnTo>
                <a:lnTo>
                  <a:pt x="117378" y="37664"/>
                </a:lnTo>
                <a:lnTo>
                  <a:pt x="122159" y="61512"/>
                </a:lnTo>
                <a:lnTo>
                  <a:pt x="122159" y="347292"/>
                </a:lnTo>
                <a:close/>
              </a:path>
            </a:pathLst>
          </a:custGeom>
          <a:solidFill>
            <a:srgbClr val="E691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44"/>
          <p:cNvSpPr/>
          <p:nvPr/>
        </p:nvSpPr>
        <p:spPr>
          <a:xfrm>
            <a:off x="4273890" y="4254983"/>
            <a:ext cx="123189" cy="325120"/>
          </a:xfrm>
          <a:custGeom>
            <a:avLst/>
            <a:gdLst/>
            <a:ahLst/>
            <a:cxnLst/>
            <a:rect l="l" t="t" r="r" b="b"/>
            <a:pathLst>
              <a:path w="123189" h="325120">
                <a:moveTo>
                  <a:pt x="122722" y="324722"/>
                </a:moveTo>
                <a:lnTo>
                  <a:pt x="0" y="324722"/>
                </a:lnTo>
                <a:lnTo>
                  <a:pt x="0" y="61526"/>
                </a:lnTo>
                <a:lnTo>
                  <a:pt x="4853" y="37672"/>
                </a:lnTo>
                <a:lnTo>
                  <a:pt x="18056" y="18105"/>
                </a:lnTo>
                <a:lnTo>
                  <a:pt x="37571" y="4866"/>
                </a:lnTo>
                <a:lnTo>
                  <a:pt x="61361" y="0"/>
                </a:lnTo>
                <a:lnTo>
                  <a:pt x="85330" y="4866"/>
                </a:lnTo>
                <a:lnTo>
                  <a:pt x="104825" y="18105"/>
                </a:lnTo>
                <a:lnTo>
                  <a:pt x="117928" y="37672"/>
                </a:lnTo>
                <a:lnTo>
                  <a:pt x="122722" y="61526"/>
                </a:lnTo>
                <a:lnTo>
                  <a:pt x="122722" y="324722"/>
                </a:lnTo>
                <a:close/>
              </a:path>
            </a:pathLst>
          </a:custGeom>
          <a:solidFill>
            <a:srgbClr val="F1C1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46"/>
          <p:cNvSpPr/>
          <p:nvPr/>
        </p:nvSpPr>
        <p:spPr>
          <a:xfrm>
            <a:off x="4396613" y="4271205"/>
            <a:ext cx="123189" cy="308610"/>
          </a:xfrm>
          <a:custGeom>
            <a:avLst/>
            <a:gdLst/>
            <a:ahLst/>
            <a:cxnLst/>
            <a:rect l="l" t="t" r="r" b="b"/>
            <a:pathLst>
              <a:path w="123189" h="308610">
                <a:moveTo>
                  <a:pt x="122581" y="308501"/>
                </a:moveTo>
                <a:lnTo>
                  <a:pt x="0" y="308501"/>
                </a:lnTo>
                <a:lnTo>
                  <a:pt x="0" y="61529"/>
                </a:lnTo>
                <a:lnTo>
                  <a:pt x="4848" y="37674"/>
                </a:lnTo>
                <a:lnTo>
                  <a:pt x="18036" y="18106"/>
                </a:lnTo>
                <a:lnTo>
                  <a:pt x="37528" y="4867"/>
                </a:lnTo>
                <a:lnTo>
                  <a:pt x="61290" y="0"/>
                </a:lnTo>
                <a:lnTo>
                  <a:pt x="85232" y="4867"/>
                </a:lnTo>
                <a:lnTo>
                  <a:pt x="104705" y="18106"/>
                </a:lnTo>
                <a:lnTo>
                  <a:pt x="117793" y="37674"/>
                </a:lnTo>
                <a:lnTo>
                  <a:pt x="122581" y="61529"/>
                </a:lnTo>
                <a:lnTo>
                  <a:pt x="122581" y="308501"/>
                </a:lnTo>
                <a:close/>
              </a:path>
            </a:pathLst>
          </a:custGeom>
          <a:solidFill>
            <a:srgbClr val="6AA8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48"/>
          <p:cNvSpPr/>
          <p:nvPr/>
        </p:nvSpPr>
        <p:spPr>
          <a:xfrm>
            <a:off x="4519194" y="4271205"/>
            <a:ext cx="123189" cy="308610"/>
          </a:xfrm>
          <a:custGeom>
            <a:avLst/>
            <a:gdLst/>
            <a:ahLst/>
            <a:cxnLst/>
            <a:rect l="l" t="t" r="r" b="b"/>
            <a:pathLst>
              <a:path w="123189" h="308610">
                <a:moveTo>
                  <a:pt x="122582" y="308501"/>
                </a:moveTo>
                <a:lnTo>
                  <a:pt x="0" y="308501"/>
                </a:lnTo>
                <a:lnTo>
                  <a:pt x="0" y="61529"/>
                </a:lnTo>
                <a:lnTo>
                  <a:pt x="4788" y="37674"/>
                </a:lnTo>
                <a:lnTo>
                  <a:pt x="17876" y="18106"/>
                </a:lnTo>
                <a:lnTo>
                  <a:pt x="37349" y="4867"/>
                </a:lnTo>
                <a:lnTo>
                  <a:pt x="61290" y="0"/>
                </a:lnTo>
                <a:lnTo>
                  <a:pt x="85053" y="4867"/>
                </a:lnTo>
                <a:lnTo>
                  <a:pt x="104546" y="18106"/>
                </a:lnTo>
                <a:lnTo>
                  <a:pt x="117734" y="37674"/>
                </a:lnTo>
                <a:lnTo>
                  <a:pt x="122582" y="61529"/>
                </a:lnTo>
                <a:lnTo>
                  <a:pt x="122582" y="308501"/>
                </a:lnTo>
                <a:close/>
              </a:path>
            </a:pathLst>
          </a:custGeom>
          <a:solidFill>
            <a:srgbClr val="4581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50"/>
          <p:cNvSpPr/>
          <p:nvPr/>
        </p:nvSpPr>
        <p:spPr>
          <a:xfrm>
            <a:off x="4641776" y="4254983"/>
            <a:ext cx="123189" cy="325120"/>
          </a:xfrm>
          <a:custGeom>
            <a:avLst/>
            <a:gdLst/>
            <a:ahLst/>
            <a:cxnLst/>
            <a:rect l="l" t="t" r="r" b="b"/>
            <a:pathLst>
              <a:path w="123189" h="325120">
                <a:moveTo>
                  <a:pt x="122722" y="324722"/>
                </a:moveTo>
                <a:lnTo>
                  <a:pt x="0" y="324722"/>
                </a:lnTo>
                <a:lnTo>
                  <a:pt x="0" y="61526"/>
                </a:lnTo>
                <a:lnTo>
                  <a:pt x="4793" y="37672"/>
                </a:lnTo>
                <a:lnTo>
                  <a:pt x="17897" y="18105"/>
                </a:lnTo>
                <a:lnTo>
                  <a:pt x="37392" y="4866"/>
                </a:lnTo>
                <a:lnTo>
                  <a:pt x="61361" y="0"/>
                </a:lnTo>
                <a:lnTo>
                  <a:pt x="85150" y="4866"/>
                </a:lnTo>
                <a:lnTo>
                  <a:pt x="104665" y="18105"/>
                </a:lnTo>
                <a:lnTo>
                  <a:pt x="117868" y="37672"/>
                </a:lnTo>
                <a:lnTo>
                  <a:pt x="122722" y="61526"/>
                </a:lnTo>
                <a:lnTo>
                  <a:pt x="122722" y="324722"/>
                </a:lnTo>
                <a:close/>
              </a:path>
            </a:pathLst>
          </a:custGeom>
          <a:solidFill>
            <a:srgbClr val="3C78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52"/>
          <p:cNvSpPr/>
          <p:nvPr/>
        </p:nvSpPr>
        <p:spPr>
          <a:xfrm>
            <a:off x="4764499" y="4232414"/>
            <a:ext cx="122555" cy="347345"/>
          </a:xfrm>
          <a:custGeom>
            <a:avLst/>
            <a:gdLst/>
            <a:ahLst/>
            <a:cxnLst/>
            <a:rect l="l" t="t" r="r" b="b"/>
            <a:pathLst>
              <a:path w="122554" h="347345">
                <a:moveTo>
                  <a:pt x="122159" y="347292"/>
                </a:moveTo>
                <a:lnTo>
                  <a:pt x="0" y="347292"/>
                </a:lnTo>
                <a:lnTo>
                  <a:pt x="0" y="61512"/>
                </a:lnTo>
                <a:lnTo>
                  <a:pt x="4781" y="37664"/>
                </a:lnTo>
                <a:lnTo>
                  <a:pt x="17823" y="18101"/>
                </a:lnTo>
                <a:lnTo>
                  <a:pt x="37170" y="4865"/>
                </a:lnTo>
                <a:lnTo>
                  <a:pt x="60867" y="0"/>
                </a:lnTo>
                <a:lnTo>
                  <a:pt x="84809" y="4865"/>
                </a:lnTo>
                <a:lnTo>
                  <a:pt x="104282" y="18101"/>
                </a:lnTo>
                <a:lnTo>
                  <a:pt x="117371" y="37664"/>
                </a:lnTo>
                <a:lnTo>
                  <a:pt x="122159" y="61512"/>
                </a:lnTo>
                <a:lnTo>
                  <a:pt x="122159" y="347292"/>
                </a:lnTo>
                <a:close/>
              </a:path>
            </a:pathLst>
          </a:custGeom>
          <a:solidFill>
            <a:srgbClr val="674E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54"/>
          <p:cNvSpPr/>
          <p:nvPr/>
        </p:nvSpPr>
        <p:spPr>
          <a:xfrm>
            <a:off x="4886659" y="4208856"/>
            <a:ext cx="123189" cy="371475"/>
          </a:xfrm>
          <a:custGeom>
            <a:avLst/>
            <a:gdLst/>
            <a:ahLst/>
            <a:cxnLst/>
            <a:rect l="l" t="t" r="r" b="b"/>
            <a:pathLst>
              <a:path w="123189" h="371475">
                <a:moveTo>
                  <a:pt x="122722" y="370849"/>
                </a:moveTo>
                <a:lnTo>
                  <a:pt x="0" y="370849"/>
                </a:lnTo>
                <a:lnTo>
                  <a:pt x="0" y="61523"/>
                </a:lnTo>
                <a:lnTo>
                  <a:pt x="4853" y="37490"/>
                </a:lnTo>
                <a:lnTo>
                  <a:pt x="18056" y="17944"/>
                </a:lnTo>
                <a:lnTo>
                  <a:pt x="37571" y="4806"/>
                </a:lnTo>
                <a:lnTo>
                  <a:pt x="61361" y="0"/>
                </a:lnTo>
                <a:lnTo>
                  <a:pt x="85330" y="4806"/>
                </a:lnTo>
                <a:lnTo>
                  <a:pt x="104825" y="17944"/>
                </a:lnTo>
                <a:lnTo>
                  <a:pt x="117928" y="37490"/>
                </a:lnTo>
                <a:lnTo>
                  <a:pt x="122722" y="61523"/>
                </a:lnTo>
                <a:lnTo>
                  <a:pt x="122722" y="370849"/>
                </a:lnTo>
                <a:close/>
              </a:path>
            </a:pathLst>
          </a:custGeom>
          <a:solidFill>
            <a:srgbClr val="A64D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34"/>
          <p:cNvSpPr/>
          <p:nvPr/>
        </p:nvSpPr>
        <p:spPr>
          <a:xfrm>
            <a:off x="3027585" y="4317481"/>
            <a:ext cx="126364" cy="273685"/>
          </a:xfrm>
          <a:custGeom>
            <a:avLst/>
            <a:gdLst/>
            <a:ahLst/>
            <a:cxnLst/>
            <a:rect l="l" t="t" r="r" b="b"/>
            <a:pathLst>
              <a:path w="126364" h="273685">
                <a:moveTo>
                  <a:pt x="126079" y="273143"/>
                </a:moveTo>
                <a:lnTo>
                  <a:pt x="0" y="273143"/>
                </a:lnTo>
                <a:lnTo>
                  <a:pt x="0" y="31315"/>
                </a:lnTo>
                <a:lnTo>
                  <a:pt x="31316" y="15425"/>
                </a:lnTo>
                <a:lnTo>
                  <a:pt x="63097" y="0"/>
                </a:lnTo>
                <a:lnTo>
                  <a:pt x="94763" y="15425"/>
                </a:lnTo>
                <a:lnTo>
                  <a:pt x="126079" y="31315"/>
                </a:lnTo>
                <a:lnTo>
                  <a:pt x="126079" y="273143"/>
                </a:lnTo>
                <a:close/>
              </a:path>
            </a:pathLst>
          </a:custGeom>
          <a:solidFill>
            <a:srgbClr val="F1C1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35"/>
          <p:cNvSpPr/>
          <p:nvPr/>
        </p:nvSpPr>
        <p:spPr>
          <a:xfrm>
            <a:off x="3153663" y="4281411"/>
            <a:ext cx="127000" cy="309245"/>
          </a:xfrm>
          <a:custGeom>
            <a:avLst/>
            <a:gdLst/>
            <a:ahLst/>
            <a:cxnLst/>
            <a:rect l="l" t="t" r="r" b="b"/>
            <a:pathLst>
              <a:path w="127000" h="309245">
                <a:moveTo>
                  <a:pt x="126545" y="309214"/>
                </a:moveTo>
                <a:lnTo>
                  <a:pt x="0" y="309214"/>
                </a:lnTo>
                <a:lnTo>
                  <a:pt x="0" y="30851"/>
                </a:lnTo>
                <a:lnTo>
                  <a:pt x="63447" y="0"/>
                </a:lnTo>
                <a:lnTo>
                  <a:pt x="126545" y="30851"/>
                </a:lnTo>
                <a:lnTo>
                  <a:pt x="126545" y="309214"/>
                </a:lnTo>
                <a:close/>
              </a:path>
            </a:pathLst>
          </a:custGeom>
          <a:solidFill>
            <a:srgbClr val="6AA8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136"/>
          <p:cNvSpPr/>
          <p:nvPr/>
        </p:nvSpPr>
        <p:spPr>
          <a:xfrm>
            <a:off x="3280208" y="4244875"/>
            <a:ext cx="127000" cy="346075"/>
          </a:xfrm>
          <a:custGeom>
            <a:avLst/>
            <a:gdLst/>
            <a:ahLst/>
            <a:cxnLst/>
            <a:rect l="l" t="t" r="r" b="b"/>
            <a:pathLst>
              <a:path w="127000" h="346075">
                <a:moveTo>
                  <a:pt x="126428" y="345749"/>
                </a:moveTo>
                <a:lnTo>
                  <a:pt x="0" y="345749"/>
                </a:lnTo>
                <a:lnTo>
                  <a:pt x="0" y="31315"/>
                </a:lnTo>
                <a:lnTo>
                  <a:pt x="31665" y="15889"/>
                </a:lnTo>
                <a:lnTo>
                  <a:pt x="62981" y="0"/>
                </a:lnTo>
                <a:lnTo>
                  <a:pt x="94763" y="15889"/>
                </a:lnTo>
                <a:lnTo>
                  <a:pt x="126428" y="31315"/>
                </a:lnTo>
                <a:lnTo>
                  <a:pt x="126428" y="345749"/>
                </a:lnTo>
                <a:close/>
              </a:path>
            </a:pathLst>
          </a:custGeom>
          <a:solidFill>
            <a:srgbClr val="3C78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37"/>
          <p:cNvSpPr/>
          <p:nvPr/>
        </p:nvSpPr>
        <p:spPr>
          <a:xfrm>
            <a:off x="3406635" y="4208805"/>
            <a:ext cx="126364" cy="382270"/>
          </a:xfrm>
          <a:custGeom>
            <a:avLst/>
            <a:gdLst/>
            <a:ahLst/>
            <a:cxnLst/>
            <a:rect l="l" t="t" r="r" b="b"/>
            <a:pathLst>
              <a:path w="126364" h="382270">
                <a:moveTo>
                  <a:pt x="126079" y="381821"/>
                </a:moveTo>
                <a:lnTo>
                  <a:pt x="0" y="381821"/>
                </a:lnTo>
                <a:lnTo>
                  <a:pt x="0" y="30967"/>
                </a:lnTo>
                <a:lnTo>
                  <a:pt x="31315" y="15425"/>
                </a:lnTo>
                <a:lnTo>
                  <a:pt x="63097" y="0"/>
                </a:lnTo>
                <a:lnTo>
                  <a:pt x="126079" y="30967"/>
                </a:lnTo>
                <a:lnTo>
                  <a:pt x="126079" y="381821"/>
                </a:lnTo>
                <a:close/>
              </a:path>
            </a:pathLst>
          </a:custGeom>
          <a:solidFill>
            <a:srgbClr val="674E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133"/>
          <p:cNvSpPr/>
          <p:nvPr/>
        </p:nvSpPr>
        <p:spPr>
          <a:xfrm>
            <a:off x="6096000" y="4400550"/>
            <a:ext cx="338681" cy="1131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129"/>
          <p:cNvSpPr/>
          <p:nvPr/>
        </p:nvSpPr>
        <p:spPr>
          <a:xfrm>
            <a:off x="6096000" y="4430866"/>
            <a:ext cx="338681" cy="1132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127"/>
          <p:cNvSpPr/>
          <p:nvPr/>
        </p:nvSpPr>
        <p:spPr>
          <a:xfrm>
            <a:off x="6096000" y="4500205"/>
            <a:ext cx="338681" cy="1132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30"/>
          <p:cNvSpPr/>
          <p:nvPr/>
        </p:nvSpPr>
        <p:spPr>
          <a:xfrm>
            <a:off x="6096000" y="4277827"/>
            <a:ext cx="339090" cy="169545"/>
          </a:xfrm>
          <a:custGeom>
            <a:avLst/>
            <a:gdLst/>
            <a:ahLst/>
            <a:cxnLst/>
            <a:rect l="l" t="t" r="r" b="b"/>
            <a:pathLst>
              <a:path w="339090" h="169545">
                <a:moveTo>
                  <a:pt x="169340" y="168995"/>
                </a:moveTo>
                <a:lnTo>
                  <a:pt x="0" y="84715"/>
                </a:lnTo>
                <a:lnTo>
                  <a:pt x="169340" y="0"/>
                </a:lnTo>
                <a:lnTo>
                  <a:pt x="338680" y="84715"/>
                </a:lnTo>
                <a:lnTo>
                  <a:pt x="169340" y="168995"/>
                </a:lnTo>
                <a:close/>
              </a:path>
            </a:pathLst>
          </a:custGeom>
          <a:solidFill>
            <a:srgbClr val="B6D7A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639038" y="830818"/>
            <a:ext cx="3865922" cy="615553"/>
          </a:xfrm>
        </p:spPr>
        <p:txBody>
          <a:bodyPr/>
          <a:lstStyle/>
          <a:p>
            <a:pPr lvl="0" algn="ctr"/>
            <a:r>
              <a:rPr lang="en-US" sz="2000" b="1" dirty="0" err="1" smtClean="0">
                <a:latin typeface="+mj-lt"/>
              </a:rPr>
              <a:t>Dalam</a:t>
            </a:r>
            <a:r>
              <a:rPr lang="en-US" sz="2000" b="1" dirty="0" smtClean="0">
                <a:latin typeface="+mj-lt"/>
              </a:rPr>
              <a:t> </a:t>
            </a:r>
            <a:r>
              <a:rPr lang="id-ID" sz="2000" b="1" dirty="0" err="1" smtClean="0">
                <a:latin typeface="+mj-lt"/>
              </a:rPr>
              <a:t>P</a:t>
            </a:r>
            <a:r>
              <a:rPr lang="en-US" sz="2000" b="1" dirty="0" err="1" smtClean="0">
                <a:latin typeface="+mj-lt"/>
              </a:rPr>
              <a:t>erencanaan</a:t>
            </a:r>
            <a:r>
              <a:rPr lang="id-ID" sz="2000" b="1" dirty="0" smtClean="0">
                <a:latin typeface="+mj-lt"/>
              </a:rPr>
              <a:t/>
            </a:r>
            <a:br>
              <a:rPr lang="id-ID" sz="2000" b="1" dirty="0" smtClean="0">
                <a:latin typeface="+mj-lt"/>
              </a:rPr>
            </a:br>
            <a:endParaRPr lang="id-ID" sz="2000" b="1" dirty="0">
              <a:latin typeface="+mj-lt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4"/>
          </p:nvPr>
        </p:nvSpPr>
        <p:spPr>
          <a:xfrm>
            <a:off x="2209800" y="1200150"/>
            <a:ext cx="4953000" cy="4616648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id-ID" sz="2000" dirty="0" smtClean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b="1" dirty="0" smtClean="0">
                <a:solidFill>
                  <a:schemeClr val="accent2"/>
                </a:solidFill>
                <a:latin typeface="+mj-lt"/>
              </a:rPr>
              <a:t>Guru </a:t>
            </a:r>
            <a:r>
              <a:rPr lang="id-ID" sz="2000" b="1" dirty="0" err="1" smtClean="0">
                <a:solidFill>
                  <a:schemeClr val="accent2"/>
                </a:solidFill>
                <a:latin typeface="+mj-lt"/>
              </a:rPr>
              <a:t>S</a:t>
            </a:r>
            <a:r>
              <a:rPr lang="en-US" sz="2000" b="1" dirty="0" err="1" smtClean="0">
                <a:solidFill>
                  <a:schemeClr val="accent2"/>
                </a:solidFill>
                <a:latin typeface="+mj-lt"/>
              </a:rPr>
              <a:t>ebagai</a:t>
            </a:r>
            <a:r>
              <a:rPr lang="en-US" sz="2000" b="1" dirty="0" smtClean="0">
                <a:solidFill>
                  <a:schemeClr val="accent2"/>
                </a:solidFill>
                <a:latin typeface="+mj-lt"/>
              </a:rPr>
              <a:t> </a:t>
            </a:r>
            <a:r>
              <a:rPr lang="id-ID" sz="2000" b="1" dirty="0" err="1" smtClean="0">
                <a:solidFill>
                  <a:schemeClr val="accent2"/>
                </a:solidFill>
                <a:latin typeface="+mj-lt"/>
              </a:rPr>
              <a:t>I</a:t>
            </a:r>
            <a:r>
              <a:rPr lang="en-US" sz="2000" b="1" dirty="0" err="1" smtClean="0">
                <a:solidFill>
                  <a:schemeClr val="accent2"/>
                </a:solidFill>
                <a:latin typeface="+mj-lt"/>
              </a:rPr>
              <a:t>novator</a:t>
            </a:r>
            <a:endParaRPr lang="id-ID" sz="2000" b="1" dirty="0" smtClean="0">
              <a:solidFill>
                <a:schemeClr val="accent2"/>
              </a:solidFill>
              <a:latin typeface="+mj-lt"/>
            </a:endParaRPr>
          </a:p>
          <a:p>
            <a:r>
              <a:rPr lang="id-ID" sz="2000" dirty="0" smtClean="0">
                <a:solidFill>
                  <a:schemeClr val="tx1"/>
                </a:solidFill>
                <a:latin typeface="+mj-lt"/>
              </a:rPr>
              <a:t>g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uru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berperan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sebagai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pengembang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sistem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nilai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ilmu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pengetahuan</a:t>
            </a:r>
            <a:r>
              <a:rPr lang="id-ID" sz="2000" dirty="0" smtClean="0">
                <a:solidFill>
                  <a:schemeClr val="tx1"/>
                </a:solidFill>
                <a:latin typeface="+mj-lt"/>
              </a:rPr>
              <a:t> (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Syamsudin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, 2003).</a:t>
            </a:r>
            <a:endParaRPr lang="id-ID" sz="2000" dirty="0" smtClean="0">
              <a:solidFill>
                <a:schemeClr val="tx1"/>
              </a:solidFill>
              <a:latin typeface="+mj-lt"/>
            </a:endParaRPr>
          </a:p>
          <a:p>
            <a:endParaRPr lang="id-ID" sz="2000" dirty="0" smtClean="0">
              <a:solidFill>
                <a:schemeClr val="tx1"/>
              </a:solidFill>
              <a:latin typeface="+mj-lt"/>
            </a:endParaRPr>
          </a:p>
          <a:p>
            <a:pPr lvl="0">
              <a:buFont typeface="Wingdings" pitchFamily="2" charset="2"/>
              <a:buChar char="Ø"/>
            </a:pPr>
            <a:r>
              <a:rPr lang="id-ID" sz="2000" dirty="0" smtClean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b="1" dirty="0" smtClean="0">
                <a:solidFill>
                  <a:schemeClr val="accent2"/>
                </a:solidFill>
                <a:latin typeface="+mj-lt"/>
              </a:rPr>
              <a:t>Guru </a:t>
            </a:r>
            <a:r>
              <a:rPr lang="en-US" sz="2000" b="1" dirty="0" err="1" smtClean="0">
                <a:solidFill>
                  <a:schemeClr val="accent2"/>
                </a:solidFill>
                <a:latin typeface="+mj-lt"/>
              </a:rPr>
              <a:t>sebagai</a:t>
            </a:r>
            <a:r>
              <a:rPr lang="en-US" sz="2000" b="1" dirty="0" smtClean="0">
                <a:solidFill>
                  <a:schemeClr val="accent2"/>
                </a:solidFill>
                <a:latin typeface="+mj-lt"/>
              </a:rPr>
              <a:t> Designer of Interactions (</a:t>
            </a:r>
            <a:r>
              <a:rPr lang="en-US" sz="2000" b="1" dirty="0" err="1" smtClean="0">
                <a:solidFill>
                  <a:schemeClr val="accent2"/>
                </a:solidFill>
                <a:latin typeface="+mj-lt"/>
              </a:rPr>
              <a:t>perancang</a:t>
            </a:r>
            <a:r>
              <a:rPr lang="en-US" sz="2000" b="1" dirty="0" smtClean="0">
                <a:solidFill>
                  <a:schemeClr val="accent2"/>
                </a:solidFill>
                <a:latin typeface="+mj-lt"/>
              </a:rPr>
              <a:t> </a:t>
            </a:r>
            <a:r>
              <a:rPr lang="en-US" sz="2000" b="1" dirty="0" err="1" smtClean="0">
                <a:solidFill>
                  <a:schemeClr val="accent2"/>
                </a:solidFill>
                <a:latin typeface="+mj-lt"/>
              </a:rPr>
              <a:t>pengajaran</a:t>
            </a:r>
            <a:r>
              <a:rPr lang="en-US" sz="2000" b="1" dirty="0" smtClean="0">
                <a:solidFill>
                  <a:schemeClr val="accent2"/>
                </a:solidFill>
                <a:latin typeface="+mj-lt"/>
              </a:rPr>
              <a:t>)</a:t>
            </a:r>
            <a:endParaRPr lang="id-ID" sz="2000" b="1" dirty="0" smtClean="0">
              <a:solidFill>
                <a:schemeClr val="accent2"/>
              </a:solidFill>
              <a:latin typeface="+mj-lt"/>
            </a:endParaRPr>
          </a:p>
          <a:p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Peran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ini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berarti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bahwa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guru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senantiasa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mampu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siap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merancang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kegiatan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belajar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mengajar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efektif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efisien</a:t>
            </a:r>
            <a:r>
              <a:rPr lang="id-ID" sz="2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(</a:t>
            </a:r>
            <a:r>
              <a:rPr lang="en-US" sz="2000" dirty="0" err="1" smtClean="0">
                <a:solidFill>
                  <a:schemeClr val="tx1"/>
                </a:solidFill>
                <a:latin typeface="+mj-lt"/>
              </a:rPr>
              <a:t>Muhibbin</a:t>
            </a:r>
            <a:r>
              <a:rPr lang="en-US" sz="2000" dirty="0" smtClean="0">
                <a:solidFill>
                  <a:schemeClr val="tx1"/>
                </a:solidFill>
                <a:latin typeface="+mj-lt"/>
              </a:rPr>
              <a:t>, 1995).</a:t>
            </a:r>
            <a:endParaRPr lang="id-ID" sz="2000" dirty="0" smtClean="0">
              <a:solidFill>
                <a:schemeClr val="tx1"/>
              </a:solidFill>
              <a:latin typeface="+mj-lt"/>
            </a:endParaRPr>
          </a:p>
          <a:p>
            <a:pPr lvl="0"/>
            <a:endParaRPr lang="id-ID" sz="2000" dirty="0" smtClean="0">
              <a:solidFill>
                <a:schemeClr val="tx1"/>
              </a:solidFill>
              <a:latin typeface="+mj-lt"/>
            </a:endParaRPr>
          </a:p>
          <a:p>
            <a:pPr lvl="0"/>
            <a:endParaRPr lang="id-ID" sz="2000" dirty="0" smtClean="0">
              <a:solidFill>
                <a:schemeClr val="tx1"/>
              </a:solidFill>
              <a:latin typeface="+mj-lt"/>
            </a:endParaRPr>
          </a:p>
          <a:p>
            <a:pPr lvl="0">
              <a:buFont typeface="Wingdings" pitchFamily="2" charset="2"/>
              <a:buChar char="Ø"/>
            </a:pPr>
            <a:endParaRPr lang="id-ID" sz="2000" dirty="0" smtClean="0">
              <a:solidFill>
                <a:schemeClr val="tx1"/>
              </a:solidFill>
              <a:latin typeface="+mj-lt"/>
            </a:endParaRPr>
          </a:p>
          <a:p>
            <a:pPr lvl="0"/>
            <a:endParaRPr lang="id-ID" sz="2000" dirty="0" smtClean="0">
              <a:solidFill>
                <a:schemeClr val="tx1"/>
              </a:solidFill>
              <a:latin typeface="+mj-lt"/>
            </a:endParaRPr>
          </a:p>
          <a:p>
            <a:pPr lvl="0">
              <a:buFont typeface="Wingdings" pitchFamily="2" charset="2"/>
              <a:buChar char="v"/>
            </a:pPr>
            <a:endParaRPr lang="id-ID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Title 5"/>
          <p:cNvSpPr txBox="1">
            <a:spLocks/>
          </p:cNvSpPr>
          <p:nvPr/>
        </p:nvSpPr>
        <p:spPr>
          <a:xfrm>
            <a:off x="381000" y="-19050"/>
            <a:ext cx="464820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id-ID" sz="1600" b="1" dirty="0"/>
              <a:t>PERAN GURU DALAM PENCAPAIAN </a:t>
            </a:r>
            <a:endParaRPr lang="id-ID" sz="1600" dirty="0"/>
          </a:p>
          <a:p>
            <a:pPr algn="ctr"/>
            <a:r>
              <a:rPr lang="id-ID" sz="1600" b="1" dirty="0"/>
              <a:t>STANDAR PROSES PENDIDIKAN</a:t>
            </a:r>
            <a:endParaRPr lang="id-ID" sz="1600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600" b="0" i="0" u="none" strike="noStrike" kern="0" cap="none" spc="0" normalizeH="0" baseline="0" noProof="0" dirty="0">
              <a:ln>
                <a:noFill/>
              </a:ln>
              <a:solidFill>
                <a:srgbClr val="383B44"/>
              </a:solidFill>
              <a:effectLst/>
              <a:uLnTx/>
              <a:uFillTx/>
              <a:latin typeface="Arial Black"/>
              <a:ea typeface="+mj-ea"/>
              <a:cs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>
          <a:xfrm>
            <a:off x="2133600" y="882967"/>
            <a:ext cx="5257800" cy="4431983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id-ID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</a:rPr>
              <a:t>Guru </a:t>
            </a:r>
            <a:r>
              <a:rPr lang="en-US" sz="1600" b="1" dirty="0" err="1" smtClean="0">
                <a:solidFill>
                  <a:schemeClr val="tx2"/>
                </a:solidFill>
                <a:latin typeface="+mj-lt"/>
              </a:rPr>
              <a:t>sebagai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</a:rPr>
              <a:t> Manager of Interactions (</a:t>
            </a:r>
            <a:r>
              <a:rPr lang="en-US" sz="1600" b="1" dirty="0" err="1" smtClean="0">
                <a:solidFill>
                  <a:schemeClr val="tx2"/>
                </a:solidFill>
                <a:latin typeface="+mj-lt"/>
              </a:rPr>
              <a:t>pengelola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+mj-lt"/>
              </a:rPr>
              <a:t>interaksi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+mj-lt"/>
              </a:rPr>
              <a:t>antara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</a:rPr>
              <a:t> guru </a:t>
            </a:r>
            <a:r>
              <a:rPr lang="en-US" sz="1600" b="1" dirty="0" err="1" smtClean="0">
                <a:solidFill>
                  <a:schemeClr val="tx2"/>
                </a:solidFill>
                <a:latin typeface="+mj-lt"/>
              </a:rPr>
              <a:t>dengan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+mj-lt"/>
              </a:rPr>
              <a:t>peserta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+mj-lt"/>
              </a:rPr>
              <a:t>didik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</a:rPr>
              <a:t>)</a:t>
            </a:r>
            <a:r>
              <a:rPr lang="id-ID" sz="1600" b="1" dirty="0" smtClean="0">
                <a:solidFill>
                  <a:schemeClr val="tx2"/>
                </a:solidFill>
                <a:latin typeface="+mj-lt"/>
              </a:rPr>
              <a:t>. 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Guru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menyelenggarakan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mengendalikan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seluruh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tahapan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proses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belajar</a:t>
            </a:r>
            <a:r>
              <a:rPr lang="id-ID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mengajar</a:t>
            </a:r>
            <a:r>
              <a:rPr lang="id-ID" sz="1600" dirty="0" smtClean="0">
                <a:solidFill>
                  <a:schemeClr val="tx1"/>
                </a:solidFill>
                <a:latin typeface="+mj-lt"/>
              </a:rPr>
              <a:t>. (Fajar Indra:2017)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.</a:t>
            </a:r>
            <a:endParaRPr lang="id-ID" sz="1600" dirty="0" smtClean="0">
              <a:solidFill>
                <a:schemeClr val="tx1"/>
              </a:solidFill>
              <a:latin typeface="+mj-lt"/>
            </a:endParaRPr>
          </a:p>
          <a:p>
            <a:pPr>
              <a:buFont typeface="Wingdings" pitchFamily="2" charset="2"/>
              <a:buChar char="Ø"/>
            </a:pPr>
            <a:r>
              <a:rPr lang="id-ID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</a:rPr>
              <a:t>Guru </a:t>
            </a:r>
            <a:r>
              <a:rPr lang="en-US" sz="1600" b="1" dirty="0" err="1" smtClean="0">
                <a:solidFill>
                  <a:schemeClr val="tx2"/>
                </a:solidFill>
                <a:latin typeface="+mj-lt"/>
              </a:rPr>
              <a:t>sebagai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</a:rPr>
              <a:t> motivator</a:t>
            </a:r>
            <a:r>
              <a:rPr lang="id-ID" sz="1600" dirty="0" smtClean="0">
                <a:solidFill>
                  <a:schemeClr val="tx2"/>
                </a:solidFill>
                <a:latin typeface="+mj-lt"/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Peran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guru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sebagai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motivator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menjadi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penting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rangka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meningkatkan</a:t>
            </a:r>
            <a:r>
              <a:rPr lang="id-ID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semangat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belajar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peserta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didik</a:t>
            </a:r>
            <a:r>
              <a:rPr lang="id-ID" sz="1600" dirty="0" smtClean="0">
                <a:solidFill>
                  <a:schemeClr val="tx1"/>
                </a:solidFill>
                <a:latin typeface="+mj-lt"/>
              </a:rPr>
              <a:t>.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(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Sadirman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, 2011</a:t>
            </a:r>
            <a:r>
              <a:rPr lang="id-ID" sz="1600" dirty="0" smtClean="0">
                <a:solidFill>
                  <a:schemeClr val="tx1"/>
                </a:solidFill>
                <a:latin typeface="+mj-lt"/>
              </a:rPr>
              <a:t>).</a:t>
            </a:r>
          </a:p>
          <a:p>
            <a:pPr lvl="0">
              <a:buFont typeface="Wingdings" pitchFamily="2" charset="2"/>
              <a:buChar char="Ø"/>
            </a:pPr>
            <a:r>
              <a:rPr lang="id-ID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+mj-lt"/>
              </a:rPr>
              <a:t>Pembimbing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+mj-lt"/>
              </a:rPr>
              <a:t>atau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</a:rPr>
              <a:t> Director.</a:t>
            </a:r>
            <a:r>
              <a:rPr lang="id-ID" sz="16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Guru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sebagai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pembimbing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dituntut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untuk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mampu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mengidentifikasi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setiappotensi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maupun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hambatan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dialami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oleh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peserta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didik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(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Syamsuddin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, 2003).</a:t>
            </a:r>
            <a:endParaRPr lang="id-ID" sz="1600" dirty="0" smtClean="0">
              <a:solidFill>
                <a:schemeClr val="tx1"/>
              </a:solidFill>
              <a:latin typeface="+mj-lt"/>
            </a:endParaRPr>
          </a:p>
          <a:p>
            <a:pPr lvl="0">
              <a:buFont typeface="Wingdings" pitchFamily="2" charset="2"/>
              <a:buChar char="Ø"/>
            </a:pPr>
            <a:r>
              <a:rPr lang="id-ID" sz="1600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+mj-lt"/>
              </a:rPr>
              <a:t>Inisiator</a:t>
            </a:r>
            <a:r>
              <a:rPr lang="id-ID" sz="1600" b="1" dirty="0" smtClean="0">
                <a:solidFill>
                  <a:schemeClr val="accent1"/>
                </a:solidFill>
                <a:latin typeface="+mj-lt"/>
              </a:rPr>
              <a:t>. 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Guru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diharapkan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menghadirkan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ide-ide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pembelajaran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mampumenginspirasi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peserta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didik</a:t>
            </a:r>
            <a:r>
              <a:rPr lang="id-ID" sz="1600" dirty="0" smtClean="0">
                <a:solidFill>
                  <a:schemeClr val="tx1"/>
                </a:solidFill>
                <a:latin typeface="+mj-lt"/>
              </a:rPr>
              <a:t>. </a:t>
            </a:r>
            <a:r>
              <a:rPr lang="en-US" sz="1600" dirty="0" smtClean="0">
                <a:solidFill>
                  <a:schemeClr val="tx1"/>
                </a:solidFill>
                <a:latin typeface="+mn-lt"/>
              </a:rPr>
              <a:t>(</a:t>
            </a:r>
            <a:r>
              <a:rPr lang="en-US" sz="1600" dirty="0" err="1" smtClean="0">
                <a:solidFill>
                  <a:schemeClr val="tx1"/>
                </a:solidFill>
                <a:latin typeface="+mn-lt"/>
              </a:rPr>
              <a:t>Soekartini</a:t>
            </a:r>
            <a:r>
              <a:rPr lang="en-US" sz="1600" dirty="0" smtClean="0">
                <a:solidFill>
                  <a:schemeClr val="tx1"/>
                </a:solidFill>
                <a:latin typeface="+mn-lt"/>
              </a:rPr>
              <a:t>, 1995).</a:t>
            </a:r>
            <a:endParaRPr lang="id-ID" sz="1600" dirty="0" smtClean="0">
              <a:solidFill>
                <a:schemeClr val="tx1"/>
              </a:solidFill>
              <a:latin typeface="+mn-lt"/>
            </a:endParaRPr>
          </a:p>
          <a:p>
            <a:pPr>
              <a:buFont typeface="Wingdings" pitchFamily="2" charset="2"/>
              <a:buChar char="Ø"/>
            </a:pPr>
            <a:r>
              <a:rPr lang="id-ID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</a:rPr>
              <a:t>Guru </a:t>
            </a:r>
            <a:r>
              <a:rPr lang="en-US" sz="1600" b="1" dirty="0" err="1" smtClean="0">
                <a:solidFill>
                  <a:schemeClr val="tx2"/>
                </a:solidFill>
                <a:latin typeface="+mj-lt"/>
              </a:rPr>
              <a:t>sebagai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+mj-lt"/>
              </a:rPr>
              <a:t>fasilitator</a:t>
            </a:r>
            <a:r>
              <a:rPr lang="id-ID" sz="1600" b="1" dirty="0" smtClean="0">
                <a:solidFill>
                  <a:schemeClr val="tx2"/>
                </a:solidFill>
                <a:latin typeface="+mj-lt"/>
              </a:rPr>
              <a:t>.</a:t>
            </a:r>
          </a:p>
          <a:p>
            <a:pPr lvl="0"/>
            <a:endParaRPr lang="id-ID" sz="1600" dirty="0" smtClean="0">
              <a:solidFill>
                <a:schemeClr val="tx1"/>
              </a:solidFill>
              <a:latin typeface="+mn-lt"/>
            </a:endParaRPr>
          </a:p>
          <a:p>
            <a:endParaRPr lang="id-ID" sz="1600" dirty="0" smtClean="0">
              <a:solidFill>
                <a:schemeClr val="tx1"/>
              </a:solidFill>
              <a:latin typeface="+mj-lt"/>
            </a:endParaRPr>
          </a:p>
          <a:p>
            <a:endParaRPr lang="id-ID" sz="1600" dirty="0" smtClean="0">
              <a:solidFill>
                <a:schemeClr val="tx1"/>
              </a:solidFill>
              <a:latin typeface="+mj-lt"/>
            </a:endParaRPr>
          </a:p>
          <a:p>
            <a:pPr lvl="0"/>
            <a:endParaRPr lang="id-ID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1600200" y="133350"/>
            <a:ext cx="2971800" cy="4572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>
                <a:solidFill>
                  <a:schemeClr val="tx1"/>
                </a:solidFill>
              </a:rPr>
              <a:t>Dalam Pelaksanaan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3048000" y="869458"/>
            <a:ext cx="3124200" cy="369332"/>
          </a:xfrm>
        </p:spPr>
        <p:txBody>
          <a:bodyPr/>
          <a:lstStyle/>
          <a:p>
            <a:pPr algn="ctr"/>
            <a:r>
              <a:rPr lang="id-ID" dirty="0" smtClean="0"/>
              <a:t>Dalam Penilaian</a:t>
            </a:r>
            <a:endParaRPr lang="id-ID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>
          <a:xfrm>
            <a:off x="3048000" y="1504950"/>
            <a:ext cx="3276600" cy="1661993"/>
          </a:xfrm>
        </p:spPr>
        <p:txBody>
          <a:bodyPr/>
          <a:lstStyle/>
          <a:p>
            <a:r>
              <a:rPr lang="en-US" sz="1800" dirty="0" smtClean="0">
                <a:solidFill>
                  <a:schemeClr val="tx1"/>
                </a:solidFill>
                <a:latin typeface="+mj-lt"/>
              </a:rPr>
              <a:t>Guru </a:t>
            </a:r>
            <a:r>
              <a:rPr lang="en-US" sz="1800" dirty="0" err="1" smtClean="0">
                <a:solidFill>
                  <a:schemeClr val="tx1"/>
                </a:solidFill>
                <a:latin typeface="+mj-lt"/>
              </a:rPr>
              <a:t>berperan</a:t>
            </a:r>
            <a:r>
              <a:rPr lang="en-US" sz="1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j-lt"/>
              </a:rPr>
              <a:t>sebagai</a:t>
            </a:r>
            <a:r>
              <a:rPr lang="en-US" sz="1800" dirty="0" smtClean="0">
                <a:solidFill>
                  <a:schemeClr val="tx1"/>
                </a:solidFill>
                <a:latin typeface="+mj-lt"/>
              </a:rPr>
              <a:t> evaluator </a:t>
            </a:r>
            <a:r>
              <a:rPr lang="en-US" sz="1800" dirty="0" err="1" smtClean="0">
                <a:solidFill>
                  <a:schemeClr val="tx1"/>
                </a:solidFill>
                <a:latin typeface="+mj-lt"/>
              </a:rPr>
              <a:t>yaitu</a:t>
            </a:r>
            <a:r>
              <a:rPr lang="en-US" sz="1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j-lt"/>
              </a:rPr>
              <a:t>sebagai</a:t>
            </a:r>
            <a:r>
              <a:rPr lang="en-US" sz="1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j-lt"/>
              </a:rPr>
              <a:t>pihak</a:t>
            </a:r>
            <a:r>
              <a:rPr lang="en-US" sz="1800" dirty="0" smtClean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1800" dirty="0" err="1" smtClean="0">
                <a:solidFill>
                  <a:schemeClr val="tx1"/>
                </a:solidFill>
                <a:latin typeface="+mj-lt"/>
              </a:rPr>
              <a:t>mengevaluasi</a:t>
            </a:r>
            <a:r>
              <a:rPr lang="id-ID" sz="1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j-lt"/>
              </a:rPr>
              <a:t>pembelajaran</a:t>
            </a:r>
            <a:r>
              <a:rPr lang="en-US" sz="1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j-lt"/>
              </a:rPr>
              <a:t>itu</a:t>
            </a:r>
            <a:r>
              <a:rPr lang="en-US" sz="1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j-lt"/>
              </a:rPr>
              <a:t>sendiri</a:t>
            </a:r>
            <a:r>
              <a:rPr lang="en-US" sz="1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1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j-lt"/>
              </a:rPr>
              <a:t>mengevaluasi</a:t>
            </a:r>
            <a:r>
              <a:rPr lang="en-US" sz="1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j-lt"/>
              </a:rPr>
              <a:t>hasil</a:t>
            </a:r>
            <a:r>
              <a:rPr lang="en-US" sz="1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j-lt"/>
              </a:rPr>
              <a:t>belajar</a:t>
            </a:r>
            <a:r>
              <a:rPr lang="en-US" sz="1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j-lt"/>
              </a:rPr>
              <a:t>peserta</a:t>
            </a:r>
            <a:r>
              <a:rPr lang="en-US" sz="18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j-lt"/>
              </a:rPr>
              <a:t>didik</a:t>
            </a:r>
            <a:r>
              <a:rPr lang="id-ID" sz="1800" dirty="0" smtClean="0">
                <a:solidFill>
                  <a:schemeClr val="tx1"/>
                </a:solidFill>
                <a:latin typeface="+mj-lt"/>
              </a:rPr>
              <a:t>. </a:t>
            </a:r>
          </a:p>
          <a:p>
            <a:r>
              <a:rPr lang="en-US" sz="1800" dirty="0" smtClean="0">
                <a:solidFill>
                  <a:schemeClr val="tx1"/>
                </a:solidFill>
                <a:latin typeface="+mj-lt"/>
              </a:rPr>
              <a:t>(</a:t>
            </a:r>
            <a:r>
              <a:rPr lang="en-US" sz="1800" dirty="0" err="1" smtClean="0">
                <a:solidFill>
                  <a:schemeClr val="tx1"/>
                </a:solidFill>
                <a:latin typeface="+mj-lt"/>
              </a:rPr>
              <a:t>Mulyasa</a:t>
            </a:r>
            <a:r>
              <a:rPr lang="en-US" sz="1800" dirty="0" smtClean="0">
                <a:solidFill>
                  <a:schemeClr val="tx1"/>
                </a:solidFill>
                <a:latin typeface="+mj-lt"/>
              </a:rPr>
              <a:t>, 2005).</a:t>
            </a:r>
            <a:r>
              <a:rPr lang="id-ID" sz="1800" dirty="0" smtClean="0">
                <a:solidFill>
                  <a:schemeClr val="tx1"/>
                </a:solidFill>
                <a:latin typeface="+mj-lt"/>
              </a:rPr>
              <a:t> </a:t>
            </a:r>
            <a:endParaRPr lang="id-ID" sz="18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895600" y="869458"/>
            <a:ext cx="3276600" cy="307777"/>
          </a:xfrm>
        </p:spPr>
        <p:txBody>
          <a:bodyPr/>
          <a:lstStyle/>
          <a:p>
            <a:pPr algn="ctr"/>
            <a:r>
              <a:rPr lang="id-ID" sz="2000" dirty="0" smtClean="0"/>
              <a:t>Dalam Pengawasan</a:t>
            </a:r>
            <a:endParaRPr lang="id-ID" sz="20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>
          <a:xfrm>
            <a:off x="2971800" y="1504950"/>
            <a:ext cx="3352800" cy="1384995"/>
          </a:xfrm>
        </p:spPr>
        <p:txBody>
          <a:bodyPr/>
          <a:lstStyle/>
          <a:p>
            <a:r>
              <a:rPr lang="en-US" sz="1800" dirty="0" smtClean="0">
                <a:solidFill>
                  <a:schemeClr val="tx1"/>
                </a:solidFill>
                <a:latin typeface="+mn-lt"/>
              </a:rPr>
              <a:t>Guru </a:t>
            </a:r>
            <a:r>
              <a:rPr lang="en-US" sz="1800" dirty="0" err="1" smtClean="0">
                <a:solidFill>
                  <a:schemeClr val="tx1"/>
                </a:solidFill>
                <a:latin typeface="+mn-lt"/>
              </a:rPr>
              <a:t>sebagai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n-lt"/>
              </a:rPr>
              <a:t>pelaksana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n-lt"/>
              </a:rPr>
              <a:t>dan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n-lt"/>
              </a:rPr>
              <a:t>penjamin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n-lt"/>
              </a:rPr>
              <a:t>ketercapaian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n-lt"/>
              </a:rPr>
              <a:t>isi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n-lt"/>
              </a:rPr>
              <a:t>standar</a:t>
            </a:r>
            <a:r>
              <a:rPr lang="id-ID" sz="1800" dirty="0" smtClean="0">
                <a:solidFill>
                  <a:schemeClr val="tx1"/>
                </a:solidFill>
                <a:latin typeface="+mn-lt"/>
              </a:rPr>
              <a:t>, gu</a:t>
            </a:r>
            <a:r>
              <a:rPr lang="en-US" sz="1800" dirty="0" err="1" smtClean="0">
                <a:solidFill>
                  <a:schemeClr val="tx1"/>
                </a:solidFill>
                <a:latin typeface="+mn-lt"/>
              </a:rPr>
              <a:t>ru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n-lt"/>
              </a:rPr>
              <a:t>memegangperanan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n-lt"/>
              </a:rPr>
              <a:t>sebagai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n-lt"/>
              </a:rPr>
              <a:t>pihak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 yang </a:t>
            </a:r>
            <a:r>
              <a:rPr lang="en-US" sz="1800" dirty="0" err="1" smtClean="0">
                <a:solidFill>
                  <a:schemeClr val="tx1"/>
                </a:solidFill>
                <a:latin typeface="+mn-lt"/>
              </a:rPr>
              <a:t>menjadi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n-lt"/>
              </a:rPr>
              <a:t>pelaksana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n-lt"/>
              </a:rPr>
              <a:t>isi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n-lt"/>
              </a:rPr>
              <a:t>standar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n-lt"/>
              </a:rPr>
              <a:t>proses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+mn-lt"/>
              </a:rPr>
              <a:t>pendidikan</a:t>
            </a:r>
            <a:r>
              <a:rPr lang="en-US" sz="1800" dirty="0" smtClean="0">
                <a:solidFill>
                  <a:schemeClr val="tx1"/>
                </a:solidFill>
                <a:latin typeface="+mn-lt"/>
              </a:rPr>
              <a:t>. </a:t>
            </a:r>
            <a:endParaRPr lang="id-ID" sz="18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676400" y="666750"/>
            <a:ext cx="5943600" cy="830997"/>
          </a:xfrm>
        </p:spPr>
        <p:txBody>
          <a:bodyPr/>
          <a:lstStyle/>
          <a:p>
            <a:pPr lvl="1" algn="ctr"/>
            <a:r>
              <a:rPr lang="en-US" b="1" dirty="0" err="1"/>
              <a:t>Hambatan</a:t>
            </a:r>
            <a:r>
              <a:rPr lang="en-US" b="1" dirty="0"/>
              <a:t> Guru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Pencapaian</a:t>
            </a:r>
            <a:r>
              <a:rPr lang="en-US" b="1" dirty="0"/>
              <a:t> </a:t>
            </a:r>
            <a:r>
              <a:rPr lang="id-ID" b="1" dirty="0" smtClean="0"/>
              <a:t/>
            </a:r>
            <a:br>
              <a:rPr lang="id-ID" b="1" dirty="0" smtClean="0"/>
            </a:br>
            <a:r>
              <a:rPr lang="en-US" b="1" dirty="0" err="1" smtClean="0"/>
              <a:t>Standar</a:t>
            </a:r>
            <a:r>
              <a:rPr lang="en-US" b="1" dirty="0" smtClean="0"/>
              <a:t> </a:t>
            </a:r>
            <a:r>
              <a:rPr lang="en-US" b="1" dirty="0" err="1"/>
              <a:t>Proses</a:t>
            </a:r>
            <a:r>
              <a:rPr lang="en-US" b="1" dirty="0"/>
              <a:t> </a:t>
            </a:r>
            <a:r>
              <a:rPr lang="en-US" b="1" dirty="0" err="1"/>
              <a:t>Pendidikan</a:t>
            </a:r>
            <a:r>
              <a:rPr lang="id-ID" sz="1600" dirty="0"/>
              <a:t/>
            </a:r>
            <a:br>
              <a:rPr lang="id-ID" sz="1600" dirty="0"/>
            </a:br>
            <a:endParaRPr lang="id-ID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>
          <a:xfrm>
            <a:off x="1447800" y="1428750"/>
            <a:ext cx="6400800" cy="3200876"/>
          </a:xfrm>
        </p:spPr>
        <p:txBody>
          <a:bodyPr/>
          <a:lstStyle/>
          <a:p>
            <a:pPr lvl="0"/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Profesionalisme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guru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dalam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proses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belajar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mengajar</a:t>
            </a:r>
            <a:endParaRPr lang="id-ID" sz="1600" dirty="0" smtClean="0">
              <a:solidFill>
                <a:schemeClr val="tx1"/>
              </a:solidFill>
              <a:latin typeface="+mj-lt"/>
            </a:endParaRPr>
          </a:p>
          <a:p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Kemampuan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untuk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dapat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merencanakan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program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belajar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mengajar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melaksanakan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memimpin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kegiatan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belajar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mengajar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menilai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kemampuan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belajar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mengajar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menafsirkan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serta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memanfaatkan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hasil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penilaian</a:t>
            </a:r>
            <a:r>
              <a:rPr lang="id-ID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(Leonard, 2015: 192).</a:t>
            </a:r>
            <a:endParaRPr lang="id-ID" sz="1600" dirty="0" smtClean="0">
              <a:solidFill>
                <a:schemeClr val="tx1"/>
              </a:solidFill>
              <a:latin typeface="+mj-lt"/>
            </a:endParaRPr>
          </a:p>
          <a:p>
            <a:endParaRPr lang="id-ID" sz="1600" dirty="0" smtClean="0">
              <a:solidFill>
                <a:schemeClr val="tx1"/>
              </a:solidFill>
              <a:latin typeface="+mj-lt"/>
            </a:endParaRPr>
          </a:p>
          <a:p>
            <a:pPr lvl="0"/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Kesulitan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dalam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menentukan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rumusan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jelas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terarah</a:t>
            </a:r>
            <a:endParaRPr lang="id-ID" sz="1600" dirty="0" smtClean="0">
              <a:solidFill>
                <a:schemeClr val="tx1"/>
              </a:solidFill>
              <a:latin typeface="+mj-lt"/>
            </a:endParaRPr>
          </a:p>
          <a:p>
            <a:r>
              <a:rPr lang="en-US" sz="1600" dirty="0" smtClean="0">
                <a:solidFill>
                  <a:schemeClr val="tx1"/>
                </a:solidFill>
                <a:latin typeface="+mj-lt"/>
              </a:rPr>
              <a:t>Guru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harus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memiliki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rumusan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jelas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terarah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pelaksanaan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proses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belajar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mengajar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dilakukan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guru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menjalankan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endParaRPr lang="id-ID" sz="1600" dirty="0" smtClean="0">
              <a:solidFill>
                <a:schemeClr val="tx1"/>
              </a:solidFill>
              <a:latin typeface="+mj-lt"/>
            </a:endParaRPr>
          </a:p>
          <a:p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tugasnya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kelas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seorang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guru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harus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mempunyai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rumusan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jelas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endParaRPr lang="id-ID" sz="1600" dirty="0" smtClean="0">
              <a:solidFill>
                <a:schemeClr val="tx1"/>
              </a:solidFill>
              <a:latin typeface="+mj-lt"/>
            </a:endParaRPr>
          </a:p>
          <a:p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terarah</a:t>
            </a:r>
            <a:r>
              <a:rPr lang="id-ID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(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Ayuriyanti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, 2015: 67). </a:t>
            </a:r>
            <a:endParaRPr lang="id-ID" sz="1600" dirty="0" smtClean="0">
              <a:solidFill>
                <a:schemeClr val="tx1"/>
              </a:solidFill>
              <a:latin typeface="+mj-lt"/>
            </a:endParaRPr>
          </a:p>
          <a:p>
            <a:endParaRPr lang="id-ID" sz="1600" dirty="0" smtClean="0">
              <a:solidFill>
                <a:schemeClr val="tx1"/>
              </a:solidFill>
              <a:latin typeface="+mj-lt"/>
            </a:endParaRPr>
          </a:p>
          <a:p>
            <a:endParaRPr lang="id-ID" sz="16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676400" y="666750"/>
            <a:ext cx="5943600" cy="830997"/>
          </a:xfrm>
        </p:spPr>
        <p:txBody>
          <a:bodyPr/>
          <a:lstStyle/>
          <a:p>
            <a:pPr lvl="1" algn="ctr"/>
            <a:r>
              <a:rPr lang="en-US" b="1" dirty="0" err="1"/>
              <a:t>Hambatan</a:t>
            </a:r>
            <a:r>
              <a:rPr lang="en-US" b="1" dirty="0"/>
              <a:t> Guru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Pencapaian</a:t>
            </a:r>
            <a:r>
              <a:rPr lang="en-US" b="1" dirty="0"/>
              <a:t> </a:t>
            </a:r>
            <a:r>
              <a:rPr lang="id-ID" b="1" dirty="0" smtClean="0"/>
              <a:t/>
            </a:r>
            <a:br>
              <a:rPr lang="id-ID" b="1" dirty="0" smtClean="0"/>
            </a:br>
            <a:r>
              <a:rPr lang="en-US" b="1" dirty="0" err="1" smtClean="0"/>
              <a:t>Standar</a:t>
            </a:r>
            <a:r>
              <a:rPr lang="en-US" b="1" dirty="0" smtClean="0"/>
              <a:t> </a:t>
            </a:r>
            <a:r>
              <a:rPr lang="en-US" b="1" dirty="0" err="1"/>
              <a:t>Proses</a:t>
            </a:r>
            <a:r>
              <a:rPr lang="en-US" b="1" dirty="0"/>
              <a:t> </a:t>
            </a:r>
            <a:r>
              <a:rPr lang="en-US" b="1" dirty="0" err="1"/>
              <a:t>Pendidikan</a:t>
            </a:r>
            <a:r>
              <a:rPr lang="id-ID" sz="1600" dirty="0"/>
              <a:t/>
            </a:r>
            <a:br>
              <a:rPr lang="id-ID" sz="1600" dirty="0"/>
            </a:br>
            <a:endParaRPr lang="id-ID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>
          <a:xfrm>
            <a:off x="1447800" y="1428750"/>
            <a:ext cx="6400800" cy="3200876"/>
          </a:xfrm>
        </p:spPr>
        <p:txBody>
          <a:bodyPr/>
          <a:lstStyle/>
          <a:p>
            <a:pPr lvl="0"/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Pendidik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tenaga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kependidikan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memerlukan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peningkatan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pemahaman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keterampilan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guna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mencapai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standar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proses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pendidikan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endParaRPr lang="id-ID" sz="1600" dirty="0" smtClean="0">
              <a:solidFill>
                <a:schemeClr val="tx1"/>
              </a:solidFill>
              <a:latin typeface="+mj-lt"/>
            </a:endParaRPr>
          </a:p>
          <a:p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Pendidik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tenaga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kependidikan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memerlukan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peningkatan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pemahaman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keterampilan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menyusun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visi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misi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tujuan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indikator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terukur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melaksanakan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program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dengan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memenuhi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prosedur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operasional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,</a:t>
            </a:r>
            <a:r>
              <a:rPr lang="id-ID" sz="1600" dirty="0" smtClean="0">
                <a:solidFill>
                  <a:schemeClr val="tx1"/>
                </a:solidFill>
                <a:latin typeface="+mj-lt"/>
              </a:rPr>
              <a:t> </a:t>
            </a:r>
          </a:p>
          <a:p>
            <a:r>
              <a:rPr lang="en-US" sz="1600" dirty="0" smtClean="0">
                <a:solidFill>
                  <a:schemeClr val="tx1"/>
                </a:solidFill>
                <a:latin typeface="+mj-lt"/>
              </a:rPr>
              <a:t>(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Karyono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dkk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, 2017: 22).</a:t>
            </a:r>
            <a:endParaRPr lang="id-ID" sz="1600" dirty="0" smtClean="0">
              <a:solidFill>
                <a:schemeClr val="tx1"/>
              </a:solidFill>
              <a:latin typeface="+mj-lt"/>
            </a:endParaRPr>
          </a:p>
          <a:p>
            <a:endParaRPr lang="id-ID" sz="1600" dirty="0" smtClean="0">
              <a:solidFill>
                <a:schemeClr val="tx1"/>
              </a:solidFill>
              <a:latin typeface="+mj-lt"/>
            </a:endParaRPr>
          </a:p>
          <a:p>
            <a:pPr lvl="0"/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Target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mutu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harus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didefinisakan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dengan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jelas</a:t>
            </a:r>
            <a:endParaRPr lang="id-ID" sz="1600" dirty="0" smtClean="0">
              <a:solidFill>
                <a:schemeClr val="tx1"/>
              </a:solidFill>
              <a:latin typeface="+mj-lt"/>
            </a:endParaRPr>
          </a:p>
          <a:p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Pendidik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tenaga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kependidikan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hal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ini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harus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pandaimenggambarkan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pertahapan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pencapaian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target SKL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pentahapanproses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untuk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meraih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keunggulan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disesuaikan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dengan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sumber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dayayang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sekolah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miliki</a:t>
            </a:r>
            <a:r>
              <a:rPr lang="id-ID" sz="1600" dirty="0" smtClean="0">
                <a:solidFill>
                  <a:schemeClr val="tx1"/>
                </a:solidFill>
                <a:latin typeface="+mj-lt"/>
              </a:rPr>
              <a:t> (</a:t>
            </a:r>
            <a:r>
              <a:rPr lang="en-US" sz="1600" dirty="0" err="1" smtClean="0">
                <a:solidFill>
                  <a:schemeClr val="tx1"/>
                </a:solidFill>
                <a:latin typeface="+mj-lt"/>
              </a:rPr>
              <a:t>Artiningsih</a:t>
            </a:r>
            <a:r>
              <a:rPr lang="en-US" sz="1600" dirty="0" smtClean="0">
                <a:solidFill>
                  <a:schemeClr val="tx1"/>
                </a:solidFill>
                <a:latin typeface="+mj-lt"/>
              </a:rPr>
              <a:t>,  2010: 96-97).</a:t>
            </a:r>
            <a:endParaRPr lang="id-ID" sz="1600" dirty="0" smtClean="0">
              <a:solidFill>
                <a:schemeClr val="tx1"/>
              </a:solidFill>
              <a:latin typeface="+mj-lt"/>
            </a:endParaRPr>
          </a:p>
          <a:p>
            <a:endParaRPr lang="id-ID" sz="16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433106" y="831500"/>
            <a:ext cx="2484295" cy="16833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33600" y="2718197"/>
            <a:ext cx="4935972" cy="615553"/>
          </a:xfrm>
        </p:spPr>
        <p:txBody>
          <a:bodyPr/>
          <a:lstStyle/>
          <a:p>
            <a:pPr algn="ctr"/>
            <a:r>
              <a:rPr lang="id-ID" sz="4000" dirty="0" smtClean="0">
                <a:solidFill>
                  <a:srgbClr val="FFC000"/>
                </a:solidFill>
              </a:rPr>
              <a:t>THANK YOU </a:t>
            </a:r>
            <a:endParaRPr lang="id-ID" sz="4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</TotalTime>
  <Words>461</Words>
  <Application>Microsoft Office PowerPoint</Application>
  <PresentationFormat>On-screen Show (16:9)</PresentationFormat>
  <Paragraphs>43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Pengertian Peran Guru </vt:lpstr>
      <vt:lpstr>Dalam Perencanaan </vt:lpstr>
      <vt:lpstr>PowerPoint Presentation</vt:lpstr>
      <vt:lpstr>Dalam Penilaian</vt:lpstr>
      <vt:lpstr>Dalam Pengawasan</vt:lpstr>
      <vt:lpstr>Hambatan Guru Dalam Pencapaian  Standar Proses Pendidikan </vt:lpstr>
      <vt:lpstr>Hambatan Guru Dalam Pencapaian  Standar Proses Pendidikan </vt:lpstr>
      <vt:lpstr>THANK YOU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Kelompok 3</dc:title>
  <dc:creator>JOKO SUTRISNO</dc:creator>
  <cp:lastModifiedBy>User</cp:lastModifiedBy>
  <cp:revision>12</cp:revision>
  <dcterms:created xsi:type="dcterms:W3CDTF">2020-10-03T14:11:35Z</dcterms:created>
  <dcterms:modified xsi:type="dcterms:W3CDTF">2020-11-08T16:05:36Z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