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65" r:id="rId2"/>
    <p:sldId id="257" r:id="rId3"/>
    <p:sldId id="285" r:id="rId4"/>
    <p:sldId id="258" r:id="rId5"/>
    <p:sldId id="260" r:id="rId6"/>
    <p:sldId id="259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6" r:id="rId16"/>
    <p:sldId id="278" r:id="rId17"/>
    <p:sldId id="277" r:id="rId18"/>
    <p:sldId id="279" r:id="rId19"/>
    <p:sldId id="280" r:id="rId20"/>
    <p:sldId id="272" r:id="rId21"/>
    <p:sldId id="261" r:id="rId22"/>
    <p:sldId id="273" r:id="rId23"/>
    <p:sldId id="281" r:id="rId24"/>
    <p:sldId id="274" r:id="rId25"/>
    <p:sldId id="282" r:id="rId26"/>
    <p:sldId id="271" r:id="rId27"/>
    <p:sldId id="283" r:id="rId28"/>
    <p:sldId id="275" r:id="rId29"/>
    <p:sldId id="286" r:id="rId30"/>
    <p:sldId id="284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94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27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054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409300"/>
            <a:ext cx="9144000" cy="4991500"/>
          </a:xfrm>
          <a:prstGeom prst="rect">
            <a:avLst/>
          </a:prstGeom>
          <a:solidFill>
            <a:srgbClr val="C5B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0" y="6453739"/>
            <a:ext cx="9144000" cy="394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1" kern="1200" baseline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Bookman Old Style" pitchFamily="18" charset="0"/>
              </a:rPr>
              <a:t>Tim </a:t>
            </a:r>
            <a:r>
              <a:rPr lang="en-US" sz="1600" b="1" dirty="0" err="1">
                <a:latin typeface="Bookman Old Style" pitchFamily="18" charset="0"/>
              </a:rPr>
              <a:t>Pengajar</a:t>
            </a:r>
            <a:r>
              <a:rPr lang="en-US" sz="1600" b="1" dirty="0">
                <a:latin typeface="Bookman Old Style" pitchFamily="18" charset="0"/>
              </a:rPr>
              <a:t> KU1</a:t>
            </a:r>
            <a:r>
              <a:rPr lang="id-ID" sz="1600" b="1" dirty="0">
                <a:latin typeface="Bookman Old Style" pitchFamily="18" charset="0"/>
              </a:rPr>
              <a:t>2</a:t>
            </a:r>
            <a:r>
              <a:rPr lang="en-US" sz="1600" b="1" dirty="0">
                <a:latin typeface="Bookman Old Style" pitchFamily="18" charset="0"/>
              </a:rPr>
              <a:t>02  -  </a:t>
            </a:r>
            <a:r>
              <a:rPr lang="en-US" sz="1600" b="1" dirty="0" err="1">
                <a:latin typeface="Bookman Old Style" pitchFamily="18" charset="0"/>
              </a:rPr>
              <a:t>Institut</a:t>
            </a:r>
            <a:r>
              <a:rPr lang="en-US" sz="1600" b="1" dirty="0">
                <a:latin typeface="Bookman Old Style" pitchFamily="18" charset="0"/>
              </a:rPr>
              <a:t> </a:t>
            </a:r>
            <a:r>
              <a:rPr lang="en-US" sz="1600" b="1" dirty="0" err="1">
                <a:latin typeface="Bookman Old Style" pitchFamily="18" charset="0"/>
              </a:rPr>
              <a:t>Teknologi</a:t>
            </a:r>
            <a:r>
              <a:rPr lang="en-US" sz="1600" b="1" dirty="0">
                <a:latin typeface="Bookman Old Style" pitchFamily="18" charset="0"/>
              </a:rPr>
              <a:t> Sumatera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0" y="2514600"/>
            <a:ext cx="9144000" cy="914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934869"/>
            <a:ext cx="8229600" cy="1399131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 b="1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Judul</a:t>
            </a:r>
            <a:r>
              <a:rPr lang="en-US" dirty="0"/>
              <a:t>/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Mingguan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" y="2608183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>
                <a:latin typeface="Britannic Bold" pitchFamily="34" charset="0"/>
              </a:rPr>
              <a:t>PENGANTAR KOMPUTER &amp; SOFTWARE I</a:t>
            </a:r>
            <a:r>
              <a:rPr lang="id-ID" sz="3800" b="1" dirty="0">
                <a:latin typeface="Britannic Bold" pitchFamily="34" charset="0"/>
              </a:rPr>
              <a:t>I</a:t>
            </a:r>
            <a:endParaRPr lang="en-US" sz="3800" b="1" dirty="0">
              <a:latin typeface="Britannic Bold" pitchFamily="34" charset="0"/>
            </a:endParaRPr>
          </a:p>
        </p:txBody>
      </p:sp>
      <p:sp>
        <p:nvSpPr>
          <p:cNvPr id="16" name="Octagon 15"/>
          <p:cNvSpPr/>
          <p:nvPr userDrawn="1"/>
        </p:nvSpPr>
        <p:spPr>
          <a:xfrm>
            <a:off x="3721969" y="152400"/>
            <a:ext cx="1700062" cy="1700062"/>
          </a:xfrm>
          <a:prstGeom prst="octagon">
            <a:avLst/>
          </a:prstGeom>
          <a:solidFill>
            <a:schemeClr val="bg1"/>
          </a:solidFill>
          <a:ln w="101600">
            <a:solidFill>
              <a:srgbClr val="C5B3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285" y="408810"/>
            <a:ext cx="981431" cy="1187241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295401" y="3505199"/>
            <a:ext cx="78486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2667000" y="3672838"/>
            <a:ext cx="6477000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5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672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10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292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62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470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565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774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62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E591A2D-D458-4970-8F6B-AA7595E8B4B0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A0FBB4-25FF-4FF4-A5C1-F43BA5B7B245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68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697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298C0C-A4E0-4F3C-9EB7-417BAC52AF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Perkenalan S</a:t>
            </a:r>
            <a:r>
              <a:rPr lang="id-ID" sz="3200" dirty="0"/>
              <a:t>ISTEM OPERASI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8234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Definisi Sistem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Program yang mengatur perangkat keras komputer dengan menyediakan landasan untuk program aplikasi yang diakses oleh para pengguna</a:t>
            </a:r>
          </a:p>
        </p:txBody>
      </p:sp>
    </p:spTree>
    <p:extLst>
      <p:ext uri="{BB962C8B-B14F-4D97-AF65-F5344CB8AC3E}">
        <p14:creationId xmlns:p14="http://schemas.microsoft.com/office/powerpoint/2010/main" val="3118867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Fungsi Sistem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Menjalankan program dari pengguna untuk menyelesaikan masalah (komputasi) dengan lebih mudah</a:t>
            </a:r>
          </a:p>
          <a:p>
            <a:r>
              <a:rPr lang="id-ID" dirty="0"/>
              <a:t>Membuat sistem komputer lebih nyaman untuk digunakan</a:t>
            </a:r>
          </a:p>
          <a:p>
            <a:r>
              <a:rPr lang="id-ID" dirty="0"/>
              <a:t>Efisiensi sumberdaya perangkat keras (</a:t>
            </a:r>
            <a:r>
              <a:rPr lang="id-ID" i="1" dirty="0"/>
              <a:t>hardware</a:t>
            </a:r>
            <a:r>
              <a:rPr lang="id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5277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Kernel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Merupakan program inti dari sebuah sistem operasi</a:t>
            </a:r>
          </a:p>
          <a:p>
            <a:r>
              <a:rPr lang="id-ID" dirty="0"/>
              <a:t>Kernel selalu berjalan selama sistem komputer aktif (</a:t>
            </a:r>
            <a:r>
              <a:rPr lang="id-ID" i="1" dirty="0"/>
              <a:t>power on</a:t>
            </a:r>
            <a:r>
              <a:rPr lang="id-ID" dirty="0"/>
              <a:t>)</a:t>
            </a:r>
          </a:p>
          <a:p>
            <a:r>
              <a:rPr lang="id-ID" dirty="0"/>
              <a:t>Kernel adalah program yang paling pertama dijalankan saat proses </a:t>
            </a:r>
            <a:r>
              <a:rPr lang="id-ID" i="1" dirty="0"/>
              <a:t>start-up</a:t>
            </a:r>
            <a:r>
              <a:rPr lang="id-ID" dirty="0"/>
              <a:t> komputer (setelah </a:t>
            </a:r>
            <a:r>
              <a:rPr lang="id-ID" i="1" dirty="0"/>
              <a:t>bootloader</a:t>
            </a:r>
            <a:r>
              <a:rPr lang="id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2052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Proses </a:t>
            </a:r>
            <a:r>
              <a:rPr lang="id-ID" i="1" dirty="0"/>
              <a:t>Bootstrap</a:t>
            </a:r>
            <a:r>
              <a:rPr lang="id-ID" dirty="0"/>
              <a:t>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yang terjadi saat komputer menyala</a:t>
            </a:r>
          </a:p>
        </p:txBody>
      </p:sp>
      <p:pic>
        <p:nvPicPr>
          <p:cNvPr id="2050" name="Picture 2" descr="seque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658" y="2157984"/>
            <a:ext cx="6594683" cy="3739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85816" y="5605272"/>
            <a:ext cx="3044952" cy="5852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Proses ini terjadi sangat cepat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296" y="6059683"/>
            <a:ext cx="5107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100" dirty="0"/>
              <a:t>Sumber: https://www.geeksforgeeks.org/what-happens-when-we-turn-on-computer/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2995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Arsitektur perangkat keras tradisional terdiri dari 4 komponen utama</a:t>
            </a:r>
          </a:p>
          <a:p>
            <a:pPr lvl="1"/>
            <a:r>
              <a:rPr lang="id-ID" dirty="0"/>
              <a:t>Prosesor</a:t>
            </a:r>
          </a:p>
          <a:p>
            <a:pPr lvl="1"/>
            <a:r>
              <a:rPr lang="id-ID" dirty="0"/>
              <a:t>Memori Penyimpanan</a:t>
            </a:r>
          </a:p>
          <a:p>
            <a:pPr lvl="1"/>
            <a:r>
              <a:rPr lang="id-ID" dirty="0"/>
              <a:t>Masukan (</a:t>
            </a:r>
            <a:r>
              <a:rPr lang="id-ID" i="1" dirty="0"/>
              <a:t>input</a:t>
            </a:r>
            <a:r>
              <a:rPr lang="id-ID" dirty="0"/>
              <a:t>)</a:t>
            </a:r>
          </a:p>
          <a:p>
            <a:pPr lvl="1"/>
            <a:r>
              <a:rPr lang="id-ID" dirty="0"/>
              <a:t>Keluaran (</a:t>
            </a:r>
            <a:r>
              <a:rPr lang="id-ID" i="1" dirty="0"/>
              <a:t>output</a:t>
            </a:r>
            <a:r>
              <a:rPr lang="id-ID" dirty="0"/>
              <a:t>)</a:t>
            </a:r>
          </a:p>
          <a:p>
            <a:r>
              <a:rPr lang="id-ID" dirty="0"/>
              <a:t>Model ini sering dikenal dengan nama arsitektur von-Neumann</a:t>
            </a:r>
          </a:p>
        </p:txBody>
      </p:sp>
    </p:spTree>
    <p:extLst>
      <p:ext uri="{BB962C8B-B14F-4D97-AF65-F5344CB8AC3E}">
        <p14:creationId xmlns:p14="http://schemas.microsoft.com/office/powerpoint/2010/main" val="778716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Pada awal perkembangannya, komputer berukuran sangat besar</a:t>
            </a:r>
          </a:p>
          <a:p>
            <a:pPr lvl="1"/>
            <a:r>
              <a:rPr lang="id-ID" dirty="0"/>
              <a:t>Pengguna yang ingin melakukan komputasi harus antri untuk mendapatkan alokasi waktu sekitar 30-120 menit</a:t>
            </a:r>
          </a:p>
          <a:p>
            <a:pPr lvl="1"/>
            <a:r>
              <a:rPr lang="id-ID" dirty="0"/>
              <a:t>Alokasi waktu harus dilakukan dimuka sebelum proses komputasi</a:t>
            </a:r>
          </a:p>
          <a:p>
            <a:r>
              <a:rPr lang="id-ID" dirty="0"/>
              <a:t>Permasalahan:</a:t>
            </a:r>
          </a:p>
          <a:p>
            <a:pPr lvl="1"/>
            <a:r>
              <a:rPr lang="id-ID" dirty="0"/>
              <a:t>Jika komputasi selesai lebih cepat dari alokasi semula, sistem komputer menjadi </a:t>
            </a:r>
            <a:r>
              <a:rPr lang="id-ID" i="1" dirty="0"/>
              <a:t>idle</a:t>
            </a:r>
            <a:r>
              <a:rPr lang="id-ID" dirty="0"/>
              <a:t> (tidak digunakan)</a:t>
            </a:r>
          </a:p>
          <a:p>
            <a:pPr lvl="1"/>
            <a:r>
              <a:rPr lang="id-ID" dirty="0"/>
              <a:t>Jika komputasi selesai lebih lama dari alokasi semula, pengguna berikutnya harus menunggu hingga komputasi selesai</a:t>
            </a:r>
          </a:p>
          <a:p>
            <a:pPr lvl="1"/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941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Bagan arsitektur komputer von-Neumann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481328" y="2779776"/>
            <a:ext cx="6187440" cy="2229612"/>
            <a:chOff x="1252728" y="2578608"/>
            <a:chExt cx="6187440" cy="2229612"/>
          </a:xfrm>
        </p:grpSpPr>
        <p:sp>
          <p:nvSpPr>
            <p:cNvPr id="4" name="Rectangle 3"/>
            <p:cNvSpPr/>
            <p:nvPr/>
          </p:nvSpPr>
          <p:spPr>
            <a:xfrm>
              <a:off x="1252728" y="2578608"/>
              <a:ext cx="1783080" cy="914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/>
                <a:t>Masukan</a:t>
              </a:r>
            </a:p>
            <a:p>
              <a:pPr algn="ctr"/>
              <a:r>
                <a:rPr lang="id-ID" dirty="0"/>
                <a:t>(</a:t>
              </a:r>
              <a:r>
                <a:rPr lang="id-ID" i="1" dirty="0"/>
                <a:t>input</a:t>
              </a:r>
              <a:r>
                <a:rPr lang="id-ID" dirty="0"/>
                <a:t>)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657088" y="2578608"/>
              <a:ext cx="1783080" cy="914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/>
                <a:t>Luaran</a:t>
              </a:r>
            </a:p>
            <a:p>
              <a:pPr algn="ctr"/>
              <a:r>
                <a:rPr lang="id-ID" dirty="0"/>
                <a:t>(</a:t>
              </a:r>
              <a:r>
                <a:rPr lang="id-ID" i="1" dirty="0"/>
                <a:t>output</a:t>
              </a:r>
              <a:r>
                <a:rPr lang="id-ID" dirty="0"/>
                <a:t>)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54908" y="2578608"/>
              <a:ext cx="1783080" cy="914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/>
                <a:t>Prosesor</a:t>
              </a:r>
            </a:p>
            <a:p>
              <a:pPr algn="ctr"/>
              <a:r>
                <a:rPr lang="id-ID" dirty="0"/>
                <a:t>(CPU)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454908" y="3893820"/>
              <a:ext cx="1783080" cy="914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/>
                <a:t>Memory</a:t>
              </a:r>
            </a:p>
          </p:txBody>
        </p:sp>
        <p:cxnSp>
          <p:nvCxnSpPr>
            <p:cNvPr id="9" name="Straight Connector 8"/>
            <p:cNvCxnSpPr>
              <a:stCxn id="7" idx="0"/>
              <a:endCxn id="6" idx="2"/>
            </p:cNvCxnSpPr>
            <p:nvPr/>
          </p:nvCxnSpPr>
          <p:spPr>
            <a:xfrm flipV="1">
              <a:off x="4346448" y="3493008"/>
              <a:ext cx="0" cy="400812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4" idx="3"/>
              <a:endCxn id="6" idx="1"/>
            </p:cNvCxnSpPr>
            <p:nvPr/>
          </p:nvCxnSpPr>
          <p:spPr>
            <a:xfrm>
              <a:off x="3035808" y="3035808"/>
              <a:ext cx="419100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3"/>
              <a:endCxn id="5" idx="1"/>
            </p:cNvCxnSpPr>
            <p:nvPr/>
          </p:nvCxnSpPr>
          <p:spPr>
            <a:xfrm>
              <a:off x="5237988" y="3035808"/>
              <a:ext cx="419100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717036" y="5980191"/>
            <a:ext cx="52982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100" dirty="0"/>
              <a:t>Adaptasi dari: Pengantar Sistem Operasi Komputer v4, Masyarakat Digital Gotong Royong</a:t>
            </a:r>
          </a:p>
        </p:txBody>
      </p:sp>
    </p:spTree>
    <p:extLst>
      <p:ext uri="{BB962C8B-B14F-4D97-AF65-F5344CB8AC3E}">
        <p14:creationId xmlns:p14="http://schemas.microsoft.com/office/powerpoint/2010/main" val="3195811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Pada generasi selanjutnya, terjadi pemisahan tugas antara programmer dan operator</a:t>
            </a:r>
          </a:p>
          <a:p>
            <a:r>
              <a:rPr lang="id-ID" dirty="0"/>
              <a:t>Programmer mengakses komputer secara tidak langsung melalui bantuan para operator</a:t>
            </a:r>
          </a:p>
          <a:p>
            <a:r>
              <a:rPr lang="id-ID" dirty="0"/>
              <a:t>Para pengguna menyiapkan sebuah </a:t>
            </a:r>
            <a:r>
              <a:rPr lang="id-ID" i="1" dirty="0"/>
              <a:t>job</a:t>
            </a:r>
            <a:r>
              <a:rPr lang="id-ID" dirty="0"/>
              <a:t> yang terdiri dari program aplikasi, data masukan, serta beberapa perintah pengendali program untuk diserahkan kepada operator</a:t>
            </a:r>
          </a:p>
          <a:p>
            <a:r>
              <a:rPr lang="id-ID" dirty="0"/>
              <a:t>Operator mengumpulkan </a:t>
            </a:r>
            <a:r>
              <a:rPr lang="id-ID" i="1" dirty="0"/>
              <a:t>job</a:t>
            </a:r>
            <a:r>
              <a:rPr lang="id-ID" dirty="0"/>
              <a:t> yang mirip untuk dieksekusi secara berkelompok (</a:t>
            </a:r>
            <a:r>
              <a:rPr lang="id-ID" i="1" dirty="0"/>
              <a:t>batch</a:t>
            </a:r>
            <a:r>
              <a:rPr lang="id-ID" dirty="0"/>
              <a:t>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62886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Setelah sistem batch, perkembangan selanjutnya adalah diperkenalkan nya konsep sistem </a:t>
            </a:r>
            <a:r>
              <a:rPr lang="id-ID" i="1" dirty="0"/>
              <a:t>multiprogramming</a:t>
            </a:r>
            <a:r>
              <a:rPr lang="id-ID" dirty="0"/>
              <a:t>.</a:t>
            </a:r>
          </a:p>
          <a:p>
            <a:pPr lvl="1"/>
            <a:r>
              <a:rPr lang="id-ID" dirty="0"/>
              <a:t>Penyediaan sistem I/O</a:t>
            </a:r>
          </a:p>
          <a:p>
            <a:pPr lvl="1"/>
            <a:r>
              <a:rPr lang="id-ID" dirty="0"/>
              <a:t>Manajemen memori</a:t>
            </a:r>
          </a:p>
          <a:p>
            <a:pPr lvl="1"/>
            <a:r>
              <a:rPr lang="id-ID" dirty="0"/>
              <a:t>Adanya penjadwalan CPU</a:t>
            </a:r>
          </a:p>
          <a:p>
            <a:pPr lvl="1"/>
            <a:r>
              <a:rPr lang="id-ID" dirty="0"/>
              <a:t>Manajemen komponen perangkat keras lainnya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22073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Sejarah Perkembangan 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Peningkatan lebih lanjut adalah dikenalkan sistem </a:t>
            </a:r>
            <a:r>
              <a:rPr lang="id-ID" i="1" dirty="0"/>
              <a:t>multi-tasking</a:t>
            </a:r>
            <a:r>
              <a:rPr lang="id-ID" dirty="0"/>
              <a:t>.</a:t>
            </a:r>
          </a:p>
          <a:p>
            <a:pPr lvl="1"/>
            <a:r>
              <a:rPr lang="id-ID" dirty="0"/>
              <a:t>Sistem komputer dapat diakses lebih dari satu pengguna dalam satu waktu</a:t>
            </a:r>
          </a:p>
          <a:p>
            <a:r>
              <a:rPr lang="id-ID" dirty="0"/>
              <a:t>Generasi sekarang, sistem komputer telah mendukung pemrosesan secara paralel.</a:t>
            </a:r>
          </a:p>
          <a:p>
            <a:pPr lvl="1"/>
            <a:r>
              <a:rPr lang="id-ID" dirty="0"/>
              <a:t>Dukungan dari </a:t>
            </a:r>
            <a:r>
              <a:rPr lang="id-ID" i="1" dirty="0"/>
              <a:t>multicore</a:t>
            </a:r>
            <a:r>
              <a:rPr lang="id-ID" dirty="0"/>
              <a:t> prosesor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345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9818" y="1884363"/>
            <a:ext cx="6437457" cy="4287837"/>
          </a:xfrm>
        </p:spPr>
        <p:txBody>
          <a:bodyPr/>
          <a:lstStyle/>
          <a:p>
            <a:r>
              <a:rPr lang="id-ID" dirty="0"/>
              <a:t>Tujuan perkuliahan bagi mahasiswa:</a:t>
            </a:r>
          </a:p>
          <a:p>
            <a:pPr lvl="1"/>
            <a:r>
              <a:rPr lang="id-ID" dirty="0"/>
              <a:t>Memperkenalkan sejarah sistem operasi kepada mahasiswa</a:t>
            </a:r>
          </a:p>
          <a:p>
            <a:pPr lvl="1"/>
            <a:r>
              <a:rPr lang="id-ID" dirty="0"/>
              <a:t>Memperkenalkan peran sistem operasi pada komputer</a:t>
            </a:r>
          </a:p>
          <a:p>
            <a:pPr lvl="1"/>
            <a:r>
              <a:rPr lang="id-ID" dirty="0"/>
              <a:t>Memperkenalkan variasi sistem operasi yang ada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669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Varian Sistem Operasi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F9446-46AD-47B2-8803-40382D3EAA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18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Merk Dagang Sistem Operasi</a:t>
            </a:r>
          </a:p>
        </p:txBody>
      </p:sp>
      <p:pic>
        <p:nvPicPr>
          <p:cNvPr id="1026" name="Picture 2" descr="windows-10-launch-patch-32-bit-logo.png (256×256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622" y="2025503"/>
            <a:ext cx="1812393" cy="181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4a4d002e-a9a7-4bbe-b51d-9d780daf8f41-debian.png (256×25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172" y="380931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S-X-10.11_El-Capitan-icon-256x256.png (256×256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276" y="2025503"/>
            <a:ext cx="1532193" cy="153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buntu.png (256×256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729" y="3886375"/>
            <a:ext cx="1867534" cy="1867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b4faab11cfd893498124b43c94566bb.jpg (256×256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31" y="4324906"/>
            <a:ext cx="1922812" cy="192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os-logo.jpg (256×256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729" y="1970362"/>
            <a:ext cx="1867534" cy="1867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327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Windows dikembangkan oleh perusahaan raksasa Microsoft</a:t>
            </a:r>
          </a:p>
          <a:p>
            <a:r>
              <a:rPr lang="id-ID" dirty="0"/>
              <a:t>Hampir 90% pangsa pasar sistem operasi komputer didominasi oleh Windows</a:t>
            </a:r>
          </a:p>
          <a:p>
            <a:pPr lvl="1"/>
            <a:r>
              <a:rPr lang="id-ID" dirty="0"/>
              <a:t>Umum digunakan pada industri, kantor pemerintahan, komputer rumah</a:t>
            </a:r>
          </a:p>
        </p:txBody>
      </p:sp>
    </p:spTree>
    <p:extLst>
      <p:ext uri="{BB962C8B-B14F-4D97-AF65-F5344CB8AC3E}">
        <p14:creationId xmlns:p14="http://schemas.microsoft.com/office/powerpoint/2010/main" val="4029912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Kelebihan:</a:t>
            </a:r>
          </a:p>
          <a:p>
            <a:pPr lvl="1"/>
            <a:r>
              <a:rPr lang="id-ID" dirty="0"/>
              <a:t>Kompatibilitas, banyak aplikasi, driver perangkat keras, atau game yang berjalan dengan baik</a:t>
            </a:r>
          </a:p>
          <a:p>
            <a:pPr lvl="1"/>
            <a:r>
              <a:rPr lang="id-ID" dirty="0"/>
              <a:t>Banyak pengguna, komunitas besar, dukungan yang baik dari komunitas</a:t>
            </a:r>
          </a:p>
          <a:p>
            <a:r>
              <a:rPr lang="id-ID" dirty="0"/>
              <a:t>Kekurangan:</a:t>
            </a:r>
          </a:p>
          <a:p>
            <a:pPr lvl="1"/>
            <a:r>
              <a:rPr lang="id-ID" dirty="0"/>
              <a:t>Perlu antivirus, Windows menjadi sasaran utama para pembuat virus komputer</a:t>
            </a:r>
          </a:p>
          <a:p>
            <a:pPr lvl="1"/>
            <a:r>
              <a:rPr lang="id-ID" dirty="0"/>
              <a:t>Butuh sumberdaya memori yang cukup besar</a:t>
            </a:r>
          </a:p>
          <a:p>
            <a:pPr lvl="1"/>
            <a:r>
              <a:rPr lang="id-ID" dirty="0"/>
              <a:t>Harganya cukup mahal</a:t>
            </a:r>
          </a:p>
        </p:txBody>
      </p:sp>
    </p:spTree>
    <p:extLst>
      <p:ext uri="{BB962C8B-B14F-4D97-AF65-F5344CB8AC3E}">
        <p14:creationId xmlns:p14="http://schemas.microsoft.com/office/powerpoint/2010/main" val="1491662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Macintosh OSX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Sistem operasi ini lebih tua dari Windows</a:t>
            </a:r>
          </a:p>
          <a:p>
            <a:pPr lvl="1"/>
            <a:r>
              <a:rPr lang="id-ID" dirty="0"/>
              <a:t>Windows (1985) vs Macintosh (1984)</a:t>
            </a:r>
          </a:p>
          <a:p>
            <a:r>
              <a:rPr lang="id-ID" dirty="0"/>
              <a:t>Sistem operasi berbasis grafis yang sukses pertama kali</a:t>
            </a:r>
          </a:p>
          <a:p>
            <a:r>
              <a:rPr lang="id-ID" dirty="0"/>
              <a:t>Sistem operasi Macintosh OSX biasa disingkat OSX atau MacOS atau Mac</a:t>
            </a:r>
          </a:p>
        </p:txBody>
      </p:sp>
    </p:spTree>
    <p:extLst>
      <p:ext uri="{BB962C8B-B14F-4D97-AF65-F5344CB8AC3E}">
        <p14:creationId xmlns:p14="http://schemas.microsoft.com/office/powerpoint/2010/main" val="7992798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Macintosh OSX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Kelebihan:</a:t>
            </a:r>
          </a:p>
          <a:p>
            <a:pPr lvl="1"/>
            <a:r>
              <a:rPr lang="id-ID" dirty="0"/>
              <a:t>Hampir tidak ada virus akibat dari pangsa pasar OS yang dikuasai Windows</a:t>
            </a:r>
          </a:p>
          <a:p>
            <a:pPr lvl="1"/>
            <a:r>
              <a:rPr lang="id-ID" dirty="0"/>
              <a:t>Tampilan grafis antarmuka yang lebih baik dari Windows</a:t>
            </a:r>
          </a:p>
          <a:p>
            <a:pPr lvl="1"/>
            <a:r>
              <a:rPr lang="id-ID" dirty="0"/>
              <a:t>Lebih tangguh, jarang terjadi </a:t>
            </a:r>
            <a:r>
              <a:rPr lang="id-ID" i="1" dirty="0"/>
              <a:t>crash</a:t>
            </a:r>
          </a:p>
          <a:p>
            <a:r>
              <a:rPr lang="id-ID" dirty="0"/>
              <a:t>Kekurangan:</a:t>
            </a:r>
          </a:p>
          <a:p>
            <a:pPr lvl="1"/>
            <a:r>
              <a:rPr lang="id-ID" dirty="0"/>
              <a:t>Lebih mahal dari Windows</a:t>
            </a:r>
          </a:p>
          <a:p>
            <a:pPr lvl="1"/>
            <a:r>
              <a:rPr lang="id-ID" dirty="0"/>
              <a:t>Hardware khusus Apple, tidak bisa dijalankan di komputer pada umumnya</a:t>
            </a:r>
          </a:p>
          <a:p>
            <a:pPr lvl="1"/>
            <a:r>
              <a:rPr lang="id-ID" dirty="0"/>
              <a:t>Tidak banyak tersedia aplikasi dan game di MAC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0989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Sistem operasi yang bersifat </a:t>
            </a:r>
            <a:r>
              <a:rPr lang="id-ID" i="1" dirty="0"/>
              <a:t>opensource</a:t>
            </a:r>
          </a:p>
          <a:p>
            <a:pPr lvl="1"/>
            <a:r>
              <a:rPr lang="id-ID" dirty="0"/>
              <a:t>Gratis</a:t>
            </a:r>
          </a:p>
          <a:p>
            <a:pPr lvl="1"/>
            <a:r>
              <a:rPr lang="id-ID" dirty="0"/>
              <a:t>Bebas dimodifikasi oleh pengguna</a:t>
            </a:r>
          </a:p>
          <a:p>
            <a:r>
              <a:rPr lang="id-ID" dirty="0"/>
              <a:t>Linux hanya merupakan kernel. Banyak variasi linux yang dikembangkan sesuai dengan kebutuhan pengguna</a:t>
            </a:r>
          </a:p>
          <a:p>
            <a:pPr lvl="1"/>
            <a:r>
              <a:rPr lang="id-ID" dirty="0"/>
              <a:t>Ubuntu, Lubuntu, OpenSuSe, Debian, RedHat, dll 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6356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Kelebihan:</a:t>
            </a:r>
          </a:p>
          <a:p>
            <a:pPr lvl="1"/>
            <a:r>
              <a:rPr lang="id-ID" dirty="0"/>
              <a:t>Gratis!</a:t>
            </a:r>
          </a:p>
          <a:p>
            <a:pPr lvl="1"/>
            <a:r>
              <a:rPr lang="id-ID" dirty="0"/>
              <a:t>Hampir tidak ada virus, sama seperti Macintosh OSX</a:t>
            </a:r>
          </a:p>
          <a:p>
            <a:r>
              <a:rPr lang="id-ID" dirty="0"/>
              <a:t>Kekurangan:</a:t>
            </a:r>
          </a:p>
          <a:p>
            <a:pPr lvl="1"/>
            <a:r>
              <a:rPr lang="id-ID" dirty="0"/>
              <a:t>Karena masih didominasi Windows, aplikasi dan game juga tidak banyak berjalan di Linux</a:t>
            </a:r>
          </a:p>
          <a:p>
            <a:pPr lvl="1"/>
            <a:r>
              <a:rPr lang="id-ID" dirty="0"/>
              <a:t>Meskipun ada beberapa varian Linux yang mudah digunakan, cukup banyak juga varian Linux yang sulit digunakan (butuh pengetahuan tentang komputer)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71521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Android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Sistem operasi pada ponsel cerdas atau tablet</a:t>
            </a:r>
          </a:p>
          <a:p>
            <a:r>
              <a:rPr lang="id-ID" dirty="0"/>
              <a:t>Dibangun berdasarkan modifikasi dari kernel Linux</a:t>
            </a:r>
          </a:p>
          <a:p>
            <a:r>
              <a:rPr lang="id-ID" dirty="0"/>
              <a:t>Memenuhi kebutuhan akan sistem operasi yang hemat energi</a:t>
            </a:r>
          </a:p>
          <a:p>
            <a:pPr lvl="1"/>
            <a:r>
              <a:rPr lang="id-ID" dirty="0"/>
              <a:t>Berjalan di ponsel cerdas yang memakai baterai sebagai sumber energi</a:t>
            </a:r>
          </a:p>
        </p:txBody>
      </p:sp>
    </p:spTree>
    <p:extLst>
      <p:ext uri="{BB962C8B-B14F-4D97-AF65-F5344CB8AC3E}">
        <p14:creationId xmlns:p14="http://schemas.microsoft.com/office/powerpoint/2010/main" val="10897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Varian Sistem Operasi Lainnya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Free BSD</a:t>
            </a:r>
          </a:p>
          <a:p>
            <a:r>
              <a:rPr lang="id-ID" dirty="0"/>
              <a:t>Open Solaris</a:t>
            </a:r>
          </a:p>
          <a:p>
            <a:pPr lvl="1"/>
            <a:r>
              <a:rPr lang="id-ID" dirty="0"/>
              <a:t>Biasanya di komputer SPARC buatan Sun Microsystem</a:t>
            </a:r>
          </a:p>
          <a:p>
            <a:r>
              <a:rPr lang="id-ID" dirty="0"/>
              <a:t>Chrome OS</a:t>
            </a:r>
          </a:p>
          <a:p>
            <a:r>
              <a:rPr lang="id-ID" dirty="0"/>
              <a:t>Apple iOS</a:t>
            </a:r>
          </a:p>
          <a:p>
            <a:pPr lvl="1"/>
            <a:r>
              <a:rPr lang="id-ID" dirty="0"/>
              <a:t>Pada ponsel cerdas dan tablet buatan Apple</a:t>
            </a:r>
          </a:p>
          <a:p>
            <a:r>
              <a:rPr lang="id-ID" dirty="0"/>
              <a:t>Endless OS</a:t>
            </a:r>
          </a:p>
          <a:p>
            <a:pPr lvl="1"/>
            <a:r>
              <a:rPr lang="id-ID" dirty="0"/>
              <a:t>Varian Linux yang ditargetkan untuk pengguna </a:t>
            </a:r>
            <a:r>
              <a:rPr lang="id-ID" i="1" dirty="0"/>
              <a:t>offline </a:t>
            </a:r>
            <a:r>
              <a:rPr lang="id-ID" dirty="0"/>
              <a:t>atau minim akses internet</a:t>
            </a:r>
            <a:endParaRPr lang="id-ID" i="1" dirty="0"/>
          </a:p>
        </p:txBody>
      </p:sp>
    </p:spTree>
    <p:extLst>
      <p:ext uri="{BB962C8B-B14F-4D97-AF65-F5344CB8AC3E}">
        <p14:creationId xmlns:p14="http://schemas.microsoft.com/office/powerpoint/2010/main" val="64866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Perkembangan sistem operasi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A079B-9A1F-4512-81CA-67BC1136A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527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TERIMA KASIH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72708C75-4207-43A9-A505-56DF4600C3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2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Komputer Dahulu vs. Sekarang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Sekitar 80 tahun yang lalu sejarah perkembangan komputer dimulai </a:t>
            </a:r>
          </a:p>
          <a:p>
            <a:pPr lvl="1"/>
            <a:r>
              <a:rPr lang="id-ID" dirty="0"/>
              <a:t>ENIAC</a:t>
            </a:r>
          </a:p>
          <a:p>
            <a:r>
              <a:rPr lang="id-ID" dirty="0"/>
              <a:t>Telah terjadi perubahan yang sangat drastis selama masa tersebut</a:t>
            </a:r>
          </a:p>
          <a:p>
            <a:pPr lvl="1"/>
            <a:r>
              <a:rPr lang="id-ID" dirty="0"/>
              <a:t>Komputer semakin kecil</a:t>
            </a:r>
          </a:p>
          <a:p>
            <a:pPr lvl="1"/>
            <a:r>
              <a:rPr lang="id-ID" dirty="0"/>
              <a:t>Penggunaan memory dan disk meingkat tajam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563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Komputer Dahulu vs. Sekarang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552940"/>
              </p:ext>
            </p:extLst>
          </p:nvPr>
        </p:nvGraphicFramePr>
        <p:xfrm>
          <a:off x="736092" y="2748787"/>
          <a:ext cx="7671816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28">
                  <a:extLst>
                    <a:ext uri="{9D8B030D-6E8A-4147-A177-3AD203B41FA5}">
                      <a16:colId xmlns:a16="http://schemas.microsoft.com/office/drawing/2014/main" val="3807591332"/>
                    </a:ext>
                  </a:extLst>
                </a:gridCol>
                <a:gridCol w="3290316">
                  <a:extLst>
                    <a:ext uri="{9D8B030D-6E8A-4147-A177-3AD203B41FA5}">
                      <a16:colId xmlns:a16="http://schemas.microsoft.com/office/drawing/2014/main" val="314389141"/>
                    </a:ext>
                  </a:extLst>
                </a:gridCol>
                <a:gridCol w="2557272">
                  <a:extLst>
                    <a:ext uri="{9D8B030D-6E8A-4147-A177-3AD203B41FA5}">
                      <a16:colId xmlns:a16="http://schemas.microsoft.com/office/drawing/2014/main" val="132976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Teknologi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Dahulu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Sekarang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86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Beberapa</a:t>
                      </a:r>
                      <a:r>
                        <a:rPr lang="id-ID" baseline="0" dirty="0"/>
                        <a:t> Kbytes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Beberapa Gbytes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20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Harddisk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Beberapa Mbytes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Beberapa ratus Gbytes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11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Sistem</a:t>
                      </a:r>
                      <a:r>
                        <a:rPr lang="id-ID" baseline="0" dirty="0"/>
                        <a:t> operasi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Berbeda SO untuk setiap</a:t>
                      </a:r>
                      <a:r>
                        <a:rPr lang="id-ID" baseline="0" dirty="0"/>
                        <a:t> arsitektur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Dominasi</a:t>
                      </a:r>
                      <a:r>
                        <a:rPr lang="id-ID" baseline="0" dirty="0"/>
                        <a:t> </a:t>
                      </a:r>
                      <a:r>
                        <a:rPr lang="id-ID" i="1" baseline="0" dirty="0"/>
                        <a:t>Microsoft</a:t>
                      </a:r>
                      <a:r>
                        <a:rPr lang="id-ID" baseline="0" dirty="0"/>
                        <a:t> dengan beberap pengecualian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62651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01368" y="2300510"/>
            <a:ext cx="5880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accent5"/>
                </a:solidFill>
              </a:rPr>
              <a:t>Tabel 1. Perbandingan sistem komputer dahulu dan sekarang</a:t>
            </a:r>
          </a:p>
        </p:txBody>
      </p:sp>
    </p:spTree>
    <p:extLst>
      <p:ext uri="{BB962C8B-B14F-4D97-AF65-F5344CB8AC3E}">
        <p14:creationId xmlns:p14="http://schemas.microsoft.com/office/powerpoint/2010/main" val="4113485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Sistem Operasi?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Terlepas dari perubahan tersebut banyak aspek yang tetap sama </a:t>
            </a:r>
          </a:p>
          <a:p>
            <a:pPr lvl="1"/>
            <a:r>
              <a:rPr lang="id-ID" dirty="0"/>
              <a:t>Model arsitektur von-neumann</a:t>
            </a:r>
          </a:p>
          <a:p>
            <a:pPr lvl="1"/>
            <a:r>
              <a:rPr lang="id-ID" dirty="0"/>
              <a:t>Proses</a:t>
            </a:r>
          </a:p>
          <a:p>
            <a:pPr lvl="1"/>
            <a:r>
              <a:rPr lang="id-ID" dirty="0"/>
              <a:t>Memory</a:t>
            </a:r>
          </a:p>
          <a:p>
            <a:pPr lvl="1"/>
            <a:r>
              <a:rPr lang="id-ID" dirty="0"/>
              <a:t>Masukan luaran atau I/O</a:t>
            </a:r>
          </a:p>
          <a:p>
            <a:r>
              <a:rPr lang="id-ID" dirty="0"/>
              <a:t>Mempelajari sistem operasi masih tetap serelevan abad lalu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7231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Sistem Komputer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667000" y="2478128"/>
            <a:ext cx="3715512" cy="3602892"/>
            <a:chOff x="408432" y="2551280"/>
            <a:chExt cx="3715512" cy="3602892"/>
          </a:xfrm>
        </p:grpSpPr>
        <p:grpSp>
          <p:nvGrpSpPr>
            <p:cNvPr id="18" name="Group 17"/>
            <p:cNvGrpSpPr/>
            <p:nvPr/>
          </p:nvGrpSpPr>
          <p:grpSpPr>
            <a:xfrm>
              <a:off x="408432" y="2551280"/>
              <a:ext cx="3706368" cy="3602892"/>
              <a:chOff x="554736" y="2023794"/>
              <a:chExt cx="3706368" cy="3602892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554736" y="2023794"/>
                <a:ext cx="3706368" cy="3602892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228344" y="2671938"/>
                <a:ext cx="2365248" cy="2367564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780032" y="3252422"/>
                <a:ext cx="1225296" cy="120659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1615442" y="4085764"/>
              <a:ext cx="12252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dirty="0"/>
                <a:t>Perangkat Keras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73664" y="3426190"/>
              <a:ext cx="1545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dirty="0"/>
                <a:t>Sistem operasi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3728" y="2716709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dirty="0"/>
                <a:t>Browser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83036" y="4198540"/>
              <a:ext cx="7409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dirty="0"/>
                <a:t>Game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52195" y="5623653"/>
              <a:ext cx="16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dirty="0"/>
                <a:t>Aplikasi lainnya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291543" y="1839054"/>
            <a:ext cx="1280222" cy="1206596"/>
            <a:chOff x="1245823" y="1820766"/>
            <a:chExt cx="1280222" cy="1206596"/>
          </a:xfrm>
        </p:grpSpPr>
        <p:sp>
          <p:nvSpPr>
            <p:cNvPr id="20" name="Oval 19"/>
            <p:cNvSpPr/>
            <p:nvPr/>
          </p:nvSpPr>
          <p:spPr>
            <a:xfrm>
              <a:off x="1245823" y="1820766"/>
              <a:ext cx="1225296" cy="120659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45823" y="2239398"/>
              <a:ext cx="128022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id-ID" dirty="0"/>
                <a:t>Pengguna 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804483" y="3072978"/>
            <a:ext cx="1280222" cy="1206596"/>
            <a:chOff x="6758763" y="3054690"/>
            <a:chExt cx="1280222" cy="1206596"/>
          </a:xfrm>
        </p:grpSpPr>
        <p:sp>
          <p:nvSpPr>
            <p:cNvPr id="24" name="Oval 23"/>
            <p:cNvSpPr/>
            <p:nvPr/>
          </p:nvSpPr>
          <p:spPr>
            <a:xfrm>
              <a:off x="6758763" y="3054690"/>
              <a:ext cx="1225296" cy="120659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758763" y="3473322"/>
              <a:ext cx="128022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id-ID" dirty="0"/>
                <a:t>Pengguna 2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523529" y="4913352"/>
            <a:ext cx="1281664" cy="1206596"/>
            <a:chOff x="6477809" y="4895064"/>
            <a:chExt cx="1281664" cy="1206596"/>
          </a:xfrm>
        </p:grpSpPr>
        <p:sp>
          <p:nvSpPr>
            <p:cNvPr id="23" name="Oval 22"/>
            <p:cNvSpPr/>
            <p:nvPr/>
          </p:nvSpPr>
          <p:spPr>
            <a:xfrm>
              <a:off x="6477809" y="4895064"/>
              <a:ext cx="1225296" cy="120659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79251" y="5313696"/>
              <a:ext cx="128022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id-ID" dirty="0"/>
                <a:t>Pengguna 3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268091" y="4577315"/>
            <a:ext cx="1280222" cy="1206596"/>
            <a:chOff x="1222371" y="4559027"/>
            <a:chExt cx="1280222" cy="1206596"/>
          </a:xfrm>
        </p:grpSpPr>
        <p:sp>
          <p:nvSpPr>
            <p:cNvPr id="22" name="Oval 21"/>
            <p:cNvSpPr/>
            <p:nvPr/>
          </p:nvSpPr>
          <p:spPr>
            <a:xfrm>
              <a:off x="1273525" y="4559027"/>
              <a:ext cx="1225296" cy="120659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22371" y="4977659"/>
              <a:ext cx="128022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id-ID" dirty="0"/>
                <a:t>Pengguna 4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868158" y="1436961"/>
            <a:ext cx="1280222" cy="1206596"/>
            <a:chOff x="5822438" y="1418673"/>
            <a:chExt cx="1280222" cy="1206596"/>
          </a:xfrm>
        </p:grpSpPr>
        <p:sp>
          <p:nvSpPr>
            <p:cNvPr id="21" name="Oval 20"/>
            <p:cNvSpPr/>
            <p:nvPr/>
          </p:nvSpPr>
          <p:spPr>
            <a:xfrm>
              <a:off x="5865161" y="1418673"/>
              <a:ext cx="1225296" cy="120659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22438" y="1840150"/>
              <a:ext cx="128022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id-ID" dirty="0"/>
                <a:t>Pengguna 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8244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Sistem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Pengguna</a:t>
            </a:r>
          </a:p>
          <a:p>
            <a:pPr lvl="1"/>
            <a:r>
              <a:rPr lang="id-ID" dirty="0"/>
              <a:t>Manusia</a:t>
            </a:r>
          </a:p>
          <a:p>
            <a:pPr lvl="1"/>
            <a:r>
              <a:rPr lang="id-ID" dirty="0"/>
              <a:t>Program aplikasi lain</a:t>
            </a:r>
          </a:p>
          <a:p>
            <a:pPr lvl="1"/>
            <a:r>
              <a:rPr lang="id-ID" dirty="0"/>
              <a:t>Komputer lain</a:t>
            </a:r>
          </a:p>
          <a:p>
            <a:r>
              <a:rPr lang="id-ID" b="1" dirty="0"/>
              <a:t>Perangkat Keras</a:t>
            </a:r>
            <a:r>
              <a:rPr lang="id-ID" dirty="0"/>
              <a:t> (</a:t>
            </a:r>
            <a:r>
              <a:rPr lang="id-ID" i="1" dirty="0"/>
              <a:t>hardware</a:t>
            </a:r>
            <a:r>
              <a:rPr lang="id-ID" dirty="0"/>
              <a:t>)</a:t>
            </a:r>
          </a:p>
          <a:p>
            <a:pPr lvl="1"/>
            <a:r>
              <a:rPr lang="id-ID" dirty="0"/>
              <a:t>Penyedia sumber daya komputasi </a:t>
            </a:r>
          </a:p>
          <a:p>
            <a:pPr lvl="1"/>
            <a:r>
              <a:rPr lang="id-ID" dirty="0"/>
              <a:t>RAM, Harddisk, CPU, I/O, dll</a:t>
            </a:r>
          </a:p>
          <a:p>
            <a:r>
              <a:rPr lang="id-ID" b="1" dirty="0"/>
              <a:t>Perangkat Lunak</a:t>
            </a:r>
            <a:r>
              <a:rPr lang="id-ID" dirty="0"/>
              <a:t> (</a:t>
            </a:r>
            <a:r>
              <a:rPr lang="id-ID" i="1" dirty="0"/>
              <a:t>software</a:t>
            </a:r>
            <a:r>
              <a:rPr lang="id-ID" dirty="0"/>
              <a:t>)</a:t>
            </a:r>
          </a:p>
          <a:p>
            <a:pPr lvl="1"/>
            <a:r>
              <a:rPr lang="id-ID" b="1" dirty="0">
                <a:solidFill>
                  <a:srgbClr val="0070C0"/>
                </a:solidFill>
              </a:rPr>
              <a:t>Sistem Operasi (SO)</a:t>
            </a:r>
          </a:p>
          <a:p>
            <a:pPr lvl="1"/>
            <a:r>
              <a:rPr lang="id-ID" dirty="0"/>
              <a:t>Program Aplikasi</a:t>
            </a:r>
          </a:p>
        </p:txBody>
      </p:sp>
    </p:spTree>
    <p:extLst>
      <p:ext uri="{BB962C8B-B14F-4D97-AF65-F5344CB8AC3E}">
        <p14:creationId xmlns:p14="http://schemas.microsoft.com/office/powerpoint/2010/main" val="1600785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Program Aplikasi vs Sistem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Program aplikasi</a:t>
            </a:r>
            <a:r>
              <a:rPr lang="id-ID" dirty="0"/>
              <a:t> merupakan perangkat lunak yang dijalankan oleh pengguna untuk mencapai tujuan tertentu</a:t>
            </a:r>
          </a:p>
          <a:p>
            <a:pPr lvl="1"/>
            <a:r>
              <a:rPr lang="id-ID" dirty="0"/>
              <a:t>Google Chrome untuk menjelajah Internet</a:t>
            </a:r>
          </a:p>
          <a:p>
            <a:pPr lvl="1"/>
            <a:r>
              <a:rPr lang="id-ID" dirty="0"/>
              <a:t>Microsoft Word untuk menyunting dokumen teks</a:t>
            </a:r>
          </a:p>
          <a:p>
            <a:r>
              <a:rPr lang="id-ID" b="1" dirty="0"/>
              <a:t>Sistem Operasi</a:t>
            </a:r>
            <a:r>
              <a:rPr lang="id-ID" dirty="0"/>
              <a:t> merupakan perangkat lunak yang “membungkus” perangkat keras agar lebih mudah dimanfaatkan pengguna melalui program ap</a:t>
            </a:r>
            <a:r>
              <a:rPr lang="en-US" dirty="0"/>
              <a:t>l</a:t>
            </a:r>
            <a:r>
              <a:rPr lang="id-ID" dirty="0"/>
              <a:t>ikasi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67378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1412</TotalTime>
  <Words>959</Words>
  <Application>Microsoft Office PowerPoint</Application>
  <PresentationFormat>On-screen Show (4:3)</PresentationFormat>
  <Paragraphs>175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Bookman Old Style</vt:lpstr>
      <vt:lpstr>Britannic Bold</vt:lpstr>
      <vt:lpstr>Calibri</vt:lpstr>
      <vt:lpstr>Calibri Light</vt:lpstr>
      <vt:lpstr>Retrospect</vt:lpstr>
      <vt:lpstr>Sistem Operasi</vt:lpstr>
      <vt:lpstr>Pendahuluan</vt:lpstr>
      <vt:lpstr>Perkembangan sistem operasi</vt:lpstr>
      <vt:lpstr>Komputer Dahulu vs. Sekarang</vt:lpstr>
      <vt:lpstr>Komputer Dahulu vs. Sekarang</vt:lpstr>
      <vt:lpstr>Sistem Operasi?</vt:lpstr>
      <vt:lpstr>Komponen Sistem Komputer</vt:lpstr>
      <vt:lpstr>Komponen Sistem Komputer</vt:lpstr>
      <vt:lpstr>Program Aplikasi vs Sistem Operasi</vt:lpstr>
      <vt:lpstr>Definisi Sistem Operasi</vt:lpstr>
      <vt:lpstr>Fungsi Sistem Operasi</vt:lpstr>
      <vt:lpstr>Kernel</vt:lpstr>
      <vt:lpstr>Proses Bootstrap Komputer</vt:lpstr>
      <vt:lpstr>Sejarah Perkembangan SO</vt:lpstr>
      <vt:lpstr>Sejarah Perkembangan SO</vt:lpstr>
      <vt:lpstr>Sejarah Perkembangan SO</vt:lpstr>
      <vt:lpstr>Sejarah Perkembangan SO</vt:lpstr>
      <vt:lpstr>Sejarah Perkembangan SO</vt:lpstr>
      <vt:lpstr>Sejarah Perkembangan SO</vt:lpstr>
      <vt:lpstr>Varian Sistem Operasi</vt:lpstr>
      <vt:lpstr>Merk Dagang Sistem Operasi</vt:lpstr>
      <vt:lpstr>Windows</vt:lpstr>
      <vt:lpstr>Windows</vt:lpstr>
      <vt:lpstr>Macintosh OSX</vt:lpstr>
      <vt:lpstr>Macintosh OSX</vt:lpstr>
      <vt:lpstr>Linux</vt:lpstr>
      <vt:lpstr>Linux</vt:lpstr>
      <vt:lpstr>Android</vt:lpstr>
      <vt:lpstr>Varian Sistem Operasi Lainnya</vt:lpstr>
      <vt:lpstr>TERIMA KASIH</vt:lpstr>
    </vt:vector>
  </TitlesOfParts>
  <Company>Sumatra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Sistem Operasi</dc:title>
  <dc:creator>Wayan Wiprayoga</dc:creator>
  <cp:lastModifiedBy>MSI GAMING</cp:lastModifiedBy>
  <cp:revision>280</cp:revision>
  <dcterms:created xsi:type="dcterms:W3CDTF">2018-01-19T00:32:00Z</dcterms:created>
  <dcterms:modified xsi:type="dcterms:W3CDTF">2022-02-16T18:51:02Z</dcterms:modified>
</cp:coreProperties>
</file>