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31" r:id="rId2"/>
    <p:sldId id="333" r:id="rId3"/>
    <p:sldId id="334" r:id="rId4"/>
    <p:sldId id="336" r:id="rId5"/>
    <p:sldId id="271" r:id="rId6"/>
    <p:sldId id="342" r:id="rId7"/>
    <p:sldId id="277" r:id="rId8"/>
    <p:sldId id="264" r:id="rId9"/>
    <p:sldId id="343" r:id="rId10"/>
    <p:sldId id="344" r:id="rId11"/>
    <p:sldId id="345" r:id="rId12"/>
    <p:sldId id="346" r:id="rId13"/>
    <p:sldId id="268" r:id="rId14"/>
    <p:sldId id="348" r:id="rId15"/>
    <p:sldId id="347" r:id="rId16"/>
  </p:sldIdLst>
  <p:sldSz cx="18288000" cy="10287000"/>
  <p:notesSz cx="6858000" cy="9144000"/>
  <p:embeddedFontLst>
    <p:embeddedFont>
      <p:font typeface="Bebas Neue Bold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EB8"/>
    <a:srgbClr val="DFA81F"/>
    <a:srgbClr val="30564A"/>
    <a:srgbClr val="E4B540"/>
    <a:srgbClr val="EEC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9429" autoAdjust="0"/>
  </p:normalViewPr>
  <p:slideViewPr>
    <p:cSldViewPr>
      <p:cViewPr varScale="1">
        <p:scale>
          <a:sx n="48" d="100"/>
          <a:sy n="48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CD02-D41C-40E4-B6F9-3423ECD3C4D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722B-1700-4D9D-9809-B15E02038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956"/>
            <a:ext cx="18288000" cy="115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99084"/>
            <a:ext cx="1828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175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2" name="Rectangle 1"/>
          <p:cNvSpPr/>
          <p:nvPr userDrawn="1"/>
        </p:nvSpPr>
        <p:spPr>
          <a:xfrm>
            <a:off x="4232216" y="1687116"/>
            <a:ext cx="9793088" cy="6912768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32216" y="0"/>
            <a:ext cx="9793088" cy="390972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6" name="Rectangle 5"/>
          <p:cNvSpPr/>
          <p:nvPr userDrawn="1"/>
        </p:nvSpPr>
        <p:spPr>
          <a:xfrm>
            <a:off x="4232216" y="9896028"/>
            <a:ext cx="9793088" cy="390972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val="235663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99684"/>
            <a:ext cx="18288000" cy="3487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956"/>
            <a:ext cx="18288000" cy="115212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99084"/>
            <a:ext cx="1828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8087122" y="5719564"/>
            <a:ext cx="2160240" cy="216024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14" y="6020385"/>
            <a:ext cx="702256" cy="15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6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C479A-83FA-C4E6-6F25-7D07BB31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5638800" y="52584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LANDASAN ILMIAH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4724401" y="20955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asumsi-asumsi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ID" sz="4400" b="1" dirty="0" err="1">
                <a:latin typeface="Arial" panose="020B0604020202020204" pitchFamily="34" charset="0"/>
              </a:rPr>
              <a:t>bersumber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dari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yang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menjadi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titik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tolak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rangka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praktek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dan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atau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studi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596C1-94CE-FD64-90F9-6BF4B22169DB}"/>
              </a:ext>
            </a:extLst>
          </p:cNvPr>
          <p:cNvSpPr txBox="1"/>
          <p:nvPr/>
        </p:nvSpPr>
        <p:spPr>
          <a:xfrm>
            <a:off x="4724402" y="7139130"/>
            <a:ext cx="838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Contoh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psikologis</a:t>
            </a:r>
            <a:r>
              <a:rPr lang="en-ID" sz="3200" b="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chemeClr val="bg1"/>
                </a:solidFill>
                <a:latin typeface="Arial" panose="020B0604020202020204" pitchFamily="34" charset="0"/>
              </a:rPr>
              <a:t>antropologis</a:t>
            </a:r>
            <a:r>
              <a:rPr lang="en-ID" sz="3200" b="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chemeClr val="bg1"/>
                </a:solidFill>
                <a:latin typeface="Arial" panose="020B0604020202020204" pitchFamily="34" charset="0"/>
              </a:rPr>
              <a:t>historis</a:t>
            </a:r>
            <a:r>
              <a:rPr lang="en-ID" sz="3200" b="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ID" sz="3200" b="0" i="0" u="none" strike="noStrike" dirty="0" err="1">
                <a:solidFill>
                  <a:schemeClr val="bg1"/>
                </a:solidFill>
                <a:latin typeface="Arial" panose="020B0604020202020204" pitchFamily="34" charset="0"/>
              </a:rPr>
              <a:t>dll</a:t>
            </a:r>
            <a:r>
              <a:rPr lang="en-ID" sz="3200" b="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endParaRPr lang="en-ID" sz="3200" b="0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5638800" y="52584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LANDASAN YURIDIS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4724401" y="20955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asumsi-asumsi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ID" sz="4400" b="1" dirty="0" err="1">
                <a:latin typeface="Arial" panose="020B0604020202020204" pitchFamily="34" charset="0"/>
              </a:rPr>
              <a:t>bersumber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dari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ID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yang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menjadi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titik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tolak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rangka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praktek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dan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atau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studi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596C1-94CE-FD64-90F9-6BF4B22169DB}"/>
              </a:ext>
            </a:extLst>
          </p:cNvPr>
          <p:cNvSpPr txBox="1"/>
          <p:nvPr/>
        </p:nvSpPr>
        <p:spPr>
          <a:xfrm>
            <a:off x="4724402" y="7139130"/>
            <a:ext cx="8381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Contoh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nn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 RI No. 20 Tahun 2003 Tentang Sistem Pendidikan Nasional </a:t>
            </a:r>
            <a:endParaRPr lang="en-ID" sz="32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C986C-1FF9-90A1-85DA-85322392D855}"/>
              </a:ext>
            </a:extLst>
          </p:cNvPr>
          <p:cNvSpPr txBox="1"/>
          <p:nvPr/>
        </p:nvSpPr>
        <p:spPr>
          <a:xfrm>
            <a:off x="800100" y="3250674"/>
            <a:ext cx="166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FUNGSI</a:t>
            </a:r>
          </a:p>
          <a:p>
            <a:pPr algn="ctr"/>
            <a: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LANDASAN PENDIDIKAN</a:t>
            </a:r>
            <a:endParaRPr lang="en-ID" sz="12000" b="1" dirty="0">
              <a:effectLst>
                <a:outerShdw blurRad="50800" dist="101600" dir="1200000" algn="ctr" rotWithShape="0">
                  <a:schemeClr val="bg2">
                    <a:lumMod val="50000"/>
                  </a:schemeClr>
                </a:outerShdw>
              </a:effectLst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9547" y="397566"/>
            <a:ext cx="12300553" cy="880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landasan</a:t>
            </a:r>
            <a:r>
              <a:rPr lang="en-ID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hukum</a:t>
            </a:r>
            <a:r>
              <a:rPr lang="en-ID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memastikan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terlaksananya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hak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warga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negara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memperoleh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pendidikan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titik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ukur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kualitas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pendidikan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dimiliki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negara,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kebutuhannya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perlindungan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pendidikan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agar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pakem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disalahgunakan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pijakan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tolak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ukur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pendidik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praktik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pendidikan</a:t>
            </a:r>
            <a:r>
              <a:rPr lang="en-ID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D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9185" y="2119164"/>
            <a:ext cx="1490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9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14904641" y="2626410"/>
            <a:ext cx="14907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9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691DFE-3563-DC09-F0CE-7A943F58D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7700"/>
            <a:ext cx="1143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2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C986C-1FF9-90A1-85DA-85322392D855}"/>
              </a:ext>
            </a:extLst>
          </p:cNvPr>
          <p:cNvSpPr txBox="1"/>
          <p:nvPr/>
        </p:nvSpPr>
        <p:spPr>
          <a:xfrm>
            <a:off x="800100" y="3250674"/>
            <a:ext cx="166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TUGAS </a:t>
            </a:r>
            <a:b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</a:br>
            <a: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CHECK VCLASS</a:t>
            </a:r>
            <a:endParaRPr lang="en-ID" sz="12000" b="1" dirty="0">
              <a:effectLst>
                <a:outerShdw blurRad="50800" dist="101600" dir="1200000" algn="ctr" rotWithShape="0">
                  <a:schemeClr val="bg2">
                    <a:lumMod val="50000"/>
                  </a:schemeClr>
                </a:outerShdw>
              </a:effectLst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C986C-1FF9-90A1-85DA-85322392D855}"/>
              </a:ext>
            </a:extLst>
          </p:cNvPr>
          <p:cNvSpPr txBox="1"/>
          <p:nvPr/>
        </p:nvSpPr>
        <p:spPr>
          <a:xfrm>
            <a:off x="800100" y="3250674"/>
            <a:ext cx="166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PENGERTIAN LANDASAN PENDIDIKAN</a:t>
            </a:r>
          </a:p>
        </p:txBody>
      </p:sp>
    </p:spTree>
    <p:extLst>
      <p:ext uri="{BB962C8B-B14F-4D97-AF65-F5344CB8AC3E}">
        <p14:creationId xmlns:p14="http://schemas.microsoft.com/office/powerpoint/2010/main" val="36705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48114E-1C10-F8A6-007F-AF11147A5E8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5CCE16-B2C9-48E3-7D64-4BFE133FBC9B}"/>
              </a:ext>
            </a:extLst>
          </p:cNvPr>
          <p:cNvSpPr txBox="1"/>
          <p:nvPr/>
        </p:nvSpPr>
        <p:spPr>
          <a:xfrm>
            <a:off x="1143000" y="168694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Secara</a:t>
            </a:r>
            <a:r>
              <a:rPr lang="en-US" sz="4800" dirty="0"/>
              <a:t> </a:t>
            </a:r>
            <a:r>
              <a:rPr lang="en-US" sz="4800" dirty="0" err="1"/>
              <a:t>Leksikal</a:t>
            </a:r>
            <a:r>
              <a:rPr lang="en-US" sz="4800" dirty="0"/>
              <a:t> LANDASAN </a:t>
            </a:r>
            <a:r>
              <a:rPr lang="en-US" sz="4800" dirty="0" err="1"/>
              <a:t>berarti</a:t>
            </a:r>
            <a:r>
              <a:rPr lang="en-US" sz="4800" dirty="0"/>
              <a:t> </a:t>
            </a:r>
            <a:r>
              <a:rPr lang="en-US" sz="4800" dirty="0" err="1"/>
              <a:t>tumpuan</a:t>
            </a:r>
            <a:r>
              <a:rPr lang="en-US" sz="4800" dirty="0"/>
              <a:t>, </a:t>
            </a:r>
            <a:r>
              <a:rPr lang="en-US" sz="4800" dirty="0" err="1"/>
              <a:t>dasar</a:t>
            </a:r>
            <a:r>
              <a:rPr lang="en-US" sz="4800" dirty="0"/>
              <a:t>, </a:t>
            </a:r>
            <a:r>
              <a:rPr lang="en-US" sz="4800" dirty="0" err="1"/>
              <a:t>atau</a:t>
            </a:r>
            <a:r>
              <a:rPr lang="en-US" sz="4800" dirty="0"/>
              <a:t> alas</a:t>
            </a:r>
            <a:endParaRPr lang="en-ID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FD6C6-E8DD-BF06-2D94-AAC792966641}"/>
              </a:ext>
            </a:extLst>
          </p:cNvPr>
          <p:cNvSpPr txBox="1"/>
          <p:nvPr/>
        </p:nvSpPr>
        <p:spPr>
          <a:xfrm>
            <a:off x="2916536" y="54483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MATERIAL</a:t>
            </a:r>
            <a:endParaRPr lang="en-ID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93041-2891-F2DF-DC3B-142B6542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340377"/>
            <a:ext cx="4613873" cy="3070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C04216-0265-44C5-2E69-BC09D9AFC6F6}"/>
              </a:ext>
            </a:extLst>
          </p:cNvPr>
          <p:cNvSpPr txBox="1"/>
          <p:nvPr/>
        </p:nvSpPr>
        <p:spPr>
          <a:xfrm>
            <a:off x="11277600" y="5448299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KONSEPTUAL</a:t>
            </a:r>
            <a:endParaRPr lang="en-ID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E977F-3878-358D-2CA0-9B334D90A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55" b="11648"/>
          <a:stretch/>
        </p:blipFill>
        <p:spPr>
          <a:xfrm>
            <a:off x="9024551" y="7030397"/>
            <a:ext cx="7236248" cy="203951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DC34685-E977-715D-A042-EFCC171BC98A}"/>
              </a:ext>
            </a:extLst>
          </p:cNvPr>
          <p:cNvSpPr/>
          <p:nvPr/>
        </p:nvSpPr>
        <p:spPr>
          <a:xfrm>
            <a:off x="10439400" y="2324100"/>
            <a:ext cx="1447800" cy="762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AA0F2-ACC1-A068-82E9-20F6B0FF13B3}"/>
              </a:ext>
            </a:extLst>
          </p:cNvPr>
          <p:cNvSpPr txBox="1"/>
          <p:nvPr/>
        </p:nvSpPr>
        <p:spPr>
          <a:xfrm>
            <a:off x="12344400" y="15621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Tempat</a:t>
            </a:r>
            <a:r>
              <a:rPr lang="en-US" sz="4800" dirty="0"/>
              <a:t> </a:t>
            </a:r>
            <a:r>
              <a:rPr lang="en-US" sz="4800" dirty="0" err="1"/>
              <a:t>bertumpu</a:t>
            </a:r>
            <a:r>
              <a:rPr lang="en-US" sz="4800" dirty="0"/>
              <a:t>, </a:t>
            </a:r>
            <a:r>
              <a:rPr lang="en-US" sz="4800" dirty="0" err="1"/>
              <a:t>titik</a:t>
            </a:r>
            <a:r>
              <a:rPr lang="en-US" sz="4800" dirty="0"/>
              <a:t> </a:t>
            </a:r>
            <a:r>
              <a:rPr lang="en-US" sz="4800" dirty="0" err="1"/>
              <a:t>tolak</a:t>
            </a:r>
            <a:r>
              <a:rPr lang="en-US" sz="4800" dirty="0"/>
              <a:t> </a:t>
            </a:r>
            <a:r>
              <a:rPr lang="en-US" sz="4800" dirty="0" err="1"/>
              <a:t>atau</a:t>
            </a:r>
            <a:r>
              <a:rPr lang="en-US" sz="4800" dirty="0"/>
              <a:t> </a:t>
            </a:r>
            <a:r>
              <a:rPr lang="en-US" sz="4800" dirty="0" err="1"/>
              <a:t>dasar</a:t>
            </a:r>
            <a:r>
              <a:rPr lang="en-US" sz="4800" dirty="0"/>
              <a:t> </a:t>
            </a:r>
            <a:r>
              <a:rPr lang="en-US" sz="4800" dirty="0" err="1"/>
              <a:t>pijakan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25452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CCE16-B2C9-48E3-7D64-4BFE133FBC9B}"/>
              </a:ext>
            </a:extLst>
          </p:cNvPr>
          <p:cNvSpPr txBox="1"/>
          <p:nvPr/>
        </p:nvSpPr>
        <p:spPr>
          <a:xfrm>
            <a:off x="1295401" y="4048154"/>
            <a:ext cx="3733800" cy="830997"/>
          </a:xfrm>
          <a:prstGeom prst="rect">
            <a:avLst/>
          </a:prstGeom>
          <a:solidFill>
            <a:srgbClr val="30564A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PENDIDIKAN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FD6C6-E8DD-BF06-2D94-AAC792966641}"/>
              </a:ext>
            </a:extLst>
          </p:cNvPr>
          <p:cNvSpPr txBox="1"/>
          <p:nvPr/>
        </p:nvSpPr>
        <p:spPr>
          <a:xfrm>
            <a:off x="6324600" y="1217090"/>
            <a:ext cx="10820400" cy="5016758"/>
          </a:xfrm>
          <a:prstGeom prst="rect">
            <a:avLst/>
          </a:prstGeom>
          <a:solidFill>
            <a:srgbClr val="DFA81F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PRAKTEK PENDIDIKAN</a:t>
            </a:r>
          </a:p>
          <a:p>
            <a:r>
              <a:rPr lang="en-ID" sz="4000" dirty="0" err="1"/>
              <a:t>kegiatan</a:t>
            </a:r>
            <a:r>
              <a:rPr lang="en-ID" sz="4000" dirty="0"/>
              <a:t> </a:t>
            </a:r>
            <a:r>
              <a:rPr lang="en-ID" sz="4000" dirty="0" err="1"/>
              <a:t>seseorang</a:t>
            </a:r>
            <a:r>
              <a:rPr lang="en-ID" sz="4000" dirty="0"/>
              <a:t>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sekelompok</a:t>
            </a:r>
            <a:r>
              <a:rPr lang="en-ID" sz="4000" dirty="0"/>
              <a:t> orang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lembaga</a:t>
            </a:r>
            <a:r>
              <a:rPr lang="en-ID" sz="4000" dirty="0"/>
              <a:t> </a:t>
            </a:r>
            <a:r>
              <a:rPr lang="en-ID" sz="4000" dirty="0" err="1"/>
              <a:t>dalam</a:t>
            </a:r>
            <a:r>
              <a:rPr lang="en-ID" sz="4000" dirty="0"/>
              <a:t> </a:t>
            </a:r>
            <a:r>
              <a:rPr lang="en-ID" sz="4000" dirty="0" err="1"/>
              <a:t>membantu</a:t>
            </a:r>
            <a:r>
              <a:rPr lang="en-ID" sz="4000" dirty="0"/>
              <a:t> </a:t>
            </a:r>
            <a:r>
              <a:rPr lang="en-ID" sz="4000" dirty="0" err="1"/>
              <a:t>individu</a:t>
            </a:r>
            <a:r>
              <a:rPr lang="en-ID" sz="4000" dirty="0"/>
              <a:t>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sekelompok</a:t>
            </a:r>
            <a:r>
              <a:rPr lang="en-ID" sz="4000" dirty="0"/>
              <a:t> orang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mencapai</a:t>
            </a:r>
            <a:r>
              <a:rPr lang="en-ID" sz="4000" dirty="0"/>
              <a:t> </a:t>
            </a:r>
            <a:r>
              <a:rPr lang="en-ID" sz="4000" dirty="0" err="1"/>
              <a:t>tujuan</a:t>
            </a:r>
            <a:r>
              <a:rPr lang="en-ID" sz="4000" dirty="0"/>
              <a:t> </a:t>
            </a:r>
            <a:r>
              <a:rPr lang="en-ID" sz="4000" dirty="0" err="1"/>
              <a:t>pedidikan</a:t>
            </a:r>
            <a:r>
              <a:rPr lang="en-ID" sz="4000" dirty="0"/>
              <a:t>. </a:t>
            </a:r>
          </a:p>
          <a:p>
            <a:pPr marL="457200" indent="-457200">
              <a:buFontTx/>
              <a:buChar char="-"/>
            </a:pPr>
            <a:r>
              <a:rPr lang="en-ID" sz="4000" dirty="0" err="1"/>
              <a:t>pengelolaan</a:t>
            </a:r>
            <a:r>
              <a:rPr lang="en-ID" sz="4000" dirty="0"/>
              <a:t> </a:t>
            </a:r>
            <a:r>
              <a:rPr lang="en-ID" sz="4000" dirty="0" err="1"/>
              <a:t>pendidikan</a:t>
            </a:r>
            <a:r>
              <a:rPr lang="en-ID" sz="4000" dirty="0"/>
              <a:t> (</a:t>
            </a:r>
            <a:r>
              <a:rPr lang="en-ID" sz="4000" dirty="0" err="1"/>
              <a:t>makro</a:t>
            </a:r>
            <a:r>
              <a:rPr lang="en-ID" sz="4000" dirty="0"/>
              <a:t> </a:t>
            </a:r>
            <a:r>
              <a:rPr lang="en-ID" sz="4000" dirty="0" err="1"/>
              <a:t>maupun</a:t>
            </a:r>
            <a:r>
              <a:rPr lang="en-ID" sz="4000" dirty="0"/>
              <a:t> </a:t>
            </a:r>
            <a:r>
              <a:rPr lang="en-ID" sz="4000" dirty="0" err="1"/>
              <a:t>mikro</a:t>
            </a:r>
            <a:r>
              <a:rPr lang="en-ID" sz="4000" dirty="0"/>
              <a:t>)</a:t>
            </a:r>
          </a:p>
          <a:p>
            <a:pPr marL="457200" indent="-457200">
              <a:buFontTx/>
              <a:buChar char="-"/>
            </a:pPr>
            <a:r>
              <a:rPr lang="en-ID" sz="4000" dirty="0" err="1"/>
              <a:t>kegiatan</a:t>
            </a:r>
            <a:r>
              <a:rPr lang="en-ID" sz="4000" dirty="0"/>
              <a:t> </a:t>
            </a:r>
            <a:r>
              <a:rPr lang="en-ID" sz="4000" dirty="0" err="1"/>
              <a:t>pendidikan</a:t>
            </a:r>
            <a:r>
              <a:rPr lang="en-ID" sz="4000" dirty="0"/>
              <a:t> (</a:t>
            </a:r>
            <a:r>
              <a:rPr lang="en-ID" sz="4000" dirty="0" err="1"/>
              <a:t>bimbingan</a:t>
            </a:r>
            <a:r>
              <a:rPr lang="en-ID" sz="4000" dirty="0"/>
              <a:t>, </a:t>
            </a:r>
            <a:r>
              <a:rPr lang="en-ID" sz="4000" dirty="0" err="1"/>
              <a:t>pengajaran</a:t>
            </a:r>
            <a:r>
              <a:rPr lang="en-ID" sz="4000" dirty="0"/>
              <a:t> dan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latihan</a:t>
            </a:r>
            <a:r>
              <a:rPr lang="en-ID" sz="4000" dirty="0"/>
              <a:t>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04216-0265-44C5-2E69-BC09D9AFC6F6}"/>
              </a:ext>
            </a:extLst>
          </p:cNvPr>
          <p:cNvSpPr txBox="1"/>
          <p:nvPr/>
        </p:nvSpPr>
        <p:spPr>
          <a:xfrm>
            <a:off x="6288157" y="7429500"/>
            <a:ext cx="10820400" cy="1938992"/>
          </a:xfrm>
          <a:prstGeom prst="rect">
            <a:avLst/>
          </a:prstGeom>
          <a:solidFill>
            <a:srgbClr val="DFA81F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STUDI PENDIDIKAN</a:t>
            </a:r>
          </a:p>
          <a:p>
            <a:r>
              <a:rPr lang="en-ID" sz="4000" dirty="0" err="1"/>
              <a:t>adalah</a:t>
            </a:r>
            <a:r>
              <a:rPr lang="en-ID" sz="4000" dirty="0"/>
              <a:t> </a:t>
            </a:r>
            <a:r>
              <a:rPr lang="en-ID" sz="4000" dirty="0" err="1"/>
              <a:t>kegiatan</a:t>
            </a:r>
            <a:r>
              <a:rPr lang="en-ID" sz="4000" dirty="0"/>
              <a:t> </a:t>
            </a:r>
            <a:r>
              <a:rPr lang="en-ID" sz="4000" dirty="0" err="1"/>
              <a:t>seseorang</a:t>
            </a:r>
            <a:r>
              <a:rPr lang="en-ID" sz="4000" dirty="0"/>
              <a:t> </a:t>
            </a:r>
            <a:r>
              <a:rPr lang="en-ID" sz="4000" dirty="0" err="1"/>
              <a:t>atau</a:t>
            </a:r>
            <a:r>
              <a:rPr lang="en-ID" sz="4000" dirty="0"/>
              <a:t> </a:t>
            </a:r>
            <a:r>
              <a:rPr lang="en-ID" sz="4000" dirty="0" err="1"/>
              <a:t>sekelompok</a:t>
            </a:r>
            <a:r>
              <a:rPr lang="en-ID" sz="4000" dirty="0"/>
              <a:t> orang </a:t>
            </a:r>
            <a:r>
              <a:rPr lang="en-ID" sz="4000" dirty="0" err="1"/>
              <a:t>dalam</a:t>
            </a:r>
            <a:r>
              <a:rPr lang="en-ID" sz="4000" dirty="0"/>
              <a:t> </a:t>
            </a:r>
            <a:r>
              <a:rPr lang="en-ID" sz="4000" dirty="0" err="1"/>
              <a:t>rangka</a:t>
            </a:r>
            <a:r>
              <a:rPr lang="en-ID" sz="4000" dirty="0"/>
              <a:t> </a:t>
            </a:r>
            <a:r>
              <a:rPr lang="en-ID" sz="4000" dirty="0" err="1"/>
              <a:t>memahami</a:t>
            </a:r>
            <a:r>
              <a:rPr lang="en-ID" sz="4000" dirty="0"/>
              <a:t> </a:t>
            </a:r>
            <a:r>
              <a:rPr lang="en-ID" sz="4000" dirty="0" err="1"/>
              <a:t>pendidikan</a:t>
            </a:r>
            <a:r>
              <a:rPr lang="en-ID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21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19BCA509-1A01-2998-A2CF-AB5F6062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043" y="2080253"/>
            <a:ext cx="4494629" cy="4494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E533D-28ED-6714-7091-1AC26A5CF0BE}"/>
              </a:ext>
            </a:extLst>
          </p:cNvPr>
          <p:cNvSpPr txBox="1"/>
          <p:nvPr/>
        </p:nvSpPr>
        <p:spPr>
          <a:xfrm>
            <a:off x="5961103" y="3673909"/>
            <a:ext cx="11268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5400" dirty="0" err="1"/>
              <a:t>asumsi-asumsi</a:t>
            </a:r>
            <a:r>
              <a:rPr lang="en-ID" sz="5400" dirty="0"/>
              <a:t> yang </a:t>
            </a:r>
            <a:r>
              <a:rPr lang="en-ID" sz="5400" dirty="0" err="1"/>
              <a:t>menjadi</a:t>
            </a:r>
            <a:r>
              <a:rPr lang="en-ID" sz="5400" dirty="0"/>
              <a:t> </a:t>
            </a:r>
            <a:r>
              <a:rPr lang="en-ID" sz="5400" dirty="0" err="1"/>
              <a:t>dasar</a:t>
            </a:r>
            <a:r>
              <a:rPr lang="en-ID" sz="5400" dirty="0"/>
              <a:t> </a:t>
            </a:r>
            <a:r>
              <a:rPr lang="en-ID" sz="5400" dirty="0" err="1"/>
              <a:t>pijakan</a:t>
            </a:r>
            <a:r>
              <a:rPr lang="en-ID" sz="5400" dirty="0"/>
              <a:t> </a:t>
            </a:r>
            <a:r>
              <a:rPr lang="en-ID" sz="5400" dirty="0" err="1"/>
              <a:t>atau</a:t>
            </a:r>
            <a:r>
              <a:rPr lang="en-ID" sz="5400" dirty="0"/>
              <a:t> </a:t>
            </a:r>
            <a:r>
              <a:rPr lang="en-ID" sz="5400" dirty="0" err="1"/>
              <a:t>titik</a:t>
            </a:r>
            <a:r>
              <a:rPr lang="en-ID" sz="5400" dirty="0"/>
              <a:t> </a:t>
            </a:r>
            <a:r>
              <a:rPr lang="en-ID" sz="5400" dirty="0" err="1"/>
              <a:t>tolak</a:t>
            </a:r>
            <a:r>
              <a:rPr lang="en-ID" sz="5400" dirty="0"/>
              <a:t> </a:t>
            </a:r>
            <a:r>
              <a:rPr lang="en-ID" sz="5400" dirty="0" err="1"/>
              <a:t>dalam</a:t>
            </a:r>
            <a:r>
              <a:rPr lang="en-ID" sz="5400" dirty="0"/>
              <a:t> </a:t>
            </a:r>
            <a:r>
              <a:rPr lang="en-ID" sz="5400" dirty="0" err="1"/>
              <a:t>rangka</a:t>
            </a:r>
            <a:r>
              <a:rPr lang="en-ID" sz="5400" dirty="0"/>
              <a:t> </a:t>
            </a:r>
            <a:r>
              <a:rPr lang="en-ID" sz="5400" dirty="0" err="1"/>
              <a:t>praktek</a:t>
            </a:r>
            <a:r>
              <a:rPr lang="en-ID" sz="5400" dirty="0"/>
              <a:t> </a:t>
            </a:r>
            <a:r>
              <a:rPr lang="en-ID" sz="5400" dirty="0" err="1"/>
              <a:t>pendidikan</a:t>
            </a:r>
            <a:r>
              <a:rPr lang="en-ID" sz="5400" dirty="0"/>
              <a:t> dan </a:t>
            </a:r>
            <a:r>
              <a:rPr lang="en-ID" sz="5400" dirty="0" err="1"/>
              <a:t>atau</a:t>
            </a:r>
            <a:r>
              <a:rPr lang="en-ID" sz="5400" dirty="0"/>
              <a:t> </a:t>
            </a:r>
            <a:r>
              <a:rPr lang="en-ID" sz="5400" dirty="0" err="1"/>
              <a:t>studi</a:t>
            </a:r>
            <a:r>
              <a:rPr lang="en-ID" sz="5400" dirty="0"/>
              <a:t> </a:t>
            </a:r>
            <a:r>
              <a:rPr lang="en-ID" sz="5400" dirty="0" err="1"/>
              <a:t>pendidikan</a:t>
            </a:r>
            <a:r>
              <a:rPr lang="en-ID" sz="54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77A615-20F0-9FA0-B135-F4211932E58F}"/>
              </a:ext>
            </a:extLst>
          </p:cNvPr>
          <p:cNvCxnSpPr/>
          <p:nvPr/>
        </p:nvCxnSpPr>
        <p:spPr>
          <a:xfrm>
            <a:off x="5971736" y="7353300"/>
            <a:ext cx="11268222" cy="0"/>
          </a:xfrm>
          <a:prstGeom prst="line">
            <a:avLst/>
          </a:prstGeom>
          <a:ln w="66675">
            <a:solidFill>
              <a:srgbClr val="E7C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679717-7D5D-A519-A7F4-D28CC3C146AE}"/>
              </a:ext>
            </a:extLst>
          </p:cNvPr>
          <p:cNvCxnSpPr/>
          <p:nvPr/>
        </p:nvCxnSpPr>
        <p:spPr>
          <a:xfrm>
            <a:off x="5971736" y="7576958"/>
            <a:ext cx="11268222" cy="0"/>
          </a:xfrm>
          <a:prstGeom prst="line">
            <a:avLst/>
          </a:prstGeom>
          <a:ln w="66675">
            <a:solidFill>
              <a:srgbClr val="E7C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08766F-109C-A159-70AC-FEAB209C93D1}"/>
              </a:ext>
            </a:extLst>
          </p:cNvPr>
          <p:cNvSpPr txBox="1"/>
          <p:nvPr/>
        </p:nvSpPr>
        <p:spPr>
          <a:xfrm>
            <a:off x="5966419" y="2077595"/>
            <a:ext cx="7292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 err="1"/>
              <a:t>Landasan</a:t>
            </a:r>
            <a:r>
              <a:rPr lang="en-ID" sz="6000" b="1" dirty="0"/>
              <a:t> Pendidikan</a:t>
            </a:r>
          </a:p>
        </p:txBody>
      </p:sp>
    </p:spTree>
    <p:extLst>
      <p:ext uri="{BB962C8B-B14F-4D97-AF65-F5344CB8AC3E}">
        <p14:creationId xmlns:p14="http://schemas.microsoft.com/office/powerpoint/2010/main" val="23946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C986C-1FF9-90A1-85DA-85322392D855}"/>
              </a:ext>
            </a:extLst>
          </p:cNvPr>
          <p:cNvSpPr txBox="1"/>
          <p:nvPr/>
        </p:nvSpPr>
        <p:spPr>
          <a:xfrm>
            <a:off x="800100" y="3250674"/>
            <a:ext cx="166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JENIS-JENIS </a:t>
            </a:r>
          </a:p>
          <a:p>
            <a:pPr algn="ctr"/>
            <a:r>
              <a:rPr lang="en-US" sz="12000" b="1" dirty="0">
                <a:effectLst>
                  <a:outerShdw blurRad="50800" dist="101600" dir="1200000" algn="ctr" rotWithShape="0">
                    <a:schemeClr val="bg2">
                      <a:lumMod val="50000"/>
                    </a:schemeClr>
                  </a:outerShdw>
                </a:effectLst>
                <a:latin typeface="Bebas Neue Bold" panose="020B0606020202050201" pitchFamily="34" charset="0"/>
              </a:rPr>
              <a:t>LANDASAN PENDIDIKAN</a:t>
            </a:r>
            <a:endParaRPr lang="en-ID" sz="12000" b="1" dirty="0">
              <a:effectLst>
                <a:outerShdw blurRad="50800" dist="101600" dir="1200000" algn="ctr" rotWithShape="0">
                  <a:schemeClr val="bg2">
                    <a:lumMod val="50000"/>
                  </a:schemeClr>
                </a:outerShdw>
              </a:effectLst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7959486" y="1404437"/>
            <a:ext cx="1981604" cy="1981604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32A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88" tIns="435388" rIns="435388" bIns="435388" numCol="1" spcCol="1270" anchor="ctr" anchorCtr="0">
            <a:noAutofit/>
          </a:bodyPr>
          <a:lstStyle/>
          <a:p>
            <a:pPr algn="ctr" defTabSz="2667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/>
          </a:p>
        </p:txBody>
      </p:sp>
      <p:sp>
        <p:nvSpPr>
          <p:cNvPr id="7" name="Freeform 6"/>
          <p:cNvSpPr/>
          <p:nvPr/>
        </p:nvSpPr>
        <p:spPr>
          <a:xfrm rot="2160000">
            <a:off x="9878886" y="2927511"/>
            <a:ext cx="528536" cy="668792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5556" rIns="196254" bIns="165554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/>
          </a:p>
        </p:txBody>
      </p:sp>
      <p:sp>
        <p:nvSpPr>
          <p:cNvPr id="8" name="Freeform 7"/>
          <p:cNvSpPr/>
          <p:nvPr/>
        </p:nvSpPr>
        <p:spPr>
          <a:xfrm>
            <a:off x="10369422" y="3155357"/>
            <a:ext cx="1981604" cy="1981604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32A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88" tIns="435388" rIns="435388" bIns="435388" numCol="1" spcCol="1270" anchor="ctr" anchorCtr="0">
            <a:noAutofit/>
          </a:bodyPr>
          <a:lstStyle/>
          <a:p>
            <a:pPr algn="ctr" defTabSz="2667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/>
          </a:p>
        </p:txBody>
      </p:sp>
      <p:sp>
        <p:nvSpPr>
          <p:cNvPr id="9" name="Freeform 8"/>
          <p:cNvSpPr/>
          <p:nvPr/>
        </p:nvSpPr>
        <p:spPr>
          <a:xfrm rot="17280000">
            <a:off x="10640322" y="5214064"/>
            <a:ext cx="528536" cy="668794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54" tIns="165556" rIns="0" bIns="165556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/>
          </a:p>
        </p:txBody>
      </p:sp>
      <p:sp>
        <p:nvSpPr>
          <p:cNvPr id="10" name="Freeform 9"/>
          <p:cNvSpPr/>
          <p:nvPr/>
        </p:nvSpPr>
        <p:spPr>
          <a:xfrm>
            <a:off x="9448908" y="5988409"/>
            <a:ext cx="1981604" cy="1981604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32A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88" tIns="435388" rIns="435388" bIns="435388" numCol="1" spcCol="1270" anchor="ctr" anchorCtr="0">
            <a:noAutofit/>
          </a:bodyPr>
          <a:lstStyle/>
          <a:p>
            <a:pPr algn="ctr" defTabSz="2667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/>
          </a:p>
        </p:txBody>
      </p:sp>
      <p:sp>
        <p:nvSpPr>
          <p:cNvPr id="11" name="Freeform 10"/>
          <p:cNvSpPr/>
          <p:nvPr/>
        </p:nvSpPr>
        <p:spPr>
          <a:xfrm>
            <a:off x="8700979" y="6644814"/>
            <a:ext cx="528538" cy="668794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56" tIns="165558" rIns="2" bIns="165556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/>
          </a:p>
        </p:txBody>
      </p:sp>
      <p:sp>
        <p:nvSpPr>
          <p:cNvPr id="12" name="Freeform 11"/>
          <p:cNvSpPr/>
          <p:nvPr/>
        </p:nvSpPr>
        <p:spPr>
          <a:xfrm>
            <a:off x="6470062" y="5988409"/>
            <a:ext cx="1981604" cy="1981604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32A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88" tIns="435388" rIns="435388" bIns="435388" numCol="1" spcCol="1270" anchor="ctr" anchorCtr="0">
            <a:noAutofit/>
          </a:bodyPr>
          <a:lstStyle/>
          <a:p>
            <a:pPr algn="ctr" defTabSz="2667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/>
          </a:p>
        </p:txBody>
      </p:sp>
      <p:sp>
        <p:nvSpPr>
          <p:cNvPr id="13" name="Freeform 12"/>
          <p:cNvSpPr/>
          <p:nvPr/>
        </p:nvSpPr>
        <p:spPr>
          <a:xfrm rot="4320000">
            <a:off x="6740963" y="5242516"/>
            <a:ext cx="528538" cy="668794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256" tIns="165556" rIns="0" bIns="165556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/>
          </a:p>
        </p:txBody>
      </p:sp>
      <p:sp>
        <p:nvSpPr>
          <p:cNvPr id="14" name="Freeform 13"/>
          <p:cNvSpPr/>
          <p:nvPr/>
        </p:nvSpPr>
        <p:spPr>
          <a:xfrm>
            <a:off x="5549548" y="3155357"/>
            <a:ext cx="1981604" cy="1981604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32AEB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88" tIns="435388" rIns="435388" bIns="435388" numCol="1" spcCol="1270" anchor="ctr" anchorCtr="0">
            <a:noAutofit/>
          </a:bodyPr>
          <a:lstStyle/>
          <a:p>
            <a:pPr algn="ctr" defTabSz="2667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/>
          </a:p>
        </p:txBody>
      </p:sp>
      <p:sp>
        <p:nvSpPr>
          <p:cNvPr id="15" name="Freeform 14"/>
          <p:cNvSpPr/>
          <p:nvPr/>
        </p:nvSpPr>
        <p:spPr>
          <a:xfrm rot="19440000">
            <a:off x="7468950" y="2945095"/>
            <a:ext cx="528536" cy="668792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165554" rIns="196256" bIns="165556" numCol="1" spcCol="1270" anchor="ctr" anchorCtr="0">
            <a:noAutofit/>
          </a:bodyPr>
          <a:lstStyle/>
          <a:p>
            <a:pPr algn="ctr" defTabSz="10668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400"/>
          </a:p>
        </p:txBody>
      </p:sp>
      <p:sp>
        <p:nvSpPr>
          <p:cNvPr id="17" name="Freeform 16"/>
          <p:cNvSpPr/>
          <p:nvPr/>
        </p:nvSpPr>
        <p:spPr>
          <a:xfrm>
            <a:off x="7959486" y="3886553"/>
            <a:ext cx="1981604" cy="1981604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5388" tIns="435388" rIns="435388" bIns="435388" numCol="1" spcCol="1270" anchor="ctr" anchorCtr="0">
            <a:noAutofit/>
          </a:bodyPr>
          <a:lstStyle/>
          <a:p>
            <a:pPr algn="ctr" defTabSz="26670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6000"/>
          </a:p>
        </p:txBody>
      </p:sp>
      <p:sp>
        <p:nvSpPr>
          <p:cNvPr id="18" name="Rectangle 9"/>
          <p:cNvSpPr/>
          <p:nvPr/>
        </p:nvSpPr>
        <p:spPr>
          <a:xfrm flipH="1">
            <a:off x="6241909" y="3844125"/>
            <a:ext cx="645310" cy="60406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10260448" y="6597754"/>
            <a:ext cx="488896" cy="8764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8610493" y="2011232"/>
            <a:ext cx="709506" cy="76801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18900000" flipH="1">
            <a:off x="7462390" y="6692320"/>
            <a:ext cx="218888" cy="87755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1025183" y="3737445"/>
            <a:ext cx="810658" cy="81742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/>
          </a:p>
        </p:txBody>
      </p:sp>
      <p:sp>
        <p:nvSpPr>
          <p:cNvPr id="24" name="TextBox 23"/>
          <p:cNvSpPr txBox="1"/>
          <p:nvPr/>
        </p:nvSpPr>
        <p:spPr>
          <a:xfrm>
            <a:off x="177984" y="2191272"/>
            <a:ext cx="493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LANDASAN RELIGIUS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Block Arc 14"/>
          <p:cNvSpPr/>
          <p:nvPr/>
        </p:nvSpPr>
        <p:spPr>
          <a:xfrm rot="16200000">
            <a:off x="8447297" y="4358131"/>
            <a:ext cx="1037790" cy="103847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B703E-8F5C-5201-353F-10ED6C823256}"/>
              </a:ext>
            </a:extLst>
          </p:cNvPr>
          <p:cNvSpPr txBox="1"/>
          <p:nvPr/>
        </p:nvSpPr>
        <p:spPr>
          <a:xfrm>
            <a:off x="260116" y="6755322"/>
            <a:ext cx="493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LANDASAN FILOSOFIS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21D94C-9D4F-124C-090F-A05B47F4E193}"/>
              </a:ext>
            </a:extLst>
          </p:cNvPr>
          <p:cNvSpPr txBox="1"/>
          <p:nvPr/>
        </p:nvSpPr>
        <p:spPr>
          <a:xfrm>
            <a:off x="12344400" y="2243355"/>
            <a:ext cx="493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LANDASAN ILMIAH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10845B-7A91-2497-0250-05876EE62539}"/>
              </a:ext>
            </a:extLst>
          </p:cNvPr>
          <p:cNvSpPr txBox="1"/>
          <p:nvPr/>
        </p:nvSpPr>
        <p:spPr>
          <a:xfrm>
            <a:off x="12344400" y="6979211"/>
            <a:ext cx="493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LANDASAN YURIDIS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5638800" y="52584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LANDASAN RELIGIUS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5333999" y="2095500"/>
            <a:ext cx="7848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asumsi-asumsi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ID" sz="4400" b="1" dirty="0" err="1">
                <a:latin typeface="Arial" panose="020B0604020202020204" pitchFamily="34" charset="0"/>
              </a:rPr>
              <a:t>bersumber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dari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nilai-nilai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religi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atau</a:t>
            </a:r>
            <a:r>
              <a:rPr lang="en-ID" sz="4400" b="1" dirty="0">
                <a:latin typeface="Arial" panose="020B0604020202020204" pitchFamily="34" charset="0"/>
              </a:rPr>
              <a:t> agama</a:t>
            </a:r>
            <a:r>
              <a:rPr lang="en-ID" sz="4400" b="1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yang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menjadi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titik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tolak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rangka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praktek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dan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atau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studi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596C1-94CE-FD64-90F9-6BF4B22169DB}"/>
              </a:ext>
            </a:extLst>
          </p:cNvPr>
          <p:cNvSpPr txBox="1"/>
          <p:nvPr/>
        </p:nvSpPr>
        <p:spPr>
          <a:xfrm>
            <a:off x="5333999" y="6250484"/>
            <a:ext cx="7543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Contoh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iman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dan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takwa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akhlakul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karimah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nilai-nilai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ada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kitab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suci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D435-A24F-0C11-BFA0-55D1FA803860}"/>
              </a:ext>
            </a:extLst>
          </p:cNvPr>
          <p:cNvSpPr txBox="1"/>
          <p:nvPr/>
        </p:nvSpPr>
        <p:spPr>
          <a:xfrm>
            <a:off x="5638800" y="52584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/>
              <a:t>LANDASAN FILOSOFIS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C131D-ACD7-0447-C9B7-03978481EED0}"/>
              </a:ext>
            </a:extLst>
          </p:cNvPr>
          <p:cNvSpPr txBox="1"/>
          <p:nvPr/>
        </p:nvSpPr>
        <p:spPr>
          <a:xfrm>
            <a:off x="5333999" y="2095500"/>
            <a:ext cx="78486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asumsi-asumsi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yang </a:t>
            </a:r>
            <a:r>
              <a:rPr lang="en-ID" sz="4400" b="1" dirty="0" err="1">
                <a:latin typeface="Arial" panose="020B0604020202020204" pitchFamily="34" charset="0"/>
              </a:rPr>
              <a:t>bersumber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dari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1" dirty="0" err="1">
                <a:latin typeface="Arial" panose="020B0604020202020204" pitchFamily="34" charset="0"/>
              </a:rPr>
              <a:t>filsafat</a:t>
            </a:r>
            <a:r>
              <a:rPr lang="en-ID" sz="4400" b="1" dirty="0"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yang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menjadi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titik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tolak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dalam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rangka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praktek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dan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atau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studi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4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pendidikan</a:t>
            </a:r>
            <a:r>
              <a:rPr lang="en-ID" sz="4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596C1-94CE-FD64-90F9-6BF4B22169DB}"/>
              </a:ext>
            </a:extLst>
          </p:cNvPr>
          <p:cNvSpPr txBox="1"/>
          <p:nvPr/>
        </p:nvSpPr>
        <p:spPr>
          <a:xfrm>
            <a:off x="5333999" y="6250484"/>
            <a:ext cx="7543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Contoh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pandangan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hidup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hakikat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Pendidikan, </a:t>
            </a:r>
            <a:r>
              <a:rPr lang="en-ID" sz="3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humanisme</a:t>
            </a:r>
            <a:r>
              <a:rPr lang="en-ID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7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</TotalTime>
  <Words>302</Words>
  <Application>Microsoft Office PowerPoint</Application>
  <PresentationFormat>Custom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Bebas Neue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</dc:creator>
  <cp:lastModifiedBy>VIVI</cp:lastModifiedBy>
  <cp:revision>167</cp:revision>
  <dcterms:created xsi:type="dcterms:W3CDTF">2006-08-16T00:00:00Z</dcterms:created>
  <dcterms:modified xsi:type="dcterms:W3CDTF">2022-09-01T02:29:04Z</dcterms:modified>
  <dc:identifier>DAECZhGQBEM</dc:identifier>
</cp:coreProperties>
</file>