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6" d="100"/>
          <a:sy n="96" d="100"/>
        </p:scale>
        <p:origin x="-636" y="7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E7BE-7C38-46C8-90D8-A0E07FDC2179}" type="datetimeFigureOut">
              <a:rPr lang="id-ID" smtClean="0"/>
              <a:t>19/04/2021</a:t>
            </a:fld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0990F-1DB6-40F9-A05E-99F17EF33E9C}" type="slidenum">
              <a:rPr lang="id-ID" smtClean="0"/>
              <a:t>‹#›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E7BE-7C38-46C8-90D8-A0E07FDC2179}" type="datetimeFigureOut">
              <a:rPr lang="id-ID" smtClean="0"/>
              <a:t>19/04/2021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990F-1DB6-40F9-A05E-99F17EF33E9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E7BE-7C38-46C8-90D8-A0E07FDC2179}" type="datetimeFigureOut">
              <a:rPr lang="id-ID" smtClean="0"/>
              <a:t>19/04/2021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990F-1DB6-40F9-A05E-99F17EF33E9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849E7BE-7C38-46C8-90D8-A0E07FDC2179}" type="datetimeFigureOut">
              <a:rPr lang="id-ID" smtClean="0"/>
              <a:t>19/04/2021</a:t>
            </a:fld>
            <a:endParaRPr lang="id-ID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6F0990F-1DB6-40F9-A05E-99F17EF33E9C}" type="slidenum">
              <a:rPr lang="id-ID" smtClean="0"/>
              <a:t>‹#›</a:t>
            </a:fld>
            <a:endParaRPr lang="id-ID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E7BE-7C38-46C8-90D8-A0E07FDC2179}" type="datetimeFigureOut">
              <a:rPr lang="id-ID" smtClean="0"/>
              <a:t>19/04/2021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990F-1DB6-40F9-A05E-99F17EF33E9C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E7BE-7C38-46C8-90D8-A0E07FDC2179}" type="datetimeFigureOut">
              <a:rPr lang="id-ID" smtClean="0"/>
              <a:t>19/04/2021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990F-1DB6-40F9-A05E-99F17EF33E9C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990F-1DB6-40F9-A05E-99F17EF33E9C}" type="slidenum">
              <a:rPr lang="id-ID" smtClean="0"/>
              <a:t>‹#›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E7BE-7C38-46C8-90D8-A0E07FDC2179}" type="datetimeFigureOut">
              <a:rPr lang="id-ID" smtClean="0"/>
              <a:t>19/04/2021</a:t>
            </a:fld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E7BE-7C38-46C8-90D8-A0E07FDC2179}" type="datetimeFigureOut">
              <a:rPr lang="id-ID" smtClean="0"/>
              <a:t>19/04/2021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990F-1DB6-40F9-A05E-99F17EF33E9C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E7BE-7C38-46C8-90D8-A0E07FDC2179}" type="datetimeFigureOut">
              <a:rPr lang="id-ID" smtClean="0"/>
              <a:t>19/04/2021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990F-1DB6-40F9-A05E-99F17EF33E9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849E7BE-7C38-46C8-90D8-A0E07FDC2179}" type="datetimeFigureOut">
              <a:rPr lang="id-ID" smtClean="0"/>
              <a:t>19/04/2021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0990F-1DB6-40F9-A05E-99F17EF33E9C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9E7BE-7C38-46C8-90D8-A0E07FDC2179}" type="datetimeFigureOut">
              <a:rPr lang="id-ID" smtClean="0"/>
              <a:t>19/04/2021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0990F-1DB6-40F9-A05E-99F17EF33E9C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849E7BE-7C38-46C8-90D8-A0E07FDC2179}" type="datetimeFigureOut">
              <a:rPr lang="id-ID" smtClean="0"/>
              <a:t>19/04/2021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6F0990F-1DB6-40F9-A05E-99F17EF33E9C}" type="slidenum">
              <a:rPr lang="id-ID" smtClean="0"/>
              <a:t>‹#›</a:t>
            </a:fld>
            <a:endParaRPr lang="id-ID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872336"/>
          </a:xfrm>
        </p:spPr>
        <p:txBody>
          <a:bodyPr/>
          <a:lstStyle/>
          <a:p>
            <a:r>
              <a:rPr lang="id-ID" dirty="0" smtClean="0">
                <a:solidFill>
                  <a:schemeClr val="bg1"/>
                </a:solidFill>
              </a:rPr>
              <a:t>Nama :Nur Azela </a:t>
            </a:r>
          </a:p>
          <a:p>
            <a:r>
              <a:rPr lang="id-ID" dirty="0" smtClean="0">
                <a:solidFill>
                  <a:schemeClr val="bg1"/>
                </a:solidFill>
              </a:rPr>
              <a:t>NPM: 1713024022</a:t>
            </a:r>
          </a:p>
          <a:p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z="4000" b="1" smtClean="0">
                <a:solidFill>
                  <a:schemeClr val="accent5">
                    <a:lumMod val="50000"/>
                  </a:schemeClr>
                </a:solidFill>
              </a:rPr>
              <a:t>kEARIFAN LOKAL MASYARAKAT LAMPUNG PEPADUN </a:t>
            </a:r>
            <a:endParaRPr lang="id-ID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7615262" cy="3690950"/>
          </a:xfrm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Ittar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diittar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diantar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berterang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Biasanya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pengitaran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diketahui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orang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keluarga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gadis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muli</a:t>
            </a:r>
            <a:r>
              <a:rPr lang="en-US" dirty="0" smtClean="0">
                <a:solidFill>
                  <a:schemeClr val="bg1"/>
                </a:solidFill>
              </a:rPr>
              <a:t>). </a:t>
            </a:r>
            <a:r>
              <a:rPr lang="en-US" dirty="0" err="1" smtClean="0">
                <a:solidFill>
                  <a:schemeClr val="bg1"/>
                </a:solidFill>
              </a:rPr>
              <a:t>Semakin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banyak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rombongan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mengantar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mengetahui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proses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pemboyongan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gadis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muli</a:t>
            </a:r>
            <a:r>
              <a:rPr lang="en-US" dirty="0" smtClean="0">
                <a:solidFill>
                  <a:schemeClr val="bg1"/>
                </a:solidFill>
              </a:rPr>
              <a:t>)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menghanai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maka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semakin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tinggi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besar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proses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pelaksanaan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adat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harus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dilakukan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mtClean="0">
                <a:solidFill>
                  <a:schemeClr val="accent5">
                    <a:lumMod val="50000"/>
                  </a:schemeClr>
                </a:solidFill>
              </a:rPr>
              <a:t>Ittar Terang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Begawai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Cakak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Pepadun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merupakan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rangkaian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upacara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perkawinan</a:t>
            </a:r>
            <a:r>
              <a:rPr lang="en-US" dirty="0" smtClean="0">
                <a:solidFill>
                  <a:schemeClr val="bg1"/>
                </a:solidFill>
              </a:rPr>
              <a:t> Lampung </a:t>
            </a:r>
            <a:r>
              <a:rPr lang="en-US" dirty="0" err="1" smtClean="0">
                <a:solidFill>
                  <a:schemeClr val="bg1"/>
                </a:solidFill>
              </a:rPr>
              <a:t>Pepadun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Jurai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Abung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dirangkaikan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upacara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pemberian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gelar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mempelai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pria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mempelai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wanita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naik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tahta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kepenyimbangan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memperoleh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gelar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serta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kedudukan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tinggi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adat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solidFill>
                  <a:schemeClr val="accent5">
                    <a:lumMod val="50000"/>
                  </a:schemeClr>
                </a:solidFill>
              </a:rPr>
              <a:t>Begawai Cakak Pepadun</a:t>
            </a:r>
            <a:endParaRPr lang="id-ID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Dikarenakan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ngumo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membakar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hutan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tidak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menetap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sistem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pertanian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lokal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dituding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sebagai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perusak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hutan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Hasil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Penelitian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menunjukkan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bahwa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dalam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Ngumo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rangkaian</a:t>
            </a:r>
            <a:r>
              <a:rPr lang="en-US" dirty="0" smtClean="0">
                <a:solidFill>
                  <a:schemeClr val="bg1"/>
                </a:solidFill>
              </a:rPr>
              <a:t> ritual-ritual yang </a:t>
            </a:r>
            <a:r>
              <a:rPr lang="en-US" dirty="0" err="1" smtClean="0">
                <a:solidFill>
                  <a:schemeClr val="bg1"/>
                </a:solidFill>
              </a:rPr>
              <a:t>merupakan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simbol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”</a:t>
            </a:r>
            <a:r>
              <a:rPr lang="en-US" dirty="0" err="1" smtClean="0">
                <a:solidFill>
                  <a:schemeClr val="bg1"/>
                </a:solidFill>
              </a:rPr>
              <a:t>penghormatan</a:t>
            </a:r>
            <a:r>
              <a:rPr lang="en-US" dirty="0" smtClean="0">
                <a:solidFill>
                  <a:schemeClr val="bg1"/>
                </a:solidFill>
              </a:rPr>
              <a:t>” </a:t>
            </a:r>
            <a:r>
              <a:rPr lang="en-US" dirty="0" err="1" smtClean="0">
                <a:solidFill>
                  <a:schemeClr val="bg1"/>
                </a:solidFill>
              </a:rPr>
              <a:t>orang</a:t>
            </a:r>
            <a:r>
              <a:rPr lang="en-US" dirty="0" smtClean="0">
                <a:solidFill>
                  <a:schemeClr val="bg1"/>
                </a:solidFill>
              </a:rPr>
              <a:t> Lampung </a:t>
            </a:r>
            <a:r>
              <a:rPr lang="en-US" dirty="0" err="1" smtClean="0">
                <a:solidFill>
                  <a:schemeClr val="bg1"/>
                </a:solidFill>
              </a:rPr>
              <a:t>terhadap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lingkungan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alamnya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yakni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memanfaatkan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hutan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sekaligus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memelihara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hutan</a:t>
            </a:r>
            <a:r>
              <a:rPr lang="en-US" dirty="0" smtClean="0">
                <a:solidFill>
                  <a:schemeClr val="bg1"/>
                </a:solidFill>
              </a:rPr>
              <a:t>. Ritual </a:t>
            </a:r>
            <a:r>
              <a:rPr lang="en-US" dirty="0" err="1" smtClean="0">
                <a:solidFill>
                  <a:schemeClr val="bg1"/>
                </a:solidFill>
              </a:rPr>
              <a:t>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antara</a:t>
            </a:r>
            <a:r>
              <a:rPr lang="en-US" dirty="0" smtClean="0">
                <a:solidFill>
                  <a:schemeClr val="bg1"/>
                </a:solidFill>
              </a:rPr>
              <a:t> lain </a:t>
            </a:r>
            <a:r>
              <a:rPr lang="en-US" dirty="0" err="1" smtClean="0">
                <a:solidFill>
                  <a:schemeClr val="bg1"/>
                </a:solidFill>
              </a:rPr>
              <a:t>nyuwah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membakar</a:t>
            </a:r>
            <a:r>
              <a:rPr lang="en-US" dirty="0" smtClean="0">
                <a:solidFill>
                  <a:schemeClr val="bg1"/>
                </a:solidFill>
              </a:rPr>
              <a:t>), </a:t>
            </a:r>
            <a:r>
              <a:rPr lang="en-US" dirty="0" err="1" smtClean="0">
                <a:solidFill>
                  <a:schemeClr val="bg1"/>
                </a:solidFill>
              </a:rPr>
              <a:t>kusi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menebang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pohon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kecil</a:t>
            </a:r>
            <a:r>
              <a:rPr lang="en-US" dirty="0" smtClean="0">
                <a:solidFill>
                  <a:schemeClr val="bg1"/>
                </a:solidFill>
              </a:rPr>
              <a:t>)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tuwagh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menebang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pohon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besar</a:t>
            </a:r>
            <a:r>
              <a:rPr lang="en-US" dirty="0" smtClean="0">
                <a:solidFill>
                  <a:schemeClr val="bg1"/>
                </a:solidFill>
              </a:rPr>
              <a:t>).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43824" cy="1633526"/>
          </a:xfrm>
        </p:spPr>
        <p:txBody>
          <a:bodyPr>
            <a:normAutofit/>
          </a:bodyPr>
          <a:lstStyle/>
          <a:p>
            <a:r>
              <a:rPr sz="2400" b="1" smtClean="0">
                <a:solidFill>
                  <a:schemeClr val="accent5">
                    <a:lumMod val="50000"/>
                  </a:schemeClr>
                </a:solidFill>
              </a:rPr>
              <a:t>Ritual Membakar Hutan dalam Tradisi Ngumo: Berladang dan Memelihara Hutan Pada Masyarakat Adat Lampung Pepadun</a:t>
            </a:r>
            <a:r>
              <a:rPr lang="id-ID" sz="1800" dirty="0" smtClean="0"/>
              <a:t/>
            </a:r>
            <a:br>
              <a:rPr lang="id-ID" sz="1800" dirty="0" smtClean="0"/>
            </a:br>
            <a:endParaRPr lang="id-ID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14348" y="1285860"/>
            <a:ext cx="8072494" cy="4643470"/>
          </a:xfrm>
        </p:spPr>
        <p:txBody>
          <a:bodyPr>
            <a:no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</a:rPr>
              <a:t>Masyarakat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adat</a:t>
            </a:r>
            <a:r>
              <a:rPr lang="en-US" sz="2000" dirty="0" smtClean="0">
                <a:solidFill>
                  <a:schemeClr val="bg1"/>
                </a:solidFill>
              </a:rPr>
              <a:t> Lampung </a:t>
            </a:r>
            <a:r>
              <a:rPr lang="en-US" sz="2000" dirty="0" err="1" smtClean="0">
                <a:solidFill>
                  <a:schemeClr val="bg1"/>
                </a:solidFill>
              </a:rPr>
              <a:t>Pepadun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adalah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salah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satu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dari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dua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kelompok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adat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besar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dalam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masyarakat</a:t>
            </a:r>
            <a:r>
              <a:rPr lang="en-US" sz="2000" dirty="0" smtClean="0">
                <a:solidFill>
                  <a:schemeClr val="bg1"/>
                </a:solidFill>
              </a:rPr>
              <a:t> Lampung. </a:t>
            </a:r>
            <a:r>
              <a:rPr lang="en-US" sz="2000" dirty="0" err="1" smtClean="0">
                <a:solidFill>
                  <a:schemeClr val="bg1"/>
                </a:solidFill>
              </a:rPr>
              <a:t>Masyarakat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ini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mendiami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daerah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pedalaman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atau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daerah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dataran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tinggi</a:t>
            </a:r>
            <a:r>
              <a:rPr lang="en-US" sz="2000" dirty="0" smtClean="0">
                <a:solidFill>
                  <a:schemeClr val="bg1"/>
                </a:solidFill>
              </a:rPr>
              <a:t> Lampung. </a:t>
            </a:r>
            <a:r>
              <a:rPr lang="en-US" sz="2000" dirty="0" err="1" smtClean="0">
                <a:solidFill>
                  <a:schemeClr val="bg1"/>
                </a:solidFill>
              </a:rPr>
              <a:t>Berdasarkan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sejarah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perkembangannya</a:t>
            </a:r>
            <a:r>
              <a:rPr lang="en-US" sz="2000" dirty="0" smtClean="0">
                <a:solidFill>
                  <a:schemeClr val="bg1"/>
                </a:solidFill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</a:rPr>
              <a:t>masyarakat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Pepadun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awalnya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berkembang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daerah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Abung</a:t>
            </a:r>
            <a:r>
              <a:rPr lang="en-US" sz="2000" dirty="0" smtClean="0">
                <a:solidFill>
                  <a:schemeClr val="bg1"/>
                </a:solidFill>
              </a:rPr>
              <a:t>, Way </a:t>
            </a:r>
            <a:r>
              <a:rPr lang="en-US" sz="2000" dirty="0" err="1" smtClean="0">
                <a:solidFill>
                  <a:schemeClr val="bg1"/>
                </a:solidFill>
              </a:rPr>
              <a:t>Kanan</a:t>
            </a:r>
            <a:r>
              <a:rPr lang="en-US" sz="2000" dirty="0" smtClean="0">
                <a:solidFill>
                  <a:schemeClr val="bg1"/>
                </a:solidFill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</a:rPr>
              <a:t>dan</a:t>
            </a:r>
            <a:r>
              <a:rPr lang="en-US" sz="2000" dirty="0" smtClean="0">
                <a:solidFill>
                  <a:schemeClr val="bg1"/>
                </a:solidFill>
              </a:rPr>
              <a:t> Way </a:t>
            </a:r>
            <a:r>
              <a:rPr lang="en-US" sz="2000" dirty="0" err="1" smtClean="0">
                <a:solidFill>
                  <a:schemeClr val="bg1"/>
                </a:solidFill>
              </a:rPr>
              <a:t>Seputih</a:t>
            </a:r>
            <a:r>
              <a:rPr lang="en-US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err="1" smtClean="0">
                <a:solidFill>
                  <a:schemeClr val="bg1"/>
                </a:solidFill>
              </a:rPr>
              <a:t>Pubian</a:t>
            </a:r>
            <a:r>
              <a:rPr lang="en-US" sz="2000" dirty="0" smtClean="0">
                <a:solidFill>
                  <a:schemeClr val="bg1"/>
                </a:solidFill>
              </a:rPr>
              <a:t>). </a:t>
            </a:r>
            <a:r>
              <a:rPr lang="en-US" sz="2000" dirty="0" err="1" smtClean="0">
                <a:solidFill>
                  <a:schemeClr val="bg1"/>
                </a:solidFill>
              </a:rPr>
              <a:t>Kelompok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adat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ini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memiliki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kekhasan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dalam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hal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tatanan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masyarakat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tradisi</a:t>
            </a:r>
            <a:r>
              <a:rPr lang="en-US" sz="2000" dirty="0" smtClean="0">
                <a:solidFill>
                  <a:schemeClr val="bg1"/>
                </a:solidFill>
              </a:rPr>
              <a:t> yang </a:t>
            </a:r>
            <a:r>
              <a:rPr lang="en-US" sz="2000" dirty="0" err="1" smtClean="0">
                <a:solidFill>
                  <a:schemeClr val="bg1"/>
                </a:solidFill>
              </a:rPr>
              <a:t>berlangsung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dalam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masyarakat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secara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turun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temurun.Masyarakat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adat</a:t>
            </a:r>
            <a:r>
              <a:rPr lang="en-US" sz="2000" dirty="0" smtClean="0">
                <a:solidFill>
                  <a:schemeClr val="bg1"/>
                </a:solidFill>
              </a:rPr>
              <a:t> Lampung </a:t>
            </a:r>
            <a:r>
              <a:rPr lang="en-US" sz="2000" dirty="0" err="1" smtClean="0">
                <a:solidFill>
                  <a:schemeClr val="bg1"/>
                </a:solidFill>
              </a:rPr>
              <a:t>Pepadun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adalah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salah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satu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dari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dua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kelompok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adat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besar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dalam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masyarakat</a:t>
            </a:r>
            <a:r>
              <a:rPr lang="en-US" sz="2000" dirty="0" smtClean="0">
                <a:solidFill>
                  <a:schemeClr val="bg1"/>
                </a:solidFill>
              </a:rPr>
              <a:t> Lampung. </a:t>
            </a:r>
            <a:r>
              <a:rPr lang="en-US" sz="2000" dirty="0" err="1" smtClean="0">
                <a:solidFill>
                  <a:schemeClr val="bg1"/>
                </a:solidFill>
              </a:rPr>
              <a:t>Masyarakat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ini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mendiami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daerah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pedalaman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atau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daerah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dataran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tinggi</a:t>
            </a:r>
            <a:r>
              <a:rPr lang="en-US" sz="2000" dirty="0" smtClean="0">
                <a:solidFill>
                  <a:schemeClr val="bg1"/>
                </a:solidFill>
              </a:rPr>
              <a:t> Lampung. </a:t>
            </a:r>
            <a:r>
              <a:rPr lang="en-US" sz="2000" dirty="0" err="1" smtClean="0">
                <a:solidFill>
                  <a:schemeClr val="bg1"/>
                </a:solidFill>
              </a:rPr>
              <a:t>Berdasarkan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sejarah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perkembangannya</a:t>
            </a:r>
            <a:r>
              <a:rPr lang="en-US" sz="2000" dirty="0" smtClean="0">
                <a:solidFill>
                  <a:schemeClr val="bg1"/>
                </a:solidFill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</a:rPr>
              <a:t>masyarakat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Pepadun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awalnya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berkembang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daerah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Abung</a:t>
            </a:r>
            <a:r>
              <a:rPr lang="en-US" sz="2000" dirty="0" smtClean="0">
                <a:solidFill>
                  <a:schemeClr val="bg1"/>
                </a:solidFill>
              </a:rPr>
              <a:t>, Way </a:t>
            </a:r>
            <a:r>
              <a:rPr lang="en-US" sz="2000" dirty="0" err="1" smtClean="0">
                <a:solidFill>
                  <a:schemeClr val="bg1"/>
                </a:solidFill>
              </a:rPr>
              <a:t>Kanan</a:t>
            </a:r>
            <a:r>
              <a:rPr lang="en-US" sz="2000" dirty="0" smtClean="0">
                <a:solidFill>
                  <a:schemeClr val="bg1"/>
                </a:solidFill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</a:rPr>
              <a:t>dan</a:t>
            </a:r>
            <a:r>
              <a:rPr lang="en-US" sz="2000" dirty="0" smtClean="0">
                <a:solidFill>
                  <a:schemeClr val="bg1"/>
                </a:solidFill>
              </a:rPr>
              <a:t> Way </a:t>
            </a:r>
            <a:r>
              <a:rPr lang="en-US" sz="2000" dirty="0" err="1" smtClean="0">
                <a:solidFill>
                  <a:schemeClr val="bg1"/>
                </a:solidFill>
              </a:rPr>
              <a:t>Seputih</a:t>
            </a:r>
            <a:r>
              <a:rPr lang="en-US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err="1" smtClean="0">
                <a:solidFill>
                  <a:schemeClr val="bg1"/>
                </a:solidFill>
              </a:rPr>
              <a:t>Pubian</a:t>
            </a:r>
            <a:r>
              <a:rPr lang="en-US" sz="2000" dirty="0" smtClean="0">
                <a:solidFill>
                  <a:schemeClr val="bg1"/>
                </a:solidFill>
              </a:rPr>
              <a:t>). </a:t>
            </a:r>
            <a:r>
              <a:rPr lang="en-US" sz="2000" dirty="0" err="1" smtClean="0">
                <a:solidFill>
                  <a:schemeClr val="bg1"/>
                </a:solidFill>
              </a:rPr>
              <a:t>Kelompok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adat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ini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memiliki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kekhasan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dalam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hal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tatanan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masyarakat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tradisi</a:t>
            </a:r>
            <a:r>
              <a:rPr lang="en-US" sz="2000" dirty="0" smtClean="0">
                <a:solidFill>
                  <a:schemeClr val="bg1"/>
                </a:solidFill>
              </a:rPr>
              <a:t> yang </a:t>
            </a:r>
            <a:r>
              <a:rPr lang="en-US" sz="2000" dirty="0" err="1" smtClean="0">
                <a:solidFill>
                  <a:schemeClr val="bg1"/>
                </a:solidFill>
              </a:rPr>
              <a:t>berlangsung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dalam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masyarakat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secara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turun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temurun</a:t>
            </a:r>
            <a:r>
              <a:rPr lang="en-US" sz="2000" dirty="0" smtClean="0">
                <a:solidFill>
                  <a:schemeClr val="bg1"/>
                </a:solidFill>
              </a:rPr>
              <a:t>.</a:t>
            </a:r>
            <a:endParaRPr lang="id-ID" sz="2000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smtClean="0">
                <a:solidFill>
                  <a:schemeClr val="accent5">
                    <a:lumMod val="75000"/>
                  </a:schemeClr>
                </a:solidFill>
              </a:rPr>
              <a:t>Masyarakat Adat Lampung Pepadun</a:t>
            </a:r>
            <a:endParaRPr lang="id-ID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14348" y="1285860"/>
            <a:ext cx="8229600" cy="2643206"/>
          </a:xfrm>
        </p:spPr>
        <p:txBody>
          <a:bodyPr>
            <a:normAutofit/>
          </a:bodyPr>
          <a:lstStyle/>
          <a:p>
            <a:r>
              <a:rPr smtClean="0">
                <a:solidFill>
                  <a:schemeClr val="accent5">
                    <a:lumMod val="50000"/>
                  </a:schemeClr>
                </a:solidFill>
              </a:rPr>
              <a:t>Sistem perkawinan masyarakat adat Lampung Pepadun menganut asas “Ngejuk – Ngakuk” </a:t>
            </a:r>
            <a:endParaRPr lang="id-ID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“</a:t>
            </a:r>
            <a:r>
              <a:rPr lang="en-US" sz="2800" dirty="0" err="1" smtClean="0">
                <a:solidFill>
                  <a:schemeClr val="bg1"/>
                </a:solidFill>
              </a:rPr>
              <a:t>Ngejuk</a:t>
            </a:r>
            <a:r>
              <a:rPr lang="en-US" sz="2800" dirty="0" smtClean="0">
                <a:solidFill>
                  <a:schemeClr val="bg1"/>
                </a:solidFill>
              </a:rPr>
              <a:t> – </a:t>
            </a:r>
            <a:r>
              <a:rPr lang="en-US" sz="2800" dirty="0" err="1" smtClean="0">
                <a:solidFill>
                  <a:schemeClr val="bg1"/>
                </a:solidFill>
              </a:rPr>
              <a:t>Ngakuk</a:t>
            </a:r>
            <a:r>
              <a:rPr lang="en-US" sz="2800" dirty="0" smtClean="0">
                <a:solidFill>
                  <a:schemeClr val="bg1"/>
                </a:solidFill>
              </a:rPr>
              <a:t>” (</a:t>
            </a:r>
            <a:r>
              <a:rPr lang="en-US" sz="2800" dirty="0" err="1" smtClean="0">
                <a:solidFill>
                  <a:schemeClr val="bg1"/>
                </a:solidFill>
              </a:rPr>
              <a:t>memberi</a:t>
            </a:r>
            <a:r>
              <a:rPr lang="en-US" sz="2800" dirty="0" smtClean="0">
                <a:solidFill>
                  <a:schemeClr val="bg1"/>
                </a:solidFill>
              </a:rPr>
              <a:t> – </a:t>
            </a:r>
            <a:r>
              <a:rPr lang="en-US" sz="2800" dirty="0" err="1" smtClean="0">
                <a:solidFill>
                  <a:schemeClr val="bg1"/>
                </a:solidFill>
              </a:rPr>
              <a:t>mengambil</a:t>
            </a:r>
            <a:r>
              <a:rPr lang="en-US" sz="2800" dirty="0" smtClean="0">
                <a:solidFill>
                  <a:schemeClr val="bg1"/>
                </a:solidFill>
              </a:rPr>
              <a:t>). </a:t>
            </a:r>
            <a:r>
              <a:rPr lang="en-US" sz="2800" dirty="0" err="1" smtClean="0">
                <a:solidFill>
                  <a:schemeClr val="bg1"/>
                </a:solidFill>
              </a:rPr>
              <a:t>Orang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tua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akan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memberikan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merelakan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anak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gadisnya</a:t>
            </a:r>
            <a:r>
              <a:rPr lang="en-US" sz="2800" dirty="0" smtClean="0">
                <a:solidFill>
                  <a:schemeClr val="bg1"/>
                </a:solidFill>
              </a:rPr>
              <a:t> (</a:t>
            </a:r>
            <a:r>
              <a:rPr lang="en-US" sz="2800" dirty="0" err="1" smtClean="0">
                <a:solidFill>
                  <a:schemeClr val="bg1"/>
                </a:solidFill>
              </a:rPr>
              <a:t>muli</a:t>
            </a:r>
            <a:r>
              <a:rPr lang="en-US" sz="2800" dirty="0" smtClean="0">
                <a:solidFill>
                  <a:schemeClr val="bg1"/>
                </a:solidFill>
              </a:rPr>
              <a:t>) </a:t>
            </a:r>
            <a:r>
              <a:rPr lang="en-US" sz="2800" dirty="0" err="1" smtClean="0">
                <a:solidFill>
                  <a:schemeClr val="bg1"/>
                </a:solidFill>
              </a:rPr>
              <a:t>untuk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diambil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oleh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bujang</a:t>
            </a:r>
            <a:r>
              <a:rPr lang="en-US" sz="2800" dirty="0" smtClean="0">
                <a:solidFill>
                  <a:schemeClr val="bg1"/>
                </a:solidFill>
              </a:rPr>
              <a:t> (</a:t>
            </a:r>
            <a:r>
              <a:rPr lang="en-US" sz="2800" dirty="0" err="1" smtClean="0">
                <a:solidFill>
                  <a:schemeClr val="bg1"/>
                </a:solidFill>
              </a:rPr>
              <a:t>menghanai</a:t>
            </a:r>
            <a:r>
              <a:rPr lang="en-US" sz="2800" dirty="0" smtClean="0">
                <a:solidFill>
                  <a:schemeClr val="bg1"/>
                </a:solidFill>
              </a:rPr>
              <a:t>). </a:t>
            </a:r>
            <a:r>
              <a:rPr lang="en-US" sz="2800" dirty="0" err="1" smtClean="0">
                <a:solidFill>
                  <a:schemeClr val="bg1"/>
                </a:solidFill>
              </a:rPr>
              <a:t>Ngejuk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dalam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arti</a:t>
            </a:r>
            <a:r>
              <a:rPr lang="en-US" sz="2800" dirty="0" smtClean="0">
                <a:solidFill>
                  <a:schemeClr val="bg1"/>
                </a:solidFill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</a:rPr>
              <a:t>luas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ialah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memberikan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anak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gadis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untuk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diambil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atau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dikawinkan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dijadikan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anggota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keluarga</a:t>
            </a:r>
            <a:r>
              <a:rPr lang="en-US" sz="2800" dirty="0" smtClean="0">
                <a:solidFill>
                  <a:schemeClr val="bg1"/>
                </a:solidFill>
              </a:rPr>
              <a:t> yang lain. </a:t>
            </a:r>
            <a:r>
              <a:rPr lang="en-US" sz="2800" dirty="0" err="1" smtClean="0">
                <a:solidFill>
                  <a:schemeClr val="bg1"/>
                </a:solidFill>
              </a:rPr>
              <a:t>Artinya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pemberian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anak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gadis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tersebut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diketahui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oleh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para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orang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tua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mereka</a:t>
            </a:r>
            <a:r>
              <a:rPr lang="en-US" sz="2800" dirty="0" smtClean="0">
                <a:solidFill>
                  <a:schemeClr val="bg1"/>
                </a:solidFill>
              </a:rPr>
              <a:t> (</a:t>
            </a:r>
            <a:r>
              <a:rPr lang="en-US" sz="2800" dirty="0" err="1" smtClean="0">
                <a:solidFill>
                  <a:schemeClr val="bg1"/>
                </a:solidFill>
              </a:rPr>
              <a:t>kedua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belah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pihak</a:t>
            </a:r>
            <a:r>
              <a:rPr lang="en-US" sz="2800" dirty="0" smtClean="0">
                <a:solidFill>
                  <a:schemeClr val="bg1"/>
                </a:solidFill>
              </a:rPr>
              <a:t>). </a:t>
            </a:r>
            <a:endParaRPr lang="id-ID" sz="2800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Bagi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masyarakat</a:t>
            </a:r>
            <a:r>
              <a:rPr lang="en-US" dirty="0" smtClean="0">
                <a:solidFill>
                  <a:schemeClr val="bg1"/>
                </a:solidFill>
              </a:rPr>
              <a:t> Lampung </a:t>
            </a:r>
            <a:r>
              <a:rPr lang="en-US" dirty="0" err="1" smtClean="0">
                <a:solidFill>
                  <a:schemeClr val="bg1"/>
                </a:solidFill>
              </a:rPr>
              <a:t>Pepadun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Buay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Nuban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sebambangan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dibambang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masih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tetap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dijalankan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karena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sesungguhnya</a:t>
            </a:r>
            <a:r>
              <a:rPr lang="en-US" dirty="0" smtClean="0">
                <a:solidFill>
                  <a:schemeClr val="bg1"/>
                </a:solidFill>
              </a:rPr>
              <a:t> “</a:t>
            </a:r>
            <a:r>
              <a:rPr lang="en-US" dirty="0" err="1" smtClean="0">
                <a:solidFill>
                  <a:schemeClr val="bg1"/>
                </a:solidFill>
              </a:rPr>
              <a:t>perkawinan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lari</a:t>
            </a:r>
            <a:r>
              <a:rPr lang="en-US" dirty="0" smtClean="0">
                <a:solidFill>
                  <a:schemeClr val="bg1"/>
                </a:solidFill>
              </a:rPr>
              <a:t>” </a:t>
            </a:r>
            <a:r>
              <a:rPr lang="en-US" dirty="0" err="1" smtClean="0">
                <a:solidFill>
                  <a:schemeClr val="bg1"/>
                </a:solidFill>
              </a:rPr>
              <a:t>ini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bukanlah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perkawinan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melainkan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merupakan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sistem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pelamaran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karena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kejadian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perkawinan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berlaku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perkawinan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jujur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semenda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bebas</a:t>
            </a:r>
            <a:r>
              <a:rPr lang="en-US" dirty="0" smtClean="0">
                <a:solidFill>
                  <a:schemeClr val="bg1"/>
                </a:solidFill>
              </a:rPr>
              <a:t>/</a:t>
            </a:r>
            <a:r>
              <a:rPr lang="en-US" dirty="0" err="1" smtClean="0">
                <a:solidFill>
                  <a:schemeClr val="bg1"/>
                </a:solidFill>
              </a:rPr>
              <a:t>mandiri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bergantung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keadaan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perundingan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kedua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pihak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id-ID" dirty="0" smtClean="0">
              <a:solidFill>
                <a:schemeClr val="bg1"/>
              </a:solidFill>
            </a:endParaRPr>
          </a:p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Sebambangan</a:t>
            </a:r>
            <a:endParaRPr lang="id-ID" dirty="0" smtClean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Sebambangan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Ngebambambang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Ninjuk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Nakat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Nunggang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istilah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digunakan</a:t>
            </a:r>
            <a:r>
              <a:rPr lang="en-US" dirty="0" smtClean="0">
                <a:solidFill>
                  <a:schemeClr val="bg1"/>
                </a:solidFill>
              </a:rPr>
              <a:t> “</a:t>
            </a:r>
            <a:r>
              <a:rPr lang="en-US" dirty="0" err="1" smtClean="0">
                <a:solidFill>
                  <a:schemeClr val="bg1"/>
                </a:solidFill>
              </a:rPr>
              <a:t>kawin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lari</a:t>
            </a:r>
            <a:r>
              <a:rPr lang="en-US" dirty="0" smtClean="0">
                <a:solidFill>
                  <a:schemeClr val="bg1"/>
                </a:solidFill>
              </a:rPr>
              <a:t>”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masyarakat</a:t>
            </a:r>
            <a:r>
              <a:rPr lang="en-US" dirty="0" smtClean="0">
                <a:solidFill>
                  <a:schemeClr val="bg1"/>
                </a:solidFill>
              </a:rPr>
              <a:t> Lampung </a:t>
            </a:r>
            <a:r>
              <a:rPr lang="en-US" dirty="0" err="1" smtClean="0">
                <a:solidFill>
                  <a:schemeClr val="bg1"/>
                </a:solidFill>
              </a:rPr>
              <a:t>Pepadun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Secara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harfiah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Sebambangan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berasal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kata</a:t>
            </a:r>
            <a:r>
              <a:rPr lang="en-US" dirty="0" smtClean="0">
                <a:solidFill>
                  <a:schemeClr val="bg1"/>
                </a:solidFill>
              </a:rPr>
              <a:t> “se” (</a:t>
            </a:r>
            <a:r>
              <a:rPr lang="en-US" dirty="0" err="1" smtClean="0">
                <a:solidFill>
                  <a:schemeClr val="bg1"/>
                </a:solidFill>
              </a:rPr>
              <a:t>saling</a:t>
            </a:r>
            <a:r>
              <a:rPr lang="en-US" dirty="0" smtClean="0">
                <a:solidFill>
                  <a:schemeClr val="bg1"/>
                </a:solidFill>
              </a:rPr>
              <a:t>)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“</a:t>
            </a:r>
            <a:r>
              <a:rPr lang="en-US" dirty="0" err="1" smtClean="0">
                <a:solidFill>
                  <a:schemeClr val="bg1"/>
                </a:solidFill>
              </a:rPr>
              <a:t>bumbang</a:t>
            </a:r>
            <a:r>
              <a:rPr lang="en-US" dirty="0" smtClean="0">
                <a:solidFill>
                  <a:schemeClr val="bg1"/>
                </a:solidFill>
              </a:rPr>
              <a:t>” (</a:t>
            </a:r>
            <a:r>
              <a:rPr lang="en-US" dirty="0" err="1" smtClean="0">
                <a:solidFill>
                  <a:schemeClr val="bg1"/>
                </a:solidFill>
              </a:rPr>
              <a:t>bawa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pergi</a:t>
            </a:r>
            <a:r>
              <a:rPr lang="en-US" dirty="0" smtClean="0">
                <a:solidFill>
                  <a:schemeClr val="bg1"/>
                </a:solidFill>
              </a:rPr>
              <a:t>). </a:t>
            </a:r>
            <a:r>
              <a:rPr lang="en-US" dirty="0" err="1" smtClean="0">
                <a:solidFill>
                  <a:schemeClr val="bg1"/>
                </a:solidFill>
              </a:rPr>
              <a:t>Sebambangan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berarti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sebuah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perkawinan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tanpa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melalui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proses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lamaran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merupakan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inisiatif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kemudian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diusahakan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diperjuangkan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pasangan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laki-laki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perempuan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menikah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solidFill>
                  <a:schemeClr val="accent5">
                    <a:lumMod val="75000"/>
                  </a:schemeClr>
                </a:solidFill>
              </a:rPr>
              <a:t>Sebambangan</a:t>
            </a:r>
            <a:endParaRPr lang="id-ID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Pasangan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mulie-menghanai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sebelum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bersama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terlebih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dahulu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meninggalkan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surat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penerang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tenepik</a:t>
            </a:r>
            <a:r>
              <a:rPr lang="en-US" dirty="0" smtClean="0">
                <a:solidFill>
                  <a:schemeClr val="bg1"/>
                </a:solidFill>
              </a:rPr>
              <a:t>)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peninggalan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seserahan</a:t>
            </a:r>
            <a:r>
              <a:rPr lang="en-US" dirty="0" smtClean="0">
                <a:solidFill>
                  <a:schemeClr val="bg1"/>
                </a:solidFill>
              </a:rPr>
              <a:t>) yang </a:t>
            </a:r>
            <a:r>
              <a:rPr lang="en-US" dirty="0" err="1" smtClean="0">
                <a:solidFill>
                  <a:schemeClr val="bg1"/>
                </a:solidFill>
              </a:rPr>
              <a:t>diletakan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suatu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tempat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dimana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gadis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tinggal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biasanya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kamar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gadis</a:t>
            </a:r>
            <a:r>
              <a:rPr lang="en-US" dirty="0" smtClean="0">
                <a:solidFill>
                  <a:schemeClr val="bg1"/>
                </a:solidFill>
              </a:rPr>
              <a:t>)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sebuah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lemari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pakaian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harapan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mudah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dicari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ditemukan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orang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keluarga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setelah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mengetahui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anaknya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tidak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id-ID" dirty="0" smtClean="0">
              <a:solidFill>
                <a:schemeClr val="bg1"/>
              </a:solidFill>
            </a:endParaRPr>
          </a:p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28604"/>
            <a:ext cx="7400948" cy="1214446"/>
          </a:xfrm>
        </p:spPr>
        <p:txBody>
          <a:bodyPr>
            <a:normAutofit fontScale="90000"/>
          </a:bodyPr>
          <a:lstStyle/>
          <a:p>
            <a:r>
              <a:rPr smtClean="0"/>
              <a:t>.</a:t>
            </a: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/>
            </a:r>
            <a:br>
              <a:rPr lang="id-ID" dirty="0" smtClean="0"/>
            </a:br>
            <a:r>
              <a:rPr smtClean="0">
                <a:solidFill>
                  <a:schemeClr val="accent5">
                    <a:lumMod val="50000"/>
                  </a:schemeClr>
                </a:solidFill>
              </a:rPr>
              <a:t>. Melayangkan Tenepik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7543824" cy="4691082"/>
          </a:xfrm>
        </p:spPr>
        <p:txBody>
          <a:bodyPr>
            <a:normAutofit fontScale="92500"/>
          </a:bodyPr>
          <a:lstStyle/>
          <a:p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Setelah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beberapa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hari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dilakukan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sebambangan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kedua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belah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pihak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keluarga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melaksanakan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kegiatan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disebut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Ngarau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Muwariyan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Ngarau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Bubidang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Suku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Hal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tersebut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dilakukan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sebelum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pihak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laki-laki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datang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menyatakan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bahwa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telah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melakukan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perbuatan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salah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memohon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maaf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kepada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keluarga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pihak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si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gadis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Nganttak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Salah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)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atas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perintah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pimpinan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adat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si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laki-laki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ngebambang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si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gadis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Kemudian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beberapa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orang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tua-tua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buay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bujang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segera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datang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ke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rumah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pimpinan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adat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si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gadis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untuk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memberitahukan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bahwa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si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gadis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berada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pada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buay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bujang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mohon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dicermati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dengan</a:t>
            </a:r>
            <a:r>
              <a:rPr lang="en-US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baik</a:t>
            </a:r>
            <a:endParaRPr lang="id-ID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214446"/>
          </a:xfrm>
        </p:spPr>
        <p:txBody>
          <a:bodyPr>
            <a:normAutofit fontScale="90000"/>
          </a:bodyPr>
          <a:lstStyle/>
          <a:p>
            <a:r>
              <a:rPr smtClean="0">
                <a:solidFill>
                  <a:schemeClr val="accent5">
                    <a:lumMod val="50000"/>
                  </a:schemeClr>
                </a:solidFill>
              </a:rPr>
              <a:t>Nganttak Salah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>
                <a:solidFill>
                  <a:schemeClr val="bg1"/>
                </a:solidFill>
              </a:rPr>
              <a:t>    </a:t>
            </a:r>
            <a:r>
              <a:rPr lang="en-US" dirty="0" err="1" smtClean="0">
                <a:solidFill>
                  <a:schemeClr val="bg1"/>
                </a:solidFill>
              </a:rPr>
              <a:t>Anjau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Sabai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ialah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ajang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silaturahmi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untuk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saling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mengenal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kedua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pihak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calon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besan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biasanya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dilakukan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permintaan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keluarga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laki-laki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membawa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makanan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minuman</a:t>
            </a:r>
            <a:r>
              <a:rPr lang="en-US" dirty="0" smtClean="0">
                <a:solidFill>
                  <a:schemeClr val="bg1"/>
                </a:solidFill>
              </a:rPr>
              <a:t> yang </a:t>
            </a:r>
            <a:r>
              <a:rPr lang="en-US" dirty="0" err="1" smtClean="0">
                <a:solidFill>
                  <a:schemeClr val="bg1"/>
                </a:solidFill>
              </a:rPr>
              <a:t>kemudian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dimakan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secara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bersama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mengan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pujama</a:t>
            </a:r>
            <a:r>
              <a:rPr lang="en-US" dirty="0" smtClean="0">
                <a:solidFill>
                  <a:schemeClr val="bg1"/>
                </a:solidFill>
              </a:rPr>
              <a:t>). </a:t>
            </a:r>
            <a:r>
              <a:rPr lang="en-US" dirty="0" err="1" smtClean="0">
                <a:solidFill>
                  <a:schemeClr val="bg1"/>
                </a:solidFill>
              </a:rPr>
              <a:t>Kegiatan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tersebut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dilakukan</a:t>
            </a:r>
            <a:r>
              <a:rPr lang="en-US" dirty="0" smtClean="0">
                <a:solidFill>
                  <a:schemeClr val="bg1"/>
                </a:solidFill>
              </a:rPr>
              <a:t> pula </a:t>
            </a:r>
            <a:r>
              <a:rPr lang="en-US" dirty="0" err="1" smtClean="0">
                <a:solidFill>
                  <a:schemeClr val="bg1"/>
                </a:solidFill>
              </a:rPr>
              <a:t>oleh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pihak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perempuan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mendatangi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pihak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laki-laki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mengiyan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begiyan</a:t>
            </a:r>
            <a:r>
              <a:rPr lang="en-US" dirty="0" smtClean="0">
                <a:solidFill>
                  <a:schemeClr val="bg1"/>
                </a:solidFill>
              </a:rPr>
              <a:t>) </a:t>
            </a:r>
            <a:r>
              <a:rPr lang="en-US" dirty="0" err="1" smtClean="0">
                <a:solidFill>
                  <a:schemeClr val="bg1"/>
                </a:solidFill>
              </a:rPr>
              <a:t>dengan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tujuan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mengantarkan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perkakas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pakaian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sehari-hari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kebayan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atau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manjau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>
                <a:solidFill>
                  <a:schemeClr val="accent5">
                    <a:lumMod val="50000"/>
                  </a:schemeClr>
                </a:solidFill>
              </a:rPr>
              <a:t>Anjau Sabai dan Mengiyan</a:t>
            </a:r>
            <a:endParaRPr lang="id-ID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</TotalTime>
  <Words>740</Words>
  <Application>Microsoft Office PowerPoint</Application>
  <PresentationFormat>On-screen Show (4:3)</PresentationFormat>
  <Paragraphs>23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Paper</vt:lpstr>
      <vt:lpstr>kEARIFAN LOKAL MASYARAKAT LAMPUNG PEPADUN </vt:lpstr>
      <vt:lpstr>Masyarakat Adat Lampung Pepadun</vt:lpstr>
      <vt:lpstr>Sistem perkawinan masyarakat adat Lampung Pepadun menganut asas “Ngejuk – Ngakuk” </vt:lpstr>
      <vt:lpstr>Slide 4</vt:lpstr>
      <vt:lpstr>Slide 5</vt:lpstr>
      <vt:lpstr>Sebambangan</vt:lpstr>
      <vt:lpstr>.   . Melayangkan Tenepik </vt:lpstr>
      <vt:lpstr>Nganttak Salah </vt:lpstr>
      <vt:lpstr>Anjau Sabai dan Mengiyan</vt:lpstr>
      <vt:lpstr>Ittar Terang </vt:lpstr>
      <vt:lpstr>Begawai Cakak Pepadun</vt:lpstr>
      <vt:lpstr>Ritual Membakar Hutan dalam Tradisi Ngumo: Berladang dan Memelihara Hutan Pada Masyarakat Adat Lampung Pepadun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3</cp:revision>
  <dcterms:created xsi:type="dcterms:W3CDTF">2021-04-19T01:46:10Z</dcterms:created>
  <dcterms:modified xsi:type="dcterms:W3CDTF">2021-04-19T02:09:37Z</dcterms:modified>
</cp:coreProperties>
</file>