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Libre Baskerville" charset="0"/>
      <p:regular r:id="rId22"/>
    </p:embeddedFont>
    <p:embeddedFont>
      <p:font typeface="Calibri" pitchFamily="34" charset="0"/>
      <p:regular r:id="rId23"/>
      <p:bold r:id="rId24"/>
      <p:italic r:id="rId25"/>
      <p:boldItalic r:id="rId26"/>
    </p:embeddedFont>
    <p:embeddedFont>
      <p:font typeface="Libre Baskerville Italics" charset="0"/>
      <p:regular r:id="rId27"/>
    </p:embeddedFont>
    <p:embeddedFont>
      <p:font typeface="Sansita Extra Bold"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1" d="100"/>
          <a:sy n="51" d="100"/>
        </p:scale>
        <p:origin x="-456"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B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blip>
          <a:srcRect l="22436" r="22436"/>
          <a:stretch>
            <a:fillRect/>
          </a:stretch>
        </p:blipFill>
        <p:spPr>
          <a:xfrm>
            <a:off x="10972342" y="590550"/>
            <a:ext cx="6667958" cy="9086850"/>
          </a:xfrm>
          <a:prstGeom prst="rect">
            <a:avLst/>
          </a:prstGeom>
        </p:spPr>
      </p:pic>
      <p:sp>
        <p:nvSpPr>
          <p:cNvPr id="3" name="TextBox 3"/>
          <p:cNvSpPr txBox="1"/>
          <p:nvPr/>
        </p:nvSpPr>
        <p:spPr>
          <a:xfrm>
            <a:off x="1621752" y="1282267"/>
            <a:ext cx="7522248" cy="854941"/>
          </a:xfrm>
          <a:prstGeom prst="rect">
            <a:avLst/>
          </a:prstGeom>
        </p:spPr>
        <p:txBody>
          <a:bodyPr lIns="0" tIns="0" rIns="0" bIns="0" rtlCol="0" anchor="t">
            <a:spAutoFit/>
          </a:bodyPr>
          <a:lstStyle/>
          <a:p>
            <a:pPr algn="l">
              <a:lnSpc>
                <a:spcPts val="3439"/>
              </a:lnSpc>
            </a:pPr>
            <a:r>
              <a:rPr lang="en-US" sz="2456" spc="245">
                <a:solidFill>
                  <a:srgbClr val="1D1B1E"/>
                </a:solidFill>
                <a:latin typeface="Libre Baskerville"/>
              </a:rPr>
              <a:t>PROGRAM STUDI PENDIDIKAN FISIKA UNIVERSITAS LAMPUNG</a:t>
            </a:r>
          </a:p>
        </p:txBody>
      </p:sp>
      <p:sp>
        <p:nvSpPr>
          <p:cNvPr id="4" name="AutoShape 4"/>
          <p:cNvSpPr/>
          <p:nvPr/>
        </p:nvSpPr>
        <p:spPr>
          <a:xfrm>
            <a:off x="9781717" y="2392157"/>
            <a:ext cx="2381250" cy="76200"/>
          </a:xfrm>
          <a:prstGeom prst="rect">
            <a:avLst/>
          </a:prstGeom>
          <a:solidFill>
            <a:srgbClr val="1D1B1E"/>
          </a:solidFill>
        </p:spPr>
      </p:sp>
      <p:sp>
        <p:nvSpPr>
          <p:cNvPr id="5" name="TextBox 5"/>
          <p:cNvSpPr txBox="1"/>
          <p:nvPr/>
        </p:nvSpPr>
        <p:spPr>
          <a:xfrm>
            <a:off x="1570929" y="2773659"/>
            <a:ext cx="7573071" cy="3368871"/>
          </a:xfrm>
          <a:prstGeom prst="rect">
            <a:avLst/>
          </a:prstGeom>
        </p:spPr>
        <p:txBody>
          <a:bodyPr lIns="0" tIns="0" rIns="0" bIns="0" rtlCol="0" anchor="t">
            <a:spAutoFit/>
          </a:bodyPr>
          <a:lstStyle/>
          <a:p>
            <a:pPr algn="l">
              <a:lnSpc>
                <a:spcPts val="5357"/>
              </a:lnSpc>
            </a:pPr>
            <a:r>
              <a:rPr lang="en-US" sz="4058">
                <a:solidFill>
                  <a:srgbClr val="6C5336"/>
                </a:solidFill>
                <a:latin typeface="Libre Baskerville"/>
              </a:rPr>
              <a:t>TEORI BELAJAR KONSTRUKTIVISTIK DAN PENERAPANNYA DALAM KEGIATAN PEMBELAJARAN</a:t>
            </a:r>
          </a:p>
        </p:txBody>
      </p:sp>
      <p:sp>
        <p:nvSpPr>
          <p:cNvPr id="6" name="TextBox 6"/>
          <p:cNvSpPr txBox="1"/>
          <p:nvPr/>
        </p:nvSpPr>
        <p:spPr>
          <a:xfrm>
            <a:off x="1621752" y="7241686"/>
            <a:ext cx="6172560" cy="3400425"/>
          </a:xfrm>
          <a:prstGeom prst="rect">
            <a:avLst/>
          </a:prstGeom>
        </p:spPr>
        <p:txBody>
          <a:bodyPr lIns="0" tIns="0" rIns="0" bIns="0" rtlCol="0" anchor="t">
            <a:spAutoFit/>
          </a:bodyPr>
          <a:lstStyle/>
          <a:p>
            <a:pPr>
              <a:lnSpc>
                <a:spcPts val="2951"/>
              </a:lnSpc>
            </a:pPr>
            <a:r>
              <a:rPr lang="en-US" sz="2459">
                <a:solidFill>
                  <a:srgbClr val="1D1B1E"/>
                </a:solidFill>
                <a:latin typeface="Libre Baskerville"/>
              </a:rPr>
              <a:t>Disusun Oleh Kelompok 1</a:t>
            </a:r>
          </a:p>
          <a:p>
            <a:pPr>
              <a:lnSpc>
                <a:spcPts val="2831"/>
              </a:lnSpc>
            </a:pPr>
            <a:endParaRPr lang="en-US" sz="2459">
              <a:solidFill>
                <a:srgbClr val="1D1B1E"/>
              </a:solidFill>
              <a:latin typeface="Libre Baskerville"/>
            </a:endParaRPr>
          </a:p>
          <a:p>
            <a:pPr>
              <a:lnSpc>
                <a:spcPts val="2999"/>
              </a:lnSpc>
            </a:pPr>
            <a:r>
              <a:rPr lang="en-US" sz="2499" spc="144">
                <a:solidFill>
                  <a:srgbClr val="1D1B1E"/>
                </a:solidFill>
                <a:latin typeface="Libre Baskerville"/>
              </a:rPr>
              <a:t>Andia Nur Afifah :2213022036</a:t>
            </a:r>
          </a:p>
          <a:p>
            <a:pPr>
              <a:lnSpc>
                <a:spcPts val="2999"/>
              </a:lnSpc>
            </a:pPr>
            <a:r>
              <a:rPr lang="en-US" sz="2499" spc="144">
                <a:solidFill>
                  <a:srgbClr val="1D1B1E"/>
                </a:solidFill>
                <a:latin typeface="Libre Baskerville"/>
              </a:rPr>
              <a:t>Rizka Agustin :2213022037</a:t>
            </a:r>
          </a:p>
          <a:p>
            <a:pPr>
              <a:lnSpc>
                <a:spcPts val="2999"/>
              </a:lnSpc>
            </a:pPr>
            <a:r>
              <a:rPr lang="en-US" sz="2499" spc="144">
                <a:solidFill>
                  <a:srgbClr val="1D1B1E"/>
                </a:solidFill>
                <a:latin typeface="Libre Baskerville"/>
              </a:rPr>
              <a:t>Putri Nadia Sari :2213022048</a:t>
            </a:r>
          </a:p>
          <a:p>
            <a:pPr>
              <a:lnSpc>
                <a:spcPts val="2831"/>
              </a:lnSpc>
            </a:pPr>
            <a:endParaRPr lang="en-US" sz="2499" spc="144">
              <a:solidFill>
                <a:srgbClr val="1D1B1E"/>
              </a:solidFill>
              <a:latin typeface="Libre Baskerville"/>
            </a:endParaRPr>
          </a:p>
          <a:p>
            <a:pPr>
              <a:lnSpc>
                <a:spcPts val="2831"/>
              </a:lnSpc>
            </a:pPr>
            <a:endParaRPr lang="en-US" sz="2499" spc="144">
              <a:solidFill>
                <a:srgbClr val="1D1B1E"/>
              </a:solidFill>
              <a:latin typeface="Libre Baskerville"/>
            </a:endParaRPr>
          </a:p>
          <a:p>
            <a:pPr>
              <a:lnSpc>
                <a:spcPts val="2315"/>
              </a:lnSpc>
            </a:pPr>
            <a:endParaRPr lang="en-US" sz="2499" spc="144">
              <a:solidFill>
                <a:srgbClr val="1D1B1E"/>
              </a:solidFill>
              <a:latin typeface="Libre Baskerville"/>
            </a:endParaRPr>
          </a:p>
          <a:p>
            <a:pPr>
              <a:lnSpc>
                <a:spcPts val="2315"/>
              </a:lnSpc>
            </a:pPr>
            <a:endParaRPr lang="en-US" sz="2499" spc="144">
              <a:solidFill>
                <a:srgbClr val="1D1B1E"/>
              </a:solidFill>
              <a:latin typeface="Libre Baskerville"/>
            </a:endParaRPr>
          </a:p>
          <a:p>
            <a:pPr algn="l">
              <a:lnSpc>
                <a:spcPts val="2315"/>
              </a:lnSpc>
            </a:pPr>
            <a:endParaRPr lang="en-US" sz="2499" spc="144">
              <a:solidFill>
                <a:srgbClr val="1D1B1E"/>
              </a:solidFill>
              <a:latin typeface="Libre Baskerville"/>
            </a:endParaRPr>
          </a:p>
        </p:txBody>
      </p:sp>
      <p:sp>
        <p:nvSpPr>
          <p:cNvPr id="7" name="AutoShape 7"/>
          <p:cNvSpPr/>
          <p:nvPr/>
        </p:nvSpPr>
        <p:spPr>
          <a:xfrm>
            <a:off x="-685560" y="6826607"/>
            <a:ext cx="3428522" cy="72179"/>
          </a:xfrm>
          <a:prstGeom prst="rect">
            <a:avLst/>
          </a:prstGeom>
          <a:solidFill>
            <a:srgbClr val="1D1B1E"/>
          </a:solid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055" t="9915" r="989" b="9915"/>
          <a:stretch>
            <a:fillRect/>
          </a:stretch>
        </p:blipFill>
        <p:spPr>
          <a:xfrm>
            <a:off x="0" y="0"/>
            <a:ext cx="18288000" cy="10287000"/>
          </a:xfrm>
          <a:prstGeom prst="rect">
            <a:avLst/>
          </a:prstGeom>
        </p:spPr>
      </p:pic>
      <p:sp>
        <p:nvSpPr>
          <p:cNvPr id="3" name="TextBox 3"/>
          <p:cNvSpPr txBox="1"/>
          <p:nvPr/>
        </p:nvSpPr>
        <p:spPr>
          <a:xfrm>
            <a:off x="1028700" y="1507325"/>
            <a:ext cx="5476680" cy="635830"/>
          </a:xfrm>
          <a:prstGeom prst="rect">
            <a:avLst/>
          </a:prstGeom>
        </p:spPr>
        <p:txBody>
          <a:bodyPr lIns="0" tIns="0" rIns="0" bIns="0" rtlCol="0" anchor="t">
            <a:spAutoFit/>
          </a:bodyPr>
          <a:lstStyle/>
          <a:p>
            <a:pPr marL="849488" lvl="1" indent="-424744">
              <a:lnSpc>
                <a:spcPts val="5115"/>
              </a:lnSpc>
              <a:buFont typeface="Arial"/>
              <a:buChar char="•"/>
            </a:pPr>
            <a:r>
              <a:rPr lang="en-US" sz="3934" spc="196">
                <a:solidFill>
                  <a:srgbClr val="EFEBE0"/>
                </a:solidFill>
                <a:latin typeface="Libre Baskerville Italics"/>
              </a:rPr>
              <a:t>ORIENTASI</a:t>
            </a:r>
          </a:p>
        </p:txBody>
      </p:sp>
      <p:sp>
        <p:nvSpPr>
          <p:cNvPr id="4" name="TextBox 4"/>
          <p:cNvSpPr txBox="1"/>
          <p:nvPr/>
        </p:nvSpPr>
        <p:spPr>
          <a:xfrm>
            <a:off x="1586261" y="4059954"/>
            <a:ext cx="7069518" cy="2712492"/>
          </a:xfrm>
          <a:prstGeom prst="rect">
            <a:avLst/>
          </a:prstGeom>
        </p:spPr>
        <p:txBody>
          <a:bodyPr lIns="0" tIns="0" rIns="0" bIns="0" rtlCol="0" anchor="t">
            <a:spAutoFit/>
          </a:bodyPr>
          <a:lstStyle/>
          <a:p>
            <a:pPr>
              <a:lnSpc>
                <a:spcPts val="4384"/>
              </a:lnSpc>
            </a:pPr>
            <a:r>
              <a:rPr lang="en-US" sz="2846" spc="-28">
                <a:solidFill>
                  <a:srgbClr val="EFEBE0"/>
                </a:solidFill>
                <a:latin typeface="Libre Baskerville"/>
              </a:rPr>
              <a:t>yaitu peserta didik diberik kesempatan untuk mengembangkan motivasi dalam mempelajari suatu topik dengan memberi kesempatan melakukan observasi.</a:t>
            </a:r>
          </a:p>
        </p:txBody>
      </p:sp>
      <p:sp>
        <p:nvSpPr>
          <p:cNvPr id="5" name="AutoShape 5"/>
          <p:cNvSpPr/>
          <p:nvPr/>
        </p:nvSpPr>
        <p:spPr>
          <a:xfrm>
            <a:off x="0" y="2398770"/>
            <a:ext cx="5919439" cy="48322"/>
          </a:xfrm>
          <a:prstGeom prst="rect">
            <a:avLst/>
          </a:prstGeom>
          <a:solidFill>
            <a:srgbClr val="EFEBE0"/>
          </a:solidFill>
        </p:spPr>
      </p:sp>
      <p:sp>
        <p:nvSpPr>
          <p:cNvPr id="6" name="AutoShape 6"/>
          <p:cNvSpPr/>
          <p:nvPr/>
        </p:nvSpPr>
        <p:spPr>
          <a:xfrm>
            <a:off x="12368561" y="2350448"/>
            <a:ext cx="5919439" cy="48322"/>
          </a:xfrm>
          <a:prstGeom prst="rect">
            <a:avLst/>
          </a:prstGeom>
          <a:solidFill>
            <a:srgbClr val="EFEBE0"/>
          </a:solidFill>
        </p:spPr>
      </p:sp>
      <p:sp>
        <p:nvSpPr>
          <p:cNvPr id="7" name="TextBox 7"/>
          <p:cNvSpPr txBox="1"/>
          <p:nvPr/>
        </p:nvSpPr>
        <p:spPr>
          <a:xfrm>
            <a:off x="13641185" y="1507325"/>
            <a:ext cx="4669360" cy="635889"/>
          </a:xfrm>
          <a:prstGeom prst="rect">
            <a:avLst/>
          </a:prstGeom>
        </p:spPr>
        <p:txBody>
          <a:bodyPr lIns="0" tIns="0" rIns="0" bIns="0" rtlCol="0" anchor="t">
            <a:spAutoFit/>
          </a:bodyPr>
          <a:lstStyle/>
          <a:p>
            <a:pPr marL="848487" lvl="1" indent="-424243">
              <a:lnSpc>
                <a:spcPts val="5109"/>
              </a:lnSpc>
              <a:buFont typeface="Arial"/>
              <a:buChar char="•"/>
            </a:pPr>
            <a:r>
              <a:rPr lang="en-US" sz="3929" spc="196">
                <a:solidFill>
                  <a:srgbClr val="EFEBE0"/>
                </a:solidFill>
                <a:latin typeface="Libre Baskerville Bold Italics"/>
              </a:rPr>
              <a:t>ELITASI</a:t>
            </a:r>
          </a:p>
        </p:txBody>
      </p:sp>
      <p:sp>
        <p:nvSpPr>
          <p:cNvPr id="8" name="TextBox 8"/>
          <p:cNvSpPr txBox="1"/>
          <p:nvPr/>
        </p:nvSpPr>
        <p:spPr>
          <a:xfrm>
            <a:off x="10372116" y="4098054"/>
            <a:ext cx="6538137" cy="2461985"/>
          </a:xfrm>
          <a:prstGeom prst="rect">
            <a:avLst/>
          </a:prstGeom>
        </p:spPr>
        <p:txBody>
          <a:bodyPr lIns="0" tIns="0" rIns="0" bIns="0" rtlCol="0" anchor="t">
            <a:spAutoFit/>
          </a:bodyPr>
          <a:lstStyle/>
          <a:p>
            <a:pPr algn="r">
              <a:lnSpc>
                <a:spcPts val="3950"/>
              </a:lnSpc>
            </a:pPr>
            <a:r>
              <a:rPr lang="en-US" sz="2821" spc="53">
                <a:solidFill>
                  <a:srgbClr val="EFEBE0"/>
                </a:solidFill>
                <a:latin typeface="Libre Baskerville"/>
              </a:rPr>
              <a:t>yaitu peserta didik mengungkapkan idenya denegan jalan berdiskusi, menulis, membuat poster, dan lain-lain..</a:t>
            </a:r>
          </a:p>
          <a:p>
            <a:pPr algn="r">
              <a:lnSpc>
                <a:spcPts val="3950"/>
              </a:lnSpc>
            </a:pPr>
            <a:endParaRPr lang="en-US" sz="2821" spc="53">
              <a:solidFill>
                <a:srgbClr val="EFEBE0"/>
              </a:solidFill>
              <a:latin typeface="Libre Baskervill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055" t="9915" r="989" b="9915"/>
          <a:stretch>
            <a:fillRect/>
          </a:stretch>
        </p:blipFill>
        <p:spPr>
          <a:xfrm>
            <a:off x="0" y="0"/>
            <a:ext cx="18288000" cy="10287000"/>
          </a:xfrm>
          <a:prstGeom prst="rect">
            <a:avLst/>
          </a:prstGeom>
        </p:spPr>
      </p:pic>
      <p:sp>
        <p:nvSpPr>
          <p:cNvPr id="3" name="TextBox 3"/>
          <p:cNvSpPr txBox="1"/>
          <p:nvPr/>
        </p:nvSpPr>
        <p:spPr>
          <a:xfrm>
            <a:off x="784283" y="865521"/>
            <a:ext cx="6291404" cy="926025"/>
          </a:xfrm>
          <a:prstGeom prst="rect">
            <a:avLst/>
          </a:prstGeom>
        </p:spPr>
        <p:txBody>
          <a:bodyPr lIns="0" tIns="0" rIns="0" bIns="0" rtlCol="0" anchor="t">
            <a:spAutoFit/>
          </a:bodyPr>
          <a:lstStyle/>
          <a:p>
            <a:pPr>
              <a:lnSpc>
                <a:spcPts val="3685"/>
              </a:lnSpc>
            </a:pPr>
            <a:endParaRPr/>
          </a:p>
          <a:p>
            <a:pPr marL="612004" lvl="1" indent="-306002">
              <a:lnSpc>
                <a:spcPts val="3685"/>
              </a:lnSpc>
              <a:buFont typeface="Arial"/>
              <a:buChar char="•"/>
            </a:pPr>
            <a:r>
              <a:rPr lang="en-US" sz="2834" spc="141">
                <a:solidFill>
                  <a:srgbClr val="EFEBE0"/>
                </a:solidFill>
                <a:latin typeface="Libre Baskerville Italics"/>
              </a:rPr>
              <a:t>RESTRUKTURISASI IDE</a:t>
            </a:r>
          </a:p>
        </p:txBody>
      </p:sp>
      <p:sp>
        <p:nvSpPr>
          <p:cNvPr id="4" name="AutoShape 4"/>
          <p:cNvSpPr/>
          <p:nvPr/>
        </p:nvSpPr>
        <p:spPr>
          <a:xfrm>
            <a:off x="0" y="1964139"/>
            <a:ext cx="5919439" cy="48322"/>
          </a:xfrm>
          <a:prstGeom prst="rect">
            <a:avLst/>
          </a:prstGeom>
          <a:solidFill>
            <a:srgbClr val="EFEBE0"/>
          </a:solidFill>
        </p:spPr>
      </p:sp>
      <p:sp>
        <p:nvSpPr>
          <p:cNvPr id="5" name="AutoShape 5"/>
          <p:cNvSpPr/>
          <p:nvPr/>
        </p:nvSpPr>
        <p:spPr>
          <a:xfrm>
            <a:off x="12368561" y="2350448"/>
            <a:ext cx="5919439" cy="48322"/>
          </a:xfrm>
          <a:prstGeom prst="rect">
            <a:avLst/>
          </a:prstGeom>
          <a:solidFill>
            <a:srgbClr val="EFEBE0"/>
          </a:solidFill>
        </p:spPr>
      </p:sp>
      <p:sp>
        <p:nvSpPr>
          <p:cNvPr id="6" name="TextBox 6"/>
          <p:cNvSpPr txBox="1"/>
          <p:nvPr/>
        </p:nvSpPr>
        <p:spPr>
          <a:xfrm>
            <a:off x="12029929" y="855996"/>
            <a:ext cx="6258071" cy="1371387"/>
          </a:xfrm>
          <a:prstGeom prst="rect">
            <a:avLst/>
          </a:prstGeom>
        </p:spPr>
        <p:txBody>
          <a:bodyPr lIns="0" tIns="0" rIns="0" bIns="0" rtlCol="0" anchor="t">
            <a:spAutoFit/>
          </a:bodyPr>
          <a:lstStyle/>
          <a:p>
            <a:pPr>
              <a:lnSpc>
                <a:spcPts val="4701"/>
              </a:lnSpc>
            </a:pPr>
            <a:endParaRPr/>
          </a:p>
          <a:p>
            <a:pPr marL="521787" lvl="1" indent="-260894">
              <a:lnSpc>
                <a:spcPts val="3141"/>
              </a:lnSpc>
              <a:buFont typeface="Arial"/>
              <a:buChar char="•"/>
            </a:pPr>
            <a:r>
              <a:rPr lang="en-US" sz="2416" spc="120">
                <a:solidFill>
                  <a:srgbClr val="EFEBE0"/>
                </a:solidFill>
                <a:latin typeface="Libre Baskerville Bold Italics"/>
              </a:rPr>
              <a:t>PENGGUNAAN IDE BARU DALAM SETIAP SITUASI</a:t>
            </a:r>
          </a:p>
        </p:txBody>
      </p:sp>
      <p:sp>
        <p:nvSpPr>
          <p:cNvPr id="7" name="TextBox 7"/>
          <p:cNvSpPr txBox="1"/>
          <p:nvPr/>
        </p:nvSpPr>
        <p:spPr>
          <a:xfrm>
            <a:off x="9524798" y="1621532"/>
            <a:ext cx="7290844" cy="2781136"/>
          </a:xfrm>
          <a:prstGeom prst="rect">
            <a:avLst/>
          </a:prstGeom>
        </p:spPr>
        <p:txBody>
          <a:bodyPr lIns="0" tIns="0" rIns="0" bIns="0" rtlCol="0" anchor="t">
            <a:spAutoFit/>
          </a:bodyPr>
          <a:lstStyle/>
          <a:p>
            <a:pPr algn="r">
              <a:lnSpc>
                <a:spcPts val="4191"/>
              </a:lnSpc>
            </a:pPr>
            <a:r>
              <a:rPr lang="en-US" sz="2721" spc="-27">
                <a:solidFill>
                  <a:srgbClr val="EFEBE0"/>
                </a:solidFill>
                <a:latin typeface="Libre Baskerville"/>
              </a:rPr>
              <a:t> </a:t>
            </a:r>
          </a:p>
          <a:p>
            <a:pPr algn="r">
              <a:lnSpc>
                <a:spcPts val="4191"/>
              </a:lnSpc>
            </a:pPr>
            <a:endParaRPr lang="en-US" sz="2721" spc="-27">
              <a:solidFill>
                <a:srgbClr val="EFEBE0"/>
              </a:solidFill>
              <a:latin typeface="Libre Baskerville"/>
            </a:endParaRPr>
          </a:p>
          <a:p>
            <a:pPr algn="r">
              <a:lnSpc>
                <a:spcPts val="4653"/>
              </a:lnSpc>
            </a:pPr>
            <a:r>
              <a:rPr lang="en-US" sz="3021" spc="-30">
                <a:solidFill>
                  <a:srgbClr val="EFEBE0"/>
                </a:solidFill>
                <a:latin typeface="Libre Baskerville"/>
              </a:rPr>
              <a:t>yaitu ide atau pengetahuan yang telah terbentuk perlu diaplikasikan pada bermacam-macam situasi.</a:t>
            </a:r>
          </a:p>
        </p:txBody>
      </p:sp>
      <p:sp>
        <p:nvSpPr>
          <p:cNvPr id="8" name="TextBox 8"/>
          <p:cNvSpPr txBox="1"/>
          <p:nvPr/>
        </p:nvSpPr>
        <p:spPr>
          <a:xfrm>
            <a:off x="1555935" y="2151183"/>
            <a:ext cx="8272591" cy="2251485"/>
          </a:xfrm>
          <a:prstGeom prst="rect">
            <a:avLst/>
          </a:prstGeom>
        </p:spPr>
        <p:txBody>
          <a:bodyPr lIns="0" tIns="0" rIns="0" bIns="0" rtlCol="0" anchor="t">
            <a:spAutoFit/>
          </a:bodyPr>
          <a:lstStyle/>
          <a:p>
            <a:pPr>
              <a:lnSpc>
                <a:spcPts val="3740"/>
              </a:lnSpc>
            </a:pPr>
            <a:endParaRPr/>
          </a:p>
          <a:p>
            <a:pPr>
              <a:lnSpc>
                <a:spcPts val="4835"/>
              </a:lnSpc>
            </a:pPr>
            <a:r>
              <a:rPr lang="en-US" sz="3140" spc="-31">
                <a:solidFill>
                  <a:srgbClr val="EFEBE0"/>
                </a:solidFill>
                <a:latin typeface="Libre Baskerville"/>
              </a:rPr>
              <a:t>yaitu klarifikasi ide dengan ide orang lain, membangun ide baru, mengevaluasi ide baru</a:t>
            </a:r>
          </a:p>
        </p:txBody>
      </p:sp>
      <p:sp>
        <p:nvSpPr>
          <p:cNvPr id="9" name="AutoShape 9"/>
          <p:cNvSpPr/>
          <p:nvPr/>
        </p:nvSpPr>
        <p:spPr>
          <a:xfrm>
            <a:off x="5692230" y="6856930"/>
            <a:ext cx="5919439" cy="40361"/>
          </a:xfrm>
          <a:prstGeom prst="rect">
            <a:avLst/>
          </a:prstGeom>
          <a:solidFill>
            <a:srgbClr val="EFEBE0"/>
          </a:solidFill>
        </p:spPr>
      </p:sp>
      <p:sp>
        <p:nvSpPr>
          <p:cNvPr id="10" name="TextBox 10"/>
          <p:cNvSpPr txBox="1"/>
          <p:nvPr/>
        </p:nvSpPr>
        <p:spPr>
          <a:xfrm>
            <a:off x="7075687" y="5897100"/>
            <a:ext cx="2766913" cy="740755"/>
          </a:xfrm>
          <a:prstGeom prst="rect">
            <a:avLst/>
          </a:prstGeom>
        </p:spPr>
        <p:txBody>
          <a:bodyPr lIns="0" tIns="0" rIns="0" bIns="0" rtlCol="0" anchor="t">
            <a:spAutoFit/>
          </a:bodyPr>
          <a:lstStyle/>
          <a:p>
            <a:pPr marL="868224" lvl="1" indent="-434112" algn="ctr">
              <a:lnSpc>
                <a:spcPts val="6192"/>
              </a:lnSpc>
              <a:buFont typeface="Arial"/>
              <a:buChar char="•"/>
            </a:pPr>
            <a:r>
              <a:rPr lang="en-US" sz="4021" spc="-40">
                <a:solidFill>
                  <a:srgbClr val="EFEBE0"/>
                </a:solidFill>
                <a:latin typeface="Libre Baskerville Italics"/>
              </a:rPr>
              <a:t>Review</a:t>
            </a:r>
            <a:r>
              <a:rPr lang="en-US" sz="4021" spc="-40">
                <a:solidFill>
                  <a:srgbClr val="EFEBE0"/>
                </a:solidFill>
                <a:latin typeface="Libre Baskerville"/>
              </a:rPr>
              <a:t>i</a:t>
            </a:r>
          </a:p>
        </p:txBody>
      </p:sp>
      <p:sp>
        <p:nvSpPr>
          <p:cNvPr id="11" name="TextBox 11"/>
          <p:cNvSpPr txBox="1"/>
          <p:nvPr/>
        </p:nvSpPr>
        <p:spPr>
          <a:xfrm>
            <a:off x="4379140" y="6675955"/>
            <a:ext cx="9529721" cy="2063713"/>
          </a:xfrm>
          <a:prstGeom prst="rect">
            <a:avLst/>
          </a:prstGeom>
        </p:spPr>
        <p:txBody>
          <a:bodyPr lIns="0" tIns="0" rIns="0" bIns="0" rtlCol="0" anchor="t">
            <a:spAutoFit/>
          </a:bodyPr>
          <a:lstStyle/>
          <a:p>
            <a:pPr algn="ctr">
              <a:lnSpc>
                <a:spcPts val="4191"/>
              </a:lnSpc>
              <a:spcBef>
                <a:spcPct val="0"/>
              </a:spcBef>
            </a:pPr>
            <a:endParaRPr/>
          </a:p>
          <a:p>
            <a:pPr algn="ctr">
              <a:lnSpc>
                <a:spcPts val="4191"/>
              </a:lnSpc>
              <a:spcBef>
                <a:spcPct val="0"/>
              </a:spcBef>
            </a:pPr>
            <a:r>
              <a:rPr lang="en-US" sz="2721" spc="-27">
                <a:solidFill>
                  <a:srgbClr val="EFEBE0"/>
                </a:solidFill>
                <a:latin typeface="Libre Baskerville"/>
              </a:rPr>
              <a:t> yaitu dalam mengapliasikan pengetahuan, gagasan yang ada perlu direvisi dengan menambahkan atau mengubah.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055" t="9915" r="989" b="9915"/>
          <a:stretch>
            <a:fillRect/>
          </a:stretch>
        </p:blipFill>
        <p:spPr>
          <a:xfrm>
            <a:off x="0" y="0"/>
            <a:ext cx="18288000" cy="10287000"/>
          </a:xfrm>
          <a:prstGeom prst="rect">
            <a:avLst/>
          </a:prstGeom>
        </p:spPr>
      </p:pic>
      <p:sp>
        <p:nvSpPr>
          <p:cNvPr id="3" name="TextBox 3"/>
          <p:cNvSpPr txBox="1"/>
          <p:nvPr/>
        </p:nvSpPr>
        <p:spPr>
          <a:xfrm>
            <a:off x="2318524" y="1112452"/>
            <a:ext cx="12618803" cy="7957321"/>
          </a:xfrm>
          <a:prstGeom prst="rect">
            <a:avLst/>
          </a:prstGeom>
        </p:spPr>
        <p:txBody>
          <a:bodyPr lIns="0" tIns="0" rIns="0" bIns="0" rtlCol="0" anchor="t">
            <a:spAutoFit/>
          </a:bodyPr>
          <a:lstStyle/>
          <a:p>
            <a:pPr algn="just">
              <a:lnSpc>
                <a:spcPts val="5294"/>
              </a:lnSpc>
            </a:pPr>
            <a:r>
              <a:rPr lang="en-US" sz="3438" spc="-34">
                <a:solidFill>
                  <a:srgbClr val="EFEBE0"/>
                </a:solidFill>
                <a:latin typeface="Libre Baskerville"/>
              </a:rPr>
              <a:t>Pandangan konstruktivistik mengemukakan bahwa lingkungan belajar sangat mendukung munculnya berbagai pandangan dan interpretasi terhadap realitas, konstruksi pengetahuan, serta aktivitas-aktivitas lain yang didasarkan pada pengalaman.</a:t>
            </a:r>
          </a:p>
          <a:p>
            <a:pPr algn="just">
              <a:lnSpc>
                <a:spcPts val="5294"/>
              </a:lnSpc>
            </a:pPr>
            <a:endParaRPr lang="en-US" sz="3438" spc="-34">
              <a:solidFill>
                <a:srgbClr val="EFEBE0"/>
              </a:solidFill>
              <a:latin typeface="Libre Baskerville"/>
            </a:endParaRPr>
          </a:p>
          <a:p>
            <a:pPr algn="just">
              <a:lnSpc>
                <a:spcPts val="5294"/>
              </a:lnSpc>
            </a:pPr>
            <a:r>
              <a:rPr lang="en-US" sz="3438" spc="-34">
                <a:solidFill>
                  <a:srgbClr val="EFEBE0"/>
                </a:solidFill>
                <a:latin typeface="Libre Baskerville"/>
              </a:rPr>
              <a:t>Perbedaan penerapan evaluasi belajar antara pandangan behavioristik (tradisional) yang obyektifis dan konstruktivistik. Pembelajaran yang diprogramkan dan didesain banyak mengacu pada obyektifis, sedangkan Piagetian dan tugas-tugas belajar discovery lebih mengarah pada konstruktivistik</a:t>
            </a:r>
          </a:p>
        </p:txBody>
      </p:sp>
      <p:sp>
        <p:nvSpPr>
          <p:cNvPr id="4" name="AutoShape 4"/>
          <p:cNvSpPr/>
          <p:nvPr/>
        </p:nvSpPr>
        <p:spPr>
          <a:xfrm>
            <a:off x="-641195" y="9209978"/>
            <a:ext cx="5919439" cy="48322"/>
          </a:xfrm>
          <a:prstGeom prst="rect">
            <a:avLst/>
          </a:prstGeom>
          <a:solidFill>
            <a:srgbClr val="EFEBE0"/>
          </a:solidFill>
        </p:spPr>
      </p:sp>
      <p:sp>
        <p:nvSpPr>
          <p:cNvPr id="5" name="AutoShape 5"/>
          <p:cNvSpPr/>
          <p:nvPr/>
        </p:nvSpPr>
        <p:spPr>
          <a:xfrm>
            <a:off x="13511561" y="980378"/>
            <a:ext cx="5919439" cy="48322"/>
          </a:xfrm>
          <a:prstGeom prst="rect">
            <a:avLst/>
          </a:prstGeom>
          <a:solidFill>
            <a:srgbClr val="EFEBE0"/>
          </a:solid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23" t="9024" r="1011" b="9024"/>
          <a:stretch>
            <a:fillRect/>
          </a:stretch>
        </p:blipFill>
        <p:spPr>
          <a:xfrm>
            <a:off x="0" y="0"/>
            <a:ext cx="18288000" cy="10287000"/>
          </a:xfrm>
          <a:prstGeom prst="rect">
            <a:avLst/>
          </a:prstGeom>
        </p:spPr>
      </p:pic>
      <p:sp>
        <p:nvSpPr>
          <p:cNvPr id="3" name="TextBox 3"/>
          <p:cNvSpPr txBox="1"/>
          <p:nvPr/>
        </p:nvSpPr>
        <p:spPr>
          <a:xfrm>
            <a:off x="1400982" y="1361915"/>
            <a:ext cx="9779306" cy="5019909"/>
          </a:xfrm>
          <a:prstGeom prst="rect">
            <a:avLst/>
          </a:prstGeom>
        </p:spPr>
        <p:txBody>
          <a:bodyPr lIns="0" tIns="0" rIns="0" bIns="0" rtlCol="0" anchor="t">
            <a:spAutoFit/>
          </a:bodyPr>
          <a:lstStyle/>
          <a:p>
            <a:pPr>
              <a:lnSpc>
                <a:spcPts val="4490"/>
              </a:lnSpc>
            </a:pPr>
            <a:r>
              <a:rPr lang="en-US" sz="2993">
                <a:solidFill>
                  <a:srgbClr val="EFEBE0"/>
                </a:solidFill>
                <a:latin typeface="Libre Baskerville"/>
              </a:rPr>
              <a:t> Teori belajar konstruktivistik mengakui bahwa siswa akan dapat menginterpretasikan informasi ke dalam pikirannya, hanya pada konteks pengalaman dan pengetahuan mereka sendiri, pada kebutuhan, latar belakang dan minatnya. </a:t>
            </a:r>
          </a:p>
          <a:p>
            <a:pPr>
              <a:lnSpc>
                <a:spcPts val="4490"/>
              </a:lnSpc>
            </a:pPr>
            <a:endParaRPr lang="en-US" sz="2993">
              <a:solidFill>
                <a:srgbClr val="EFEBE0"/>
              </a:solidFill>
              <a:latin typeface="Libre Baskerville"/>
            </a:endParaRPr>
          </a:p>
          <a:p>
            <a:pPr>
              <a:lnSpc>
                <a:spcPts val="4490"/>
              </a:lnSpc>
            </a:pPr>
            <a:endParaRPr lang="en-US" sz="2993">
              <a:solidFill>
                <a:srgbClr val="EFEBE0"/>
              </a:solidFill>
              <a:latin typeface="Libre Baskerville"/>
            </a:endParaRPr>
          </a:p>
          <a:p>
            <a:pPr>
              <a:lnSpc>
                <a:spcPts val="4490"/>
              </a:lnSpc>
            </a:pPr>
            <a:endParaRPr lang="en-US" sz="2993">
              <a:solidFill>
                <a:srgbClr val="EFEBE0"/>
              </a:solidFill>
              <a:latin typeface="Libre Baskerville"/>
            </a:endParaRPr>
          </a:p>
          <a:p>
            <a:pPr>
              <a:lnSpc>
                <a:spcPts val="4490"/>
              </a:lnSpc>
            </a:pPr>
            <a:endParaRPr lang="en-US" sz="2993">
              <a:solidFill>
                <a:srgbClr val="EFEBE0"/>
              </a:solidFill>
              <a:latin typeface="Libre Baskerville"/>
            </a:endParaRPr>
          </a:p>
        </p:txBody>
      </p:sp>
      <p:sp>
        <p:nvSpPr>
          <p:cNvPr id="4" name="AutoShape 4"/>
          <p:cNvSpPr/>
          <p:nvPr/>
        </p:nvSpPr>
        <p:spPr>
          <a:xfrm>
            <a:off x="12408140" y="381000"/>
            <a:ext cx="2546110" cy="81476"/>
          </a:xfrm>
          <a:prstGeom prst="rect">
            <a:avLst/>
          </a:prstGeom>
          <a:solidFill>
            <a:srgbClr val="EFEBE0"/>
          </a:solidFill>
        </p:spPr>
      </p:sp>
      <p:sp>
        <p:nvSpPr>
          <p:cNvPr id="5" name="TextBox 5"/>
          <p:cNvSpPr txBox="1"/>
          <p:nvPr/>
        </p:nvSpPr>
        <p:spPr>
          <a:xfrm>
            <a:off x="5222029" y="6305625"/>
            <a:ext cx="11916518" cy="3333984"/>
          </a:xfrm>
          <a:prstGeom prst="rect">
            <a:avLst/>
          </a:prstGeom>
        </p:spPr>
        <p:txBody>
          <a:bodyPr lIns="0" tIns="0" rIns="0" bIns="0" rtlCol="0" anchor="t">
            <a:spAutoFit/>
          </a:bodyPr>
          <a:lstStyle/>
          <a:p>
            <a:pPr>
              <a:lnSpc>
                <a:spcPts val="4490"/>
              </a:lnSpc>
            </a:pPr>
            <a:r>
              <a:rPr lang="en-US" sz="2993">
                <a:solidFill>
                  <a:srgbClr val="EFEBE0"/>
                </a:solidFill>
                <a:latin typeface="Libre Baskerville"/>
              </a:rPr>
              <a:t> Evaluasi belajar pandangan behavioristik tradisional lebih diarahkan pada tujuan belajar. Sedangkan pandangan konstruktivistik menggunakan goal-free evaluation, yaitu suatu konstruksi untuk mengatasi kelemahan evaluasi pada tujuan spesifik. </a:t>
            </a:r>
          </a:p>
          <a:p>
            <a:pPr>
              <a:lnSpc>
                <a:spcPts val="4490"/>
              </a:lnSpc>
            </a:pPr>
            <a:endParaRPr lang="en-US" sz="2993">
              <a:solidFill>
                <a:srgbClr val="EFEBE0"/>
              </a:solidFill>
              <a:latin typeface="Libre Baskerville"/>
            </a:endParaRPr>
          </a:p>
        </p:txBody>
      </p:sp>
      <p:sp>
        <p:nvSpPr>
          <p:cNvPr id="6" name="TextBox 6"/>
          <p:cNvSpPr txBox="1"/>
          <p:nvPr/>
        </p:nvSpPr>
        <p:spPr>
          <a:xfrm>
            <a:off x="2628834" y="4552784"/>
            <a:ext cx="9779306" cy="2772009"/>
          </a:xfrm>
          <a:prstGeom prst="rect">
            <a:avLst/>
          </a:prstGeom>
        </p:spPr>
        <p:txBody>
          <a:bodyPr lIns="0" tIns="0" rIns="0" bIns="0" rtlCol="0" anchor="t">
            <a:spAutoFit/>
          </a:bodyPr>
          <a:lstStyle/>
          <a:p>
            <a:pPr>
              <a:lnSpc>
                <a:spcPts val="4490"/>
              </a:lnSpc>
            </a:pPr>
            <a:r>
              <a:rPr lang="en-US" sz="2993">
                <a:solidFill>
                  <a:srgbClr val="EFEBE0"/>
                </a:solidFill>
                <a:latin typeface="Libre Baskerville"/>
              </a:rPr>
              <a:t> Guru dapat membantu siswa mengkonstruksi pemahaman representasi fungsi konseptual dunia eksternal.</a:t>
            </a:r>
          </a:p>
          <a:p>
            <a:pPr>
              <a:lnSpc>
                <a:spcPts val="4490"/>
              </a:lnSpc>
            </a:pPr>
            <a:endParaRPr lang="en-US" sz="2993">
              <a:solidFill>
                <a:srgbClr val="EFEBE0"/>
              </a:solidFill>
              <a:latin typeface="Libre Baskerville"/>
            </a:endParaRPr>
          </a:p>
          <a:p>
            <a:pPr>
              <a:lnSpc>
                <a:spcPts val="4490"/>
              </a:lnSpc>
            </a:pPr>
            <a:endParaRPr lang="en-US" sz="2993">
              <a:solidFill>
                <a:srgbClr val="EFEBE0"/>
              </a:solidFill>
              <a:latin typeface="Libre Baskervill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BE0"/>
        </a:solidFill>
        <a:effectLst/>
      </p:bgPr>
    </p:bg>
    <p:spTree>
      <p:nvGrpSpPr>
        <p:cNvPr id="1" name=""/>
        <p:cNvGrpSpPr/>
        <p:nvPr/>
      </p:nvGrpSpPr>
      <p:grpSpPr>
        <a:xfrm>
          <a:off x="0" y="0"/>
          <a:ext cx="0" cy="0"/>
          <a:chOff x="0" y="0"/>
          <a:chExt cx="0" cy="0"/>
        </a:xfrm>
      </p:grpSpPr>
      <p:sp>
        <p:nvSpPr>
          <p:cNvPr id="2" name="TextBox 2"/>
          <p:cNvSpPr txBox="1"/>
          <p:nvPr/>
        </p:nvSpPr>
        <p:spPr>
          <a:xfrm>
            <a:off x="10858500" y="3338609"/>
            <a:ext cx="6574501" cy="4722677"/>
          </a:xfrm>
          <a:prstGeom prst="rect">
            <a:avLst/>
          </a:prstGeom>
        </p:spPr>
        <p:txBody>
          <a:bodyPr lIns="0" tIns="0" rIns="0" bIns="0" rtlCol="0" anchor="t">
            <a:spAutoFit/>
          </a:bodyPr>
          <a:lstStyle/>
          <a:p>
            <a:pPr algn="ctr">
              <a:lnSpc>
                <a:spcPts val="7526"/>
              </a:lnSpc>
            </a:pPr>
            <a:r>
              <a:rPr lang="en-US" sz="5789" spc="57">
                <a:solidFill>
                  <a:srgbClr val="6C5336"/>
                </a:solidFill>
                <a:latin typeface="Libre Baskerville Italics"/>
              </a:rPr>
              <a:t>Tujuan teori belajar konstruktivistik </a:t>
            </a:r>
          </a:p>
          <a:p>
            <a:pPr algn="ctr">
              <a:lnSpc>
                <a:spcPts val="7526"/>
              </a:lnSpc>
            </a:pPr>
            <a:endParaRPr lang="en-US" sz="5789" spc="57">
              <a:solidFill>
                <a:srgbClr val="6C5336"/>
              </a:solidFill>
              <a:latin typeface="Libre Baskerville Italics"/>
            </a:endParaRPr>
          </a:p>
          <a:p>
            <a:pPr algn="ctr">
              <a:lnSpc>
                <a:spcPts val="7526"/>
              </a:lnSpc>
            </a:pPr>
            <a:endParaRPr lang="en-US" sz="5789" spc="57">
              <a:solidFill>
                <a:srgbClr val="6C5336"/>
              </a:solidFill>
              <a:latin typeface="Libre Baskerville Italics"/>
            </a:endParaRPr>
          </a:p>
        </p:txBody>
      </p:sp>
      <p:sp>
        <p:nvSpPr>
          <p:cNvPr id="3" name="AutoShape 3"/>
          <p:cNvSpPr/>
          <p:nvPr/>
        </p:nvSpPr>
        <p:spPr>
          <a:xfrm>
            <a:off x="15274146" y="6286500"/>
            <a:ext cx="3013854" cy="164577"/>
          </a:xfrm>
          <a:prstGeom prst="rect">
            <a:avLst/>
          </a:prstGeom>
          <a:solidFill>
            <a:srgbClr val="1D1B1E"/>
          </a:solidFill>
        </p:spPr>
      </p:sp>
      <p:sp>
        <p:nvSpPr>
          <p:cNvPr id="4" name="AutoShape 4"/>
          <p:cNvSpPr/>
          <p:nvPr/>
        </p:nvSpPr>
        <p:spPr>
          <a:xfrm>
            <a:off x="762000" y="1300259"/>
            <a:ext cx="10096500" cy="2095500"/>
          </a:xfrm>
          <a:prstGeom prst="rect">
            <a:avLst/>
          </a:prstGeom>
          <a:solidFill>
            <a:srgbClr val="6C5336"/>
          </a:solidFill>
        </p:spPr>
      </p:sp>
      <p:sp>
        <p:nvSpPr>
          <p:cNvPr id="5" name="AutoShape 5"/>
          <p:cNvSpPr/>
          <p:nvPr/>
        </p:nvSpPr>
        <p:spPr>
          <a:xfrm>
            <a:off x="762000" y="4476970"/>
            <a:ext cx="10096500" cy="1891819"/>
          </a:xfrm>
          <a:prstGeom prst="rect">
            <a:avLst/>
          </a:prstGeom>
          <a:solidFill>
            <a:srgbClr val="1D1B1E"/>
          </a:solidFill>
        </p:spPr>
      </p:sp>
      <p:sp>
        <p:nvSpPr>
          <p:cNvPr id="6" name="AutoShape 6"/>
          <p:cNvSpPr/>
          <p:nvPr/>
        </p:nvSpPr>
        <p:spPr>
          <a:xfrm>
            <a:off x="762000" y="7350020"/>
            <a:ext cx="10096500" cy="2095500"/>
          </a:xfrm>
          <a:prstGeom prst="rect">
            <a:avLst/>
          </a:prstGeom>
          <a:solidFill>
            <a:srgbClr val="6C5336"/>
          </a:solidFill>
        </p:spPr>
      </p:sp>
      <p:sp>
        <p:nvSpPr>
          <p:cNvPr id="7" name="TextBox 7"/>
          <p:cNvSpPr txBox="1"/>
          <p:nvPr/>
        </p:nvSpPr>
        <p:spPr>
          <a:xfrm>
            <a:off x="1551715" y="1835305"/>
            <a:ext cx="8517070" cy="1463040"/>
          </a:xfrm>
          <a:prstGeom prst="rect">
            <a:avLst/>
          </a:prstGeom>
        </p:spPr>
        <p:txBody>
          <a:bodyPr lIns="0" tIns="0" rIns="0" bIns="0" rtlCol="0" anchor="t">
            <a:spAutoFit/>
          </a:bodyPr>
          <a:lstStyle/>
          <a:p>
            <a:pPr algn="ctr">
              <a:lnSpc>
                <a:spcPts val="3900"/>
              </a:lnSpc>
            </a:pPr>
            <a:r>
              <a:rPr lang="en-US" sz="2600">
                <a:solidFill>
                  <a:srgbClr val="EFEBE0"/>
                </a:solidFill>
                <a:latin typeface="Libre Baskerville"/>
              </a:rPr>
              <a:t>Menumbuhkan motivasi siswa bahwa belajar merupakan tanggung jawab sendiri</a:t>
            </a:r>
          </a:p>
          <a:p>
            <a:pPr algn="ctr">
              <a:lnSpc>
                <a:spcPts val="3900"/>
              </a:lnSpc>
            </a:pPr>
            <a:endParaRPr lang="en-US" sz="2600">
              <a:solidFill>
                <a:srgbClr val="EFEBE0"/>
              </a:solidFill>
              <a:latin typeface="Libre Baskerville"/>
            </a:endParaRPr>
          </a:p>
        </p:txBody>
      </p:sp>
      <p:sp>
        <p:nvSpPr>
          <p:cNvPr id="8" name="TextBox 8"/>
          <p:cNvSpPr txBox="1"/>
          <p:nvPr/>
        </p:nvSpPr>
        <p:spPr>
          <a:xfrm>
            <a:off x="1333300" y="4711253"/>
            <a:ext cx="8953900" cy="1958340"/>
          </a:xfrm>
          <a:prstGeom prst="rect">
            <a:avLst/>
          </a:prstGeom>
        </p:spPr>
        <p:txBody>
          <a:bodyPr lIns="0" tIns="0" rIns="0" bIns="0" rtlCol="0" anchor="t">
            <a:spAutoFit/>
          </a:bodyPr>
          <a:lstStyle/>
          <a:p>
            <a:pPr algn="ctr">
              <a:lnSpc>
                <a:spcPts val="3900"/>
              </a:lnSpc>
            </a:pPr>
            <a:r>
              <a:rPr lang="en-US" sz="2600">
                <a:solidFill>
                  <a:srgbClr val="EFEBE0"/>
                </a:solidFill>
                <a:latin typeface="Libre Baskerville"/>
              </a:rPr>
              <a:t> Pengembangan kemampuan siswa untuk mengajukan pertanyaan dengan mencari sendiri pertanyaannya</a:t>
            </a:r>
          </a:p>
          <a:p>
            <a:pPr algn="ctr">
              <a:lnSpc>
                <a:spcPts val="3900"/>
              </a:lnSpc>
            </a:pPr>
            <a:r>
              <a:rPr lang="en-US" sz="2600">
                <a:solidFill>
                  <a:srgbClr val="EFEBE0"/>
                </a:solidFill>
                <a:latin typeface="Libre Baskerville"/>
              </a:rPr>
              <a:t> </a:t>
            </a:r>
          </a:p>
        </p:txBody>
      </p:sp>
      <p:sp>
        <p:nvSpPr>
          <p:cNvPr id="9" name="TextBox 9"/>
          <p:cNvSpPr txBox="1"/>
          <p:nvPr/>
        </p:nvSpPr>
        <p:spPr>
          <a:xfrm>
            <a:off x="1333300" y="7679243"/>
            <a:ext cx="8953900" cy="1958340"/>
          </a:xfrm>
          <a:prstGeom prst="rect">
            <a:avLst/>
          </a:prstGeom>
        </p:spPr>
        <p:txBody>
          <a:bodyPr lIns="0" tIns="0" rIns="0" bIns="0" rtlCol="0" anchor="t">
            <a:spAutoFit/>
          </a:bodyPr>
          <a:lstStyle/>
          <a:p>
            <a:pPr algn="ctr">
              <a:lnSpc>
                <a:spcPts val="3900"/>
              </a:lnSpc>
            </a:pPr>
            <a:r>
              <a:rPr lang="en-US" sz="2600">
                <a:solidFill>
                  <a:srgbClr val="EFEBE0"/>
                </a:solidFill>
                <a:latin typeface="Libre Baskerville"/>
              </a:rPr>
              <a:t>Mengembangkan kemampuan siswa untuk menjadi pemikir yang mandiri.</a:t>
            </a:r>
          </a:p>
          <a:p>
            <a:pPr algn="ctr">
              <a:lnSpc>
                <a:spcPts val="3900"/>
              </a:lnSpc>
            </a:pPr>
            <a:endParaRPr lang="en-US" sz="2600">
              <a:solidFill>
                <a:srgbClr val="EFEBE0"/>
              </a:solidFill>
              <a:latin typeface="Libre Baskerville"/>
            </a:endParaRPr>
          </a:p>
          <a:p>
            <a:pPr algn="ctr">
              <a:lnSpc>
                <a:spcPts val="3900"/>
              </a:lnSpc>
            </a:pPr>
            <a:endParaRPr lang="en-US" sz="2600">
              <a:solidFill>
                <a:srgbClr val="EFEBE0"/>
              </a:solidFill>
              <a:latin typeface="Libre Baskervill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C5336"/>
        </a:solidFill>
        <a:effectLst/>
      </p:bgPr>
    </p:bg>
    <p:spTree>
      <p:nvGrpSpPr>
        <p:cNvPr id="1" name=""/>
        <p:cNvGrpSpPr/>
        <p:nvPr/>
      </p:nvGrpSpPr>
      <p:grpSpPr>
        <a:xfrm>
          <a:off x="0" y="0"/>
          <a:ext cx="0" cy="0"/>
          <a:chOff x="0" y="0"/>
          <a:chExt cx="0" cy="0"/>
        </a:xfrm>
      </p:grpSpPr>
      <p:sp>
        <p:nvSpPr>
          <p:cNvPr id="2" name="AutoShape 2"/>
          <p:cNvSpPr/>
          <p:nvPr/>
        </p:nvSpPr>
        <p:spPr>
          <a:xfrm>
            <a:off x="-781050" y="1143000"/>
            <a:ext cx="3619500" cy="76200"/>
          </a:xfrm>
          <a:prstGeom prst="rect">
            <a:avLst/>
          </a:prstGeom>
          <a:solidFill>
            <a:srgbClr val="EFEBE0"/>
          </a:solidFill>
        </p:spPr>
      </p:sp>
      <p:sp>
        <p:nvSpPr>
          <p:cNvPr id="3" name="TextBox 3"/>
          <p:cNvSpPr txBox="1"/>
          <p:nvPr/>
        </p:nvSpPr>
        <p:spPr>
          <a:xfrm>
            <a:off x="2038382" y="1612417"/>
            <a:ext cx="14211235" cy="2783125"/>
          </a:xfrm>
          <a:prstGeom prst="rect">
            <a:avLst/>
          </a:prstGeom>
        </p:spPr>
        <p:txBody>
          <a:bodyPr lIns="0" tIns="0" rIns="0" bIns="0" rtlCol="0" anchor="t">
            <a:spAutoFit/>
          </a:bodyPr>
          <a:lstStyle/>
          <a:p>
            <a:pPr algn="ctr">
              <a:lnSpc>
                <a:spcPts val="6963"/>
              </a:lnSpc>
            </a:pPr>
            <a:r>
              <a:rPr lang="en-US" sz="5356">
                <a:solidFill>
                  <a:srgbClr val="EFEBE0"/>
                </a:solidFill>
                <a:latin typeface="Libre Baskerville Italics"/>
              </a:rPr>
              <a:t>C. Konstruksi Pengetahuan MenurutLev Vygotsky (1896-1934)</a:t>
            </a:r>
          </a:p>
          <a:p>
            <a:pPr algn="ctr">
              <a:lnSpc>
                <a:spcPts val="8263"/>
              </a:lnSpc>
            </a:pPr>
            <a:endParaRPr lang="en-US" sz="5356">
              <a:solidFill>
                <a:srgbClr val="EFEBE0"/>
              </a:solidFill>
              <a:latin typeface="Libre Baskerville Italics"/>
            </a:endParaRPr>
          </a:p>
        </p:txBody>
      </p:sp>
      <p:sp>
        <p:nvSpPr>
          <p:cNvPr id="4" name="AutoShape 4"/>
          <p:cNvSpPr/>
          <p:nvPr/>
        </p:nvSpPr>
        <p:spPr>
          <a:xfrm>
            <a:off x="15240000" y="8359378"/>
            <a:ext cx="3619500" cy="76200"/>
          </a:xfrm>
          <a:prstGeom prst="rect">
            <a:avLst/>
          </a:prstGeom>
          <a:solidFill>
            <a:srgbClr val="EFEBE0"/>
          </a:solidFill>
        </p:spPr>
      </p:sp>
      <p:sp>
        <p:nvSpPr>
          <p:cNvPr id="5" name="TextBox 5"/>
          <p:cNvSpPr txBox="1"/>
          <p:nvPr/>
        </p:nvSpPr>
        <p:spPr>
          <a:xfrm>
            <a:off x="4795227" y="3836837"/>
            <a:ext cx="8697546" cy="5003292"/>
          </a:xfrm>
          <a:prstGeom prst="rect">
            <a:avLst/>
          </a:prstGeom>
        </p:spPr>
        <p:txBody>
          <a:bodyPr lIns="0" tIns="0" rIns="0" bIns="0" rtlCol="0" anchor="t">
            <a:spAutoFit/>
          </a:bodyPr>
          <a:lstStyle/>
          <a:p>
            <a:pPr algn="ctr">
              <a:lnSpc>
                <a:spcPts val="3644"/>
              </a:lnSpc>
              <a:spcBef>
                <a:spcPct val="0"/>
              </a:spcBef>
            </a:pPr>
            <a:r>
              <a:rPr lang="en-US" sz="2429" spc="128">
                <a:solidFill>
                  <a:srgbClr val="EFEBE0"/>
                </a:solidFill>
                <a:latin typeface="Libre Baskerville"/>
              </a:rPr>
              <a:t>Teori belajar konstruktivistik adalah teori belajar yang dipelopori oleh Lev Vygotsky. </a:t>
            </a:r>
          </a:p>
          <a:p>
            <a:pPr algn="ctr">
              <a:lnSpc>
                <a:spcPts val="3644"/>
              </a:lnSpc>
              <a:spcBef>
                <a:spcPct val="0"/>
              </a:spcBef>
            </a:pPr>
            <a:endParaRPr lang="en-US" sz="2429" spc="128">
              <a:solidFill>
                <a:srgbClr val="EFEBE0"/>
              </a:solidFill>
              <a:latin typeface="Libre Baskerville"/>
            </a:endParaRPr>
          </a:p>
          <a:p>
            <a:pPr algn="ctr">
              <a:lnSpc>
                <a:spcPts val="3644"/>
              </a:lnSpc>
              <a:spcBef>
                <a:spcPct val="0"/>
              </a:spcBef>
            </a:pPr>
            <a:r>
              <a:rPr lang="en-US" sz="2429" spc="128">
                <a:solidFill>
                  <a:srgbClr val="EFEBE0"/>
                </a:solidFill>
                <a:latin typeface="Libre Baskerville"/>
              </a:rPr>
              <a:t>Teori belajar konstruktivistik atau yang sering disebut teori belajar sosiokultural adalah teori belajar yang menitik beratkan pada bagaimana seseorang belajar dengan bantuan orang lain dalam zona pembatasan diri yaitu zona perkembangan proksimal (ZPD)  atau zona pengembangan dan mediasi yang erat.</a:t>
            </a:r>
          </a:p>
          <a:p>
            <a:pPr algn="ctr">
              <a:lnSpc>
                <a:spcPts val="3644"/>
              </a:lnSpc>
              <a:spcBef>
                <a:spcPct val="0"/>
              </a:spcBef>
            </a:pPr>
            <a:endParaRPr lang="en-US" sz="2429" spc="128">
              <a:solidFill>
                <a:srgbClr val="EFEBE0"/>
              </a:solidFill>
              <a:latin typeface="Libre Baskervill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BE0"/>
        </a:solidFill>
        <a:effectLst/>
      </p:bgPr>
    </p:bg>
    <p:spTree>
      <p:nvGrpSpPr>
        <p:cNvPr id="1" name=""/>
        <p:cNvGrpSpPr/>
        <p:nvPr/>
      </p:nvGrpSpPr>
      <p:grpSpPr>
        <a:xfrm>
          <a:off x="0" y="0"/>
          <a:ext cx="0" cy="0"/>
          <a:chOff x="0" y="0"/>
          <a:chExt cx="0" cy="0"/>
        </a:xfrm>
      </p:grpSpPr>
      <p:sp>
        <p:nvSpPr>
          <p:cNvPr id="2" name="TextBox 2"/>
          <p:cNvSpPr txBox="1"/>
          <p:nvPr/>
        </p:nvSpPr>
        <p:spPr>
          <a:xfrm>
            <a:off x="10953730" y="3105150"/>
            <a:ext cx="6305570" cy="2798246"/>
          </a:xfrm>
          <a:prstGeom prst="rect">
            <a:avLst/>
          </a:prstGeom>
        </p:spPr>
        <p:txBody>
          <a:bodyPr lIns="0" tIns="0" rIns="0" bIns="0" rtlCol="0" anchor="t">
            <a:spAutoFit/>
          </a:bodyPr>
          <a:lstStyle/>
          <a:p>
            <a:pPr algn="r">
              <a:lnSpc>
                <a:spcPts val="3082"/>
              </a:lnSpc>
            </a:pPr>
            <a:endParaRPr/>
          </a:p>
          <a:p>
            <a:pPr algn="ctr">
              <a:lnSpc>
                <a:spcPts val="6444"/>
              </a:lnSpc>
            </a:pPr>
            <a:r>
              <a:rPr lang="en-US" sz="4957" spc="49">
                <a:solidFill>
                  <a:srgbClr val="6C5336"/>
                </a:solidFill>
                <a:latin typeface="Libre Baskerville"/>
              </a:rPr>
              <a:t>Ke</a:t>
            </a:r>
            <a:r>
              <a:rPr lang="en-US" sz="4957" spc="49">
                <a:solidFill>
                  <a:srgbClr val="6C5336"/>
                </a:solidFill>
                <a:latin typeface="Libre Baskerville Italics"/>
              </a:rPr>
              <a:t>gunaan Alat Berfikir Menurut Vygotsky </a:t>
            </a:r>
          </a:p>
        </p:txBody>
      </p:sp>
      <p:sp>
        <p:nvSpPr>
          <p:cNvPr id="3" name="AutoShape 3"/>
          <p:cNvSpPr/>
          <p:nvPr/>
        </p:nvSpPr>
        <p:spPr>
          <a:xfrm>
            <a:off x="12599588" y="6286500"/>
            <a:ext cx="3013854" cy="164577"/>
          </a:xfrm>
          <a:prstGeom prst="rect">
            <a:avLst/>
          </a:prstGeom>
          <a:solidFill>
            <a:srgbClr val="1D1B1E"/>
          </a:solidFill>
        </p:spPr>
      </p:sp>
      <p:sp>
        <p:nvSpPr>
          <p:cNvPr id="4" name="AutoShape 4"/>
          <p:cNvSpPr/>
          <p:nvPr/>
        </p:nvSpPr>
        <p:spPr>
          <a:xfrm>
            <a:off x="762000" y="1028700"/>
            <a:ext cx="10096500" cy="2095500"/>
          </a:xfrm>
          <a:prstGeom prst="rect">
            <a:avLst/>
          </a:prstGeom>
          <a:solidFill>
            <a:srgbClr val="6C5336"/>
          </a:solidFill>
        </p:spPr>
      </p:sp>
      <p:sp>
        <p:nvSpPr>
          <p:cNvPr id="5" name="AutoShape 5"/>
          <p:cNvSpPr/>
          <p:nvPr/>
        </p:nvSpPr>
        <p:spPr>
          <a:xfrm>
            <a:off x="762000" y="3195432"/>
            <a:ext cx="10096500" cy="2095500"/>
          </a:xfrm>
          <a:prstGeom prst="rect">
            <a:avLst/>
          </a:prstGeom>
          <a:solidFill>
            <a:srgbClr val="1D1B1E"/>
          </a:solidFill>
        </p:spPr>
      </p:sp>
      <p:sp>
        <p:nvSpPr>
          <p:cNvPr id="6" name="AutoShape 6"/>
          <p:cNvSpPr/>
          <p:nvPr/>
        </p:nvSpPr>
        <p:spPr>
          <a:xfrm>
            <a:off x="762000" y="5403327"/>
            <a:ext cx="10096500" cy="2095500"/>
          </a:xfrm>
          <a:prstGeom prst="rect">
            <a:avLst/>
          </a:prstGeom>
          <a:solidFill>
            <a:srgbClr val="6C5336"/>
          </a:solidFill>
        </p:spPr>
      </p:sp>
      <p:sp>
        <p:nvSpPr>
          <p:cNvPr id="7" name="TextBox 7"/>
          <p:cNvSpPr txBox="1"/>
          <p:nvPr/>
        </p:nvSpPr>
        <p:spPr>
          <a:xfrm>
            <a:off x="1551715" y="1266825"/>
            <a:ext cx="8517070" cy="2305050"/>
          </a:xfrm>
          <a:prstGeom prst="rect">
            <a:avLst/>
          </a:prstGeom>
        </p:spPr>
        <p:txBody>
          <a:bodyPr lIns="0" tIns="0" rIns="0" bIns="0" rtlCol="0" anchor="t">
            <a:spAutoFit/>
          </a:bodyPr>
          <a:lstStyle/>
          <a:p>
            <a:pPr algn="ctr">
              <a:lnSpc>
                <a:spcPts val="3749"/>
              </a:lnSpc>
            </a:pPr>
            <a:r>
              <a:rPr lang="en-US" sz="2499">
                <a:solidFill>
                  <a:srgbClr val="EFEBE0"/>
                </a:solidFill>
                <a:latin typeface="Libre Baskerville"/>
              </a:rPr>
              <a:t>1.Membantu memecahkan masalah </a:t>
            </a:r>
          </a:p>
          <a:p>
            <a:pPr algn="ctr">
              <a:lnSpc>
                <a:spcPts val="3749"/>
              </a:lnSpc>
            </a:pPr>
            <a:r>
              <a:rPr lang="en-US" sz="2499">
                <a:solidFill>
                  <a:srgbClr val="EFEBE0"/>
                </a:solidFill>
                <a:latin typeface="Libre Baskerville"/>
              </a:rPr>
              <a:t>yaitu Alat berfikir mampu membuat seseorang untuk memecahkan masalahnya. </a:t>
            </a:r>
          </a:p>
          <a:p>
            <a:pPr algn="ctr">
              <a:lnSpc>
                <a:spcPts val="3749"/>
              </a:lnSpc>
            </a:pPr>
            <a:endParaRPr lang="en-US" sz="2499">
              <a:solidFill>
                <a:srgbClr val="EFEBE0"/>
              </a:solidFill>
              <a:latin typeface="Libre Baskerville"/>
            </a:endParaRPr>
          </a:p>
          <a:p>
            <a:pPr algn="ctr">
              <a:lnSpc>
                <a:spcPts val="3749"/>
              </a:lnSpc>
            </a:pPr>
            <a:endParaRPr lang="en-US" sz="2499">
              <a:solidFill>
                <a:srgbClr val="EFEBE0"/>
              </a:solidFill>
              <a:latin typeface="Libre Baskerville"/>
            </a:endParaRPr>
          </a:p>
        </p:txBody>
      </p:sp>
      <p:sp>
        <p:nvSpPr>
          <p:cNvPr id="8" name="TextBox 8"/>
          <p:cNvSpPr txBox="1"/>
          <p:nvPr/>
        </p:nvSpPr>
        <p:spPr>
          <a:xfrm>
            <a:off x="1870991" y="3296503"/>
            <a:ext cx="8197794" cy="2377440"/>
          </a:xfrm>
          <a:prstGeom prst="rect">
            <a:avLst/>
          </a:prstGeom>
        </p:spPr>
        <p:txBody>
          <a:bodyPr lIns="0" tIns="0" rIns="0" bIns="0" rtlCol="0" anchor="t">
            <a:spAutoFit/>
          </a:bodyPr>
          <a:lstStyle/>
          <a:p>
            <a:pPr algn="ctr">
              <a:lnSpc>
                <a:spcPts val="3150"/>
              </a:lnSpc>
            </a:pPr>
            <a:r>
              <a:rPr lang="en-US" sz="2100">
                <a:solidFill>
                  <a:srgbClr val="EFEBE0"/>
                </a:solidFill>
                <a:latin typeface="Libre Baskerville"/>
              </a:rPr>
              <a:t> 2.Memudahkan dalam melakukan tindakan</a:t>
            </a:r>
          </a:p>
          <a:p>
            <a:pPr algn="ctr">
              <a:lnSpc>
                <a:spcPts val="3150"/>
              </a:lnSpc>
            </a:pPr>
            <a:r>
              <a:rPr lang="en-US" sz="2100">
                <a:solidFill>
                  <a:srgbClr val="EFEBE0"/>
                </a:solidFill>
                <a:latin typeface="Libre Baskerville"/>
              </a:rPr>
              <a:t>Vygotsky berpendapat bahwa alat berfikirlah yang mampu membuat seseorang mampu memilih tindakan atau perbuatan yang seefektif dan seefisien mungkin untuk mencapai tujuan.</a:t>
            </a:r>
          </a:p>
          <a:p>
            <a:pPr algn="ctr">
              <a:lnSpc>
                <a:spcPts val="3150"/>
              </a:lnSpc>
            </a:pPr>
            <a:endParaRPr lang="en-US" sz="2100">
              <a:solidFill>
                <a:srgbClr val="EFEBE0"/>
              </a:solidFill>
              <a:latin typeface="Libre Baskerville"/>
            </a:endParaRPr>
          </a:p>
        </p:txBody>
      </p:sp>
      <p:sp>
        <p:nvSpPr>
          <p:cNvPr id="9" name="TextBox 9"/>
          <p:cNvSpPr txBox="1"/>
          <p:nvPr/>
        </p:nvSpPr>
        <p:spPr>
          <a:xfrm>
            <a:off x="895350" y="5616793"/>
            <a:ext cx="10149076" cy="1977390"/>
          </a:xfrm>
          <a:prstGeom prst="rect">
            <a:avLst/>
          </a:prstGeom>
        </p:spPr>
        <p:txBody>
          <a:bodyPr lIns="0" tIns="0" rIns="0" bIns="0" rtlCol="0" anchor="t">
            <a:spAutoFit/>
          </a:bodyPr>
          <a:lstStyle/>
          <a:p>
            <a:pPr algn="ctr">
              <a:lnSpc>
                <a:spcPts val="3150"/>
              </a:lnSpc>
            </a:pPr>
            <a:r>
              <a:rPr lang="en-US" sz="2100">
                <a:solidFill>
                  <a:srgbClr val="EFEBE0"/>
                </a:solidFill>
                <a:latin typeface="Libre Baskerville"/>
              </a:rPr>
              <a:t>3.Memperluas kemampuan</a:t>
            </a:r>
          </a:p>
          <a:p>
            <a:pPr algn="ctr">
              <a:lnSpc>
                <a:spcPts val="3150"/>
              </a:lnSpc>
            </a:pPr>
            <a:r>
              <a:rPr lang="en-US" sz="2100">
                <a:solidFill>
                  <a:srgbClr val="EFEBE0"/>
                </a:solidFill>
                <a:latin typeface="Libre Baskerville"/>
              </a:rPr>
              <a:t>Melalui alat berfikir setiap individu mampu memperluas wawasan berfikir dengan berbagai aktivitas untuk mencari dan menemukan pengetahuan yang ada di sekitarnya.</a:t>
            </a:r>
          </a:p>
          <a:p>
            <a:pPr algn="ctr">
              <a:lnSpc>
                <a:spcPts val="3150"/>
              </a:lnSpc>
            </a:pPr>
            <a:endParaRPr lang="en-US" sz="2100">
              <a:solidFill>
                <a:srgbClr val="EFEBE0"/>
              </a:solidFill>
              <a:latin typeface="Libre Baskerville"/>
            </a:endParaRPr>
          </a:p>
        </p:txBody>
      </p:sp>
      <p:sp>
        <p:nvSpPr>
          <p:cNvPr id="10" name="AutoShape 10"/>
          <p:cNvSpPr/>
          <p:nvPr/>
        </p:nvSpPr>
        <p:spPr>
          <a:xfrm>
            <a:off x="762000" y="7594183"/>
            <a:ext cx="10096500" cy="1549817"/>
          </a:xfrm>
          <a:prstGeom prst="rect">
            <a:avLst/>
          </a:prstGeom>
          <a:solidFill>
            <a:srgbClr val="1D1B1E"/>
          </a:solidFill>
        </p:spPr>
      </p:sp>
      <p:sp>
        <p:nvSpPr>
          <p:cNvPr id="11" name="TextBox 11"/>
          <p:cNvSpPr txBox="1"/>
          <p:nvPr/>
        </p:nvSpPr>
        <p:spPr>
          <a:xfrm>
            <a:off x="1551715" y="7908508"/>
            <a:ext cx="8517070" cy="904875"/>
          </a:xfrm>
          <a:prstGeom prst="rect">
            <a:avLst/>
          </a:prstGeom>
        </p:spPr>
        <p:txBody>
          <a:bodyPr lIns="0" tIns="0" rIns="0" bIns="0" rtlCol="0" anchor="t">
            <a:spAutoFit/>
          </a:bodyPr>
          <a:lstStyle/>
          <a:p>
            <a:pPr algn="ctr">
              <a:lnSpc>
                <a:spcPts val="3749"/>
              </a:lnSpc>
            </a:pPr>
            <a:r>
              <a:rPr lang="en-US" sz="2499">
                <a:solidFill>
                  <a:srgbClr val="EFEBE0"/>
                </a:solidFill>
                <a:latin typeface="Libre Baskerville"/>
              </a:rPr>
              <a:t>4.Melakukan sesuatu sesuai dengan kapasitas alaminya.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BE0"/>
        </a:solidFill>
        <a:effectLst/>
      </p:bgPr>
    </p:bg>
    <p:spTree>
      <p:nvGrpSpPr>
        <p:cNvPr id="1" name=""/>
        <p:cNvGrpSpPr/>
        <p:nvPr/>
      </p:nvGrpSpPr>
      <p:grpSpPr>
        <a:xfrm>
          <a:off x="0" y="0"/>
          <a:ext cx="0" cy="0"/>
          <a:chOff x="0" y="0"/>
          <a:chExt cx="0" cy="0"/>
        </a:xfrm>
      </p:grpSpPr>
      <p:sp>
        <p:nvSpPr>
          <p:cNvPr id="2" name="TextBox 2"/>
          <p:cNvSpPr txBox="1"/>
          <p:nvPr/>
        </p:nvSpPr>
        <p:spPr>
          <a:xfrm>
            <a:off x="3718929" y="2238677"/>
            <a:ext cx="11630726" cy="5714396"/>
          </a:xfrm>
          <a:prstGeom prst="rect">
            <a:avLst/>
          </a:prstGeom>
        </p:spPr>
        <p:txBody>
          <a:bodyPr lIns="0" tIns="0" rIns="0" bIns="0" rtlCol="0" anchor="t">
            <a:spAutoFit/>
          </a:bodyPr>
          <a:lstStyle/>
          <a:p>
            <a:pPr>
              <a:lnSpc>
                <a:spcPts val="5060"/>
              </a:lnSpc>
            </a:pPr>
            <a:endParaRPr/>
          </a:p>
          <a:p>
            <a:pPr algn="ctr">
              <a:lnSpc>
                <a:spcPts val="5060"/>
              </a:lnSpc>
            </a:pPr>
            <a:r>
              <a:rPr lang="en-US" sz="3373" spc="64">
                <a:solidFill>
                  <a:srgbClr val="1D1B1E"/>
                </a:solidFill>
                <a:latin typeface="Sansita Extra Bold"/>
              </a:rPr>
              <a:t>Inti dari teori belajar kokonstruktivistik  adalah penggunaan alat berfikir seseorang yang tidak dapat dilepaskan dari pengaruh lingkungan sosial budayanya. </a:t>
            </a:r>
          </a:p>
          <a:p>
            <a:pPr algn="ctr">
              <a:lnSpc>
                <a:spcPts val="5060"/>
              </a:lnSpc>
            </a:pPr>
            <a:endParaRPr lang="en-US" sz="3373" spc="64">
              <a:solidFill>
                <a:srgbClr val="1D1B1E"/>
              </a:solidFill>
              <a:latin typeface="Sansita Extra Bold"/>
            </a:endParaRPr>
          </a:p>
          <a:p>
            <a:pPr algn="ctr">
              <a:lnSpc>
                <a:spcPts val="5060"/>
              </a:lnSpc>
            </a:pPr>
            <a:r>
              <a:rPr lang="en-US" sz="3373" spc="64">
                <a:solidFill>
                  <a:srgbClr val="1D1B1E"/>
                </a:solidFill>
                <a:latin typeface="Sansita Extra Bold"/>
              </a:rPr>
              <a:t>Lingkungan sosial budaya akan menyebabkan semakin kompleksnya kemampuan yang dimiliki oleh setiap individu.</a:t>
            </a:r>
          </a:p>
          <a:p>
            <a:pPr algn="ctr">
              <a:lnSpc>
                <a:spcPts val="5060"/>
              </a:lnSpc>
            </a:pPr>
            <a:endParaRPr lang="en-US" sz="3373" spc="64">
              <a:solidFill>
                <a:srgbClr val="1D1B1E"/>
              </a:solidFill>
              <a:latin typeface="Sansita Extra Bold"/>
            </a:endParaRPr>
          </a:p>
        </p:txBody>
      </p:sp>
      <p:sp>
        <p:nvSpPr>
          <p:cNvPr id="3" name="AutoShape 3"/>
          <p:cNvSpPr/>
          <p:nvPr/>
        </p:nvSpPr>
        <p:spPr>
          <a:xfrm>
            <a:off x="0" y="1538578"/>
            <a:ext cx="3619500" cy="76200"/>
          </a:xfrm>
          <a:prstGeom prst="rect">
            <a:avLst/>
          </a:prstGeom>
          <a:solidFill>
            <a:srgbClr val="1D1B1E"/>
          </a:solidFill>
        </p:spPr>
      </p:sp>
      <p:sp>
        <p:nvSpPr>
          <p:cNvPr id="4" name="AutoShape 4"/>
          <p:cNvSpPr/>
          <p:nvPr/>
        </p:nvSpPr>
        <p:spPr>
          <a:xfrm>
            <a:off x="15906750" y="8310446"/>
            <a:ext cx="2381250" cy="76200"/>
          </a:xfrm>
          <a:prstGeom prst="rect">
            <a:avLst/>
          </a:prstGeom>
          <a:solidFill>
            <a:srgbClr val="1D1B1E"/>
          </a:solid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BE0"/>
        </a:solidFill>
        <a:effectLst/>
      </p:bgPr>
    </p:bg>
    <p:spTree>
      <p:nvGrpSpPr>
        <p:cNvPr id="1" name=""/>
        <p:cNvGrpSpPr/>
        <p:nvPr/>
      </p:nvGrpSpPr>
      <p:grpSpPr>
        <a:xfrm>
          <a:off x="0" y="0"/>
          <a:ext cx="0" cy="0"/>
          <a:chOff x="0" y="0"/>
          <a:chExt cx="0" cy="0"/>
        </a:xfrm>
      </p:grpSpPr>
      <p:sp>
        <p:nvSpPr>
          <p:cNvPr id="2" name="AutoShape 2"/>
          <p:cNvSpPr/>
          <p:nvPr/>
        </p:nvSpPr>
        <p:spPr>
          <a:xfrm>
            <a:off x="-190500" y="-200025"/>
            <a:ext cx="18669000" cy="4476750"/>
          </a:xfrm>
          <a:prstGeom prst="rect">
            <a:avLst/>
          </a:prstGeom>
          <a:solidFill>
            <a:srgbClr val="6C5336"/>
          </a:solidFill>
        </p:spPr>
      </p:sp>
      <p:pic>
        <p:nvPicPr>
          <p:cNvPr id="3" name="Picture 3"/>
          <p:cNvPicPr>
            <a:picLocks noChangeAspect="1"/>
          </p:cNvPicPr>
          <p:nvPr/>
        </p:nvPicPr>
        <p:blipFill>
          <a:blip r:embed="rId2">
            <a:alphaModFix amt="40000"/>
          </a:blip>
          <a:srcRect t="10474" b="1482"/>
          <a:stretch>
            <a:fillRect/>
          </a:stretch>
        </p:blipFill>
        <p:spPr>
          <a:xfrm>
            <a:off x="-228829" y="-190500"/>
            <a:ext cx="18745658" cy="4476750"/>
          </a:xfrm>
          <a:prstGeom prst="rect">
            <a:avLst/>
          </a:prstGeom>
        </p:spPr>
      </p:pic>
      <p:grpSp>
        <p:nvGrpSpPr>
          <p:cNvPr id="4" name="Group 4"/>
          <p:cNvGrpSpPr/>
          <p:nvPr/>
        </p:nvGrpSpPr>
        <p:grpSpPr>
          <a:xfrm>
            <a:off x="321870" y="1696752"/>
            <a:ext cx="16115347" cy="3370548"/>
            <a:chOff x="0" y="0"/>
            <a:chExt cx="21487129" cy="4494064"/>
          </a:xfrm>
        </p:grpSpPr>
        <p:sp>
          <p:nvSpPr>
            <p:cNvPr id="5" name="TextBox 5"/>
            <p:cNvSpPr txBox="1"/>
            <p:nvPr/>
          </p:nvSpPr>
          <p:spPr>
            <a:xfrm>
              <a:off x="2157889" y="9525"/>
              <a:ext cx="19329241" cy="3952875"/>
            </a:xfrm>
            <a:prstGeom prst="rect">
              <a:avLst/>
            </a:prstGeom>
          </p:spPr>
          <p:txBody>
            <a:bodyPr lIns="0" tIns="0" rIns="0" bIns="0" rtlCol="0" anchor="t">
              <a:spAutoFit/>
            </a:bodyPr>
            <a:lstStyle/>
            <a:p>
              <a:pPr algn="ctr">
                <a:lnSpc>
                  <a:spcPts val="5879"/>
                </a:lnSpc>
              </a:pPr>
              <a:r>
                <a:rPr lang="en-US" sz="4899" spc="97">
                  <a:solidFill>
                    <a:srgbClr val="EFEBE0"/>
                  </a:solidFill>
                  <a:latin typeface="Libre Baskerville Italics"/>
                </a:rPr>
                <a:t>TEORI BELAJAR KONSTRUKTIVISTIK MELIPUTI TIGA KONSEP UTAMA, YAITU:</a:t>
              </a:r>
            </a:p>
            <a:p>
              <a:pPr algn="ctr">
                <a:lnSpc>
                  <a:spcPts val="5879"/>
                </a:lnSpc>
              </a:pPr>
              <a:endParaRPr lang="en-US" sz="4899" spc="97">
                <a:solidFill>
                  <a:srgbClr val="EFEBE0"/>
                </a:solidFill>
                <a:latin typeface="Libre Baskerville Italics"/>
              </a:endParaRPr>
            </a:p>
            <a:p>
              <a:pPr algn="ctr">
                <a:lnSpc>
                  <a:spcPts val="5879"/>
                </a:lnSpc>
              </a:pPr>
              <a:endParaRPr lang="en-US" sz="4899" spc="97">
                <a:solidFill>
                  <a:srgbClr val="EFEBE0"/>
                </a:solidFill>
                <a:latin typeface="Libre Baskerville Italics"/>
              </a:endParaRPr>
            </a:p>
          </p:txBody>
        </p:sp>
        <p:sp>
          <p:nvSpPr>
            <p:cNvPr id="6" name="AutoShape 6"/>
            <p:cNvSpPr/>
            <p:nvPr/>
          </p:nvSpPr>
          <p:spPr>
            <a:xfrm>
              <a:off x="0" y="4403206"/>
              <a:ext cx="4315777" cy="90858"/>
            </a:xfrm>
            <a:prstGeom prst="rect">
              <a:avLst/>
            </a:prstGeom>
            <a:solidFill>
              <a:srgbClr val="EFEBE0"/>
            </a:solidFill>
          </p:spPr>
        </p:sp>
      </p:grpSp>
      <p:sp>
        <p:nvSpPr>
          <p:cNvPr id="7" name="AutoShape 7"/>
          <p:cNvSpPr/>
          <p:nvPr/>
        </p:nvSpPr>
        <p:spPr>
          <a:xfrm>
            <a:off x="-285750" y="5067300"/>
            <a:ext cx="18859500" cy="76200"/>
          </a:xfrm>
          <a:prstGeom prst="rect">
            <a:avLst/>
          </a:prstGeom>
          <a:solidFill>
            <a:srgbClr val="6C5336"/>
          </a:solidFill>
        </p:spPr>
      </p:sp>
      <p:sp>
        <p:nvSpPr>
          <p:cNvPr id="8" name="TextBox 8"/>
          <p:cNvSpPr txBox="1"/>
          <p:nvPr/>
        </p:nvSpPr>
        <p:spPr>
          <a:xfrm>
            <a:off x="1065444" y="5819735"/>
            <a:ext cx="5760929" cy="2777490"/>
          </a:xfrm>
          <a:prstGeom prst="rect">
            <a:avLst/>
          </a:prstGeom>
        </p:spPr>
        <p:txBody>
          <a:bodyPr lIns="0" tIns="0" rIns="0" bIns="0" rtlCol="0" anchor="t">
            <a:spAutoFit/>
          </a:bodyPr>
          <a:lstStyle/>
          <a:p>
            <a:pPr algn="ctr">
              <a:lnSpc>
                <a:spcPts val="3150"/>
              </a:lnSpc>
            </a:pPr>
            <a:r>
              <a:rPr lang="en-US" sz="2100">
                <a:solidFill>
                  <a:srgbClr val="1D1B1E"/>
                </a:solidFill>
                <a:latin typeface="Libre Baskerville"/>
              </a:rPr>
              <a:t>Hukum Genetik tentang Perkembangan</a:t>
            </a:r>
          </a:p>
          <a:p>
            <a:pPr algn="ctr">
              <a:lnSpc>
                <a:spcPts val="3150"/>
              </a:lnSpc>
            </a:pPr>
            <a:r>
              <a:rPr lang="en-US" sz="2100">
                <a:solidFill>
                  <a:srgbClr val="1D1B1E"/>
                </a:solidFill>
                <a:latin typeface="Libre Baskerville"/>
              </a:rPr>
              <a:t>Menurut Vygotsky, perkembangan tidak dapat dilihat hanya dari fakta atau keterampilan saja, tetapi perkembangan manusia melewati dua tingkatan. Tingkat sosial (interpsikologis dan intermental) dan tingkat psikologis (intrapsikologis). </a:t>
            </a:r>
          </a:p>
        </p:txBody>
      </p:sp>
      <p:sp>
        <p:nvSpPr>
          <p:cNvPr id="9" name="TextBox 9"/>
          <p:cNvSpPr txBox="1"/>
          <p:nvPr/>
        </p:nvSpPr>
        <p:spPr>
          <a:xfrm>
            <a:off x="6826374" y="5830525"/>
            <a:ext cx="5739505" cy="3177540"/>
          </a:xfrm>
          <a:prstGeom prst="rect">
            <a:avLst/>
          </a:prstGeom>
        </p:spPr>
        <p:txBody>
          <a:bodyPr lIns="0" tIns="0" rIns="0" bIns="0" rtlCol="0" anchor="t">
            <a:spAutoFit/>
          </a:bodyPr>
          <a:lstStyle/>
          <a:p>
            <a:pPr algn="ctr">
              <a:lnSpc>
                <a:spcPts val="3150"/>
              </a:lnSpc>
            </a:pPr>
            <a:r>
              <a:rPr lang="en-US" sz="2100">
                <a:solidFill>
                  <a:srgbClr val="1D1B1E"/>
                </a:solidFill>
                <a:latin typeface="Libre Baskerville"/>
              </a:rPr>
              <a:t> Zona Perkembangan Proksimal</a:t>
            </a:r>
          </a:p>
          <a:p>
            <a:pPr algn="ctr">
              <a:lnSpc>
                <a:spcPts val="3150"/>
              </a:lnSpc>
            </a:pPr>
            <a:r>
              <a:rPr lang="en-US" sz="2100">
                <a:solidFill>
                  <a:srgbClr val="1D1B1E"/>
                </a:solidFill>
                <a:latin typeface="Libre Baskerville"/>
              </a:rPr>
              <a:t>Menurut Vygotsky menyatakan bahwa setiap anak memiliki "tingkat perkembangan sejati" di suatu area yang dapat dinilai secara individual dengan menguji dan potensi perkembangan terdekat dari area yang dalam tersebut.</a:t>
            </a:r>
          </a:p>
          <a:p>
            <a:pPr algn="ctr">
              <a:lnSpc>
                <a:spcPts val="3150"/>
              </a:lnSpc>
            </a:pPr>
            <a:r>
              <a:rPr lang="en-US" sz="2100">
                <a:solidFill>
                  <a:srgbClr val="1D1B1E"/>
                </a:solidFill>
                <a:latin typeface="Libre Baskerville"/>
              </a:rPr>
              <a:t> </a:t>
            </a:r>
          </a:p>
        </p:txBody>
      </p:sp>
      <p:sp>
        <p:nvSpPr>
          <p:cNvPr id="10" name="TextBox 10"/>
          <p:cNvSpPr txBox="1"/>
          <p:nvPr/>
        </p:nvSpPr>
        <p:spPr>
          <a:xfrm>
            <a:off x="13238447" y="5819735"/>
            <a:ext cx="4136108" cy="2777490"/>
          </a:xfrm>
          <a:prstGeom prst="rect">
            <a:avLst/>
          </a:prstGeom>
        </p:spPr>
        <p:txBody>
          <a:bodyPr lIns="0" tIns="0" rIns="0" bIns="0" rtlCol="0" anchor="t">
            <a:spAutoFit/>
          </a:bodyPr>
          <a:lstStyle/>
          <a:p>
            <a:pPr algn="ctr">
              <a:lnSpc>
                <a:spcPts val="3150"/>
              </a:lnSpc>
            </a:pPr>
            <a:r>
              <a:rPr lang="en-US" sz="2100">
                <a:solidFill>
                  <a:srgbClr val="1D1B1E"/>
                </a:solidFill>
                <a:latin typeface="Libre Baskerville"/>
              </a:rPr>
              <a:t>Mediasi</a:t>
            </a:r>
          </a:p>
          <a:p>
            <a:pPr algn="ctr">
              <a:lnSpc>
                <a:spcPts val="3150"/>
              </a:lnSpc>
            </a:pPr>
            <a:r>
              <a:rPr lang="en-US" sz="2100">
                <a:solidFill>
                  <a:srgbClr val="1D1B1E"/>
                </a:solidFill>
                <a:latin typeface="Libre Baskerville"/>
              </a:rPr>
              <a:t>Mediasi adalah tanda atau simbol yang digunakan seseorang untuk memahami sesuatu yang berada di luar pemahamannya. </a:t>
            </a:r>
          </a:p>
          <a:p>
            <a:pPr algn="ctr">
              <a:lnSpc>
                <a:spcPts val="3150"/>
              </a:lnSpc>
            </a:pPr>
            <a:r>
              <a:rPr lang="en-US" sz="2100">
                <a:solidFill>
                  <a:srgbClr val="1D1B1E"/>
                </a:solidFill>
                <a:latin typeface="Libre Baskerville"/>
              </a:rPr>
              <a:t>     </a:t>
            </a:r>
          </a:p>
        </p:txBody>
      </p:sp>
      <p:sp>
        <p:nvSpPr>
          <p:cNvPr id="11" name="AutoShape 11"/>
          <p:cNvSpPr/>
          <p:nvPr/>
        </p:nvSpPr>
        <p:spPr>
          <a:xfrm>
            <a:off x="3542571" y="5010150"/>
            <a:ext cx="190500" cy="190500"/>
          </a:xfrm>
          <a:prstGeom prst="rect">
            <a:avLst/>
          </a:prstGeom>
          <a:solidFill>
            <a:srgbClr val="1D1B1E"/>
          </a:solidFill>
        </p:spPr>
      </p:sp>
      <p:sp>
        <p:nvSpPr>
          <p:cNvPr id="12" name="AutoShape 12"/>
          <p:cNvSpPr/>
          <p:nvPr/>
        </p:nvSpPr>
        <p:spPr>
          <a:xfrm>
            <a:off x="9600876" y="4972050"/>
            <a:ext cx="190500" cy="190500"/>
          </a:xfrm>
          <a:prstGeom prst="rect">
            <a:avLst/>
          </a:prstGeom>
          <a:solidFill>
            <a:srgbClr val="1D1B1E"/>
          </a:solidFill>
        </p:spPr>
      </p:sp>
      <p:sp>
        <p:nvSpPr>
          <p:cNvPr id="13" name="AutoShape 13"/>
          <p:cNvSpPr/>
          <p:nvPr/>
        </p:nvSpPr>
        <p:spPr>
          <a:xfrm>
            <a:off x="15163600" y="5010150"/>
            <a:ext cx="190500" cy="190500"/>
          </a:xfrm>
          <a:prstGeom prst="rect">
            <a:avLst/>
          </a:prstGeom>
          <a:solidFill>
            <a:srgbClr val="1D1B1E"/>
          </a:solid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BE0"/>
        </a:solidFill>
        <a:effectLst/>
      </p:bgPr>
    </p:bg>
    <p:spTree>
      <p:nvGrpSpPr>
        <p:cNvPr id="1" name=""/>
        <p:cNvGrpSpPr/>
        <p:nvPr/>
      </p:nvGrpSpPr>
      <p:grpSpPr>
        <a:xfrm>
          <a:off x="0" y="0"/>
          <a:ext cx="0" cy="0"/>
          <a:chOff x="0" y="0"/>
          <a:chExt cx="0" cy="0"/>
        </a:xfrm>
      </p:grpSpPr>
      <p:sp>
        <p:nvSpPr>
          <p:cNvPr id="2" name="AutoShape 2"/>
          <p:cNvSpPr/>
          <p:nvPr/>
        </p:nvSpPr>
        <p:spPr>
          <a:xfrm>
            <a:off x="-190500" y="-200025"/>
            <a:ext cx="18669000" cy="4476750"/>
          </a:xfrm>
          <a:prstGeom prst="rect">
            <a:avLst/>
          </a:prstGeom>
          <a:solidFill>
            <a:srgbClr val="6C5336"/>
          </a:solidFill>
        </p:spPr>
      </p:sp>
      <p:pic>
        <p:nvPicPr>
          <p:cNvPr id="3" name="Picture 3"/>
          <p:cNvPicPr>
            <a:picLocks noChangeAspect="1"/>
          </p:cNvPicPr>
          <p:nvPr/>
        </p:nvPicPr>
        <p:blipFill>
          <a:blip r:embed="rId2">
            <a:alphaModFix amt="40000"/>
          </a:blip>
          <a:srcRect t="10474" b="1482"/>
          <a:stretch>
            <a:fillRect/>
          </a:stretch>
        </p:blipFill>
        <p:spPr>
          <a:xfrm>
            <a:off x="-228829" y="-190500"/>
            <a:ext cx="18745658" cy="4476750"/>
          </a:xfrm>
          <a:prstGeom prst="rect">
            <a:avLst/>
          </a:prstGeom>
        </p:spPr>
      </p:pic>
      <p:sp>
        <p:nvSpPr>
          <p:cNvPr id="4" name="TextBox 4"/>
          <p:cNvSpPr txBox="1"/>
          <p:nvPr/>
        </p:nvSpPr>
        <p:spPr>
          <a:xfrm>
            <a:off x="3733071" y="1550212"/>
            <a:ext cx="11249478" cy="1468737"/>
          </a:xfrm>
          <a:prstGeom prst="rect">
            <a:avLst/>
          </a:prstGeom>
        </p:spPr>
        <p:txBody>
          <a:bodyPr lIns="0" tIns="0" rIns="0" bIns="0" rtlCol="0" anchor="t">
            <a:spAutoFit/>
          </a:bodyPr>
          <a:lstStyle/>
          <a:p>
            <a:pPr algn="ctr">
              <a:lnSpc>
                <a:spcPts val="5820"/>
              </a:lnSpc>
            </a:pPr>
            <a:r>
              <a:rPr lang="en-US" sz="4850" spc="97">
                <a:solidFill>
                  <a:srgbClr val="EFEBE0"/>
                </a:solidFill>
                <a:latin typeface="Libre Baskerville"/>
              </a:rPr>
              <a:t>D. PENERAPAN </a:t>
            </a:r>
            <a:r>
              <a:rPr lang="en-US" sz="4850" spc="97">
                <a:solidFill>
                  <a:srgbClr val="EFEBE0"/>
                </a:solidFill>
                <a:latin typeface="Libre Baskerville Italics"/>
              </a:rPr>
              <a:t>TEORI KONSTRUKTIVISTIK</a:t>
            </a:r>
          </a:p>
        </p:txBody>
      </p:sp>
      <p:sp>
        <p:nvSpPr>
          <p:cNvPr id="5" name="AutoShape 5"/>
          <p:cNvSpPr/>
          <p:nvPr/>
        </p:nvSpPr>
        <p:spPr>
          <a:xfrm>
            <a:off x="-285750" y="5067300"/>
            <a:ext cx="18859500" cy="76200"/>
          </a:xfrm>
          <a:prstGeom prst="rect">
            <a:avLst/>
          </a:prstGeom>
          <a:solidFill>
            <a:srgbClr val="6C5336"/>
          </a:solidFill>
        </p:spPr>
      </p:sp>
      <p:sp>
        <p:nvSpPr>
          <p:cNvPr id="6" name="TextBox 6"/>
          <p:cNvSpPr txBox="1"/>
          <p:nvPr/>
        </p:nvSpPr>
        <p:spPr>
          <a:xfrm>
            <a:off x="1371968" y="5491438"/>
            <a:ext cx="4531706" cy="3740035"/>
          </a:xfrm>
          <a:prstGeom prst="rect">
            <a:avLst/>
          </a:prstGeom>
        </p:spPr>
        <p:txBody>
          <a:bodyPr lIns="0" tIns="0" rIns="0" bIns="0" rtlCol="0" anchor="t">
            <a:spAutoFit/>
          </a:bodyPr>
          <a:lstStyle/>
          <a:p>
            <a:pPr algn="ctr">
              <a:lnSpc>
                <a:spcPts val="3300"/>
              </a:lnSpc>
            </a:pPr>
            <a:r>
              <a:rPr lang="en-US" sz="2200">
                <a:solidFill>
                  <a:srgbClr val="1D1B1E"/>
                </a:solidFill>
                <a:latin typeface="Libre Baskerville"/>
              </a:rPr>
              <a:t>Membebaskan siswa dari belenggu kurikulum yang berisi faktafakta lepas yang sudah ditetapkan, dan memberikan kesempatan kepada siswa untuk mengmbangkan ide-idenya secara lebih bebas.</a:t>
            </a:r>
          </a:p>
          <a:p>
            <a:pPr algn="ctr">
              <a:lnSpc>
                <a:spcPts val="3300"/>
              </a:lnSpc>
            </a:pPr>
            <a:endParaRPr lang="en-US" sz="2200">
              <a:solidFill>
                <a:srgbClr val="1D1B1E"/>
              </a:solidFill>
              <a:latin typeface="Libre Baskerville"/>
            </a:endParaRPr>
          </a:p>
        </p:txBody>
      </p:sp>
      <p:sp>
        <p:nvSpPr>
          <p:cNvPr id="7" name="TextBox 7"/>
          <p:cNvSpPr txBox="1"/>
          <p:nvPr/>
        </p:nvSpPr>
        <p:spPr>
          <a:xfrm>
            <a:off x="6579949" y="5491438"/>
            <a:ext cx="2564051" cy="2252305"/>
          </a:xfrm>
          <a:prstGeom prst="rect">
            <a:avLst/>
          </a:prstGeom>
        </p:spPr>
        <p:txBody>
          <a:bodyPr lIns="0" tIns="0" rIns="0" bIns="0" rtlCol="0" anchor="t">
            <a:spAutoFit/>
          </a:bodyPr>
          <a:lstStyle/>
          <a:p>
            <a:pPr algn="ctr">
              <a:lnSpc>
                <a:spcPts val="3600"/>
              </a:lnSpc>
            </a:pPr>
            <a:r>
              <a:rPr lang="en-US" sz="2400" dirty="0" err="1" smtClean="0">
                <a:solidFill>
                  <a:srgbClr val="1D1B1E"/>
                </a:solidFill>
                <a:latin typeface="Libre Baskerville"/>
              </a:rPr>
              <a:t>Menempatkan</a:t>
            </a:r>
            <a:r>
              <a:rPr lang="en-US" sz="2400" dirty="0" smtClean="0">
                <a:solidFill>
                  <a:srgbClr val="1D1B1E"/>
                </a:solidFill>
                <a:latin typeface="Libre Baskerville"/>
              </a:rPr>
              <a:t> </a:t>
            </a:r>
            <a:r>
              <a:rPr lang="en-US" sz="2400" dirty="0" err="1">
                <a:solidFill>
                  <a:srgbClr val="1D1B1E"/>
                </a:solidFill>
                <a:latin typeface="Libre Baskerville"/>
              </a:rPr>
              <a:t>siswa</a:t>
            </a:r>
            <a:r>
              <a:rPr lang="en-US" sz="2400" dirty="0">
                <a:solidFill>
                  <a:srgbClr val="1D1B1E"/>
                </a:solidFill>
                <a:latin typeface="Libre Baskerville"/>
              </a:rPr>
              <a:t> </a:t>
            </a:r>
            <a:r>
              <a:rPr lang="en-US" sz="2400" dirty="0" err="1">
                <a:solidFill>
                  <a:srgbClr val="1D1B1E"/>
                </a:solidFill>
                <a:latin typeface="Libre Baskerville"/>
              </a:rPr>
              <a:t>sebagai</a:t>
            </a:r>
            <a:r>
              <a:rPr lang="en-US" sz="2400" dirty="0">
                <a:solidFill>
                  <a:srgbClr val="1D1B1E"/>
                </a:solidFill>
                <a:latin typeface="Libre Baskerville"/>
              </a:rPr>
              <a:t> </a:t>
            </a:r>
            <a:r>
              <a:rPr lang="en-US" sz="2400" dirty="0" err="1">
                <a:solidFill>
                  <a:srgbClr val="1D1B1E"/>
                </a:solidFill>
                <a:latin typeface="Libre Baskerville"/>
              </a:rPr>
              <a:t>kekuatan</a:t>
            </a:r>
            <a:r>
              <a:rPr lang="en-US" sz="2400" dirty="0">
                <a:solidFill>
                  <a:srgbClr val="1D1B1E"/>
                </a:solidFill>
                <a:latin typeface="Libre Baskerville"/>
              </a:rPr>
              <a:t> </a:t>
            </a:r>
            <a:r>
              <a:rPr lang="en-US" sz="2400" dirty="0" err="1">
                <a:solidFill>
                  <a:srgbClr val="1D1B1E"/>
                </a:solidFill>
                <a:latin typeface="Libre Baskerville"/>
              </a:rPr>
              <a:t>timbulnya</a:t>
            </a:r>
            <a:r>
              <a:rPr lang="en-US" sz="2400" dirty="0">
                <a:solidFill>
                  <a:srgbClr val="1D1B1E"/>
                </a:solidFill>
                <a:latin typeface="Libre Baskerville"/>
              </a:rPr>
              <a:t> </a:t>
            </a:r>
            <a:r>
              <a:rPr lang="en-US" sz="2400" dirty="0" err="1">
                <a:solidFill>
                  <a:srgbClr val="1D1B1E"/>
                </a:solidFill>
                <a:latin typeface="Libre Baskerville"/>
              </a:rPr>
              <a:t>interes</a:t>
            </a:r>
            <a:r>
              <a:rPr lang="en-US" sz="2400" dirty="0">
                <a:solidFill>
                  <a:srgbClr val="1D1B1E"/>
                </a:solidFill>
                <a:latin typeface="Libre Baskerville"/>
              </a:rPr>
              <a:t>, </a:t>
            </a:r>
          </a:p>
        </p:txBody>
      </p:sp>
      <p:sp>
        <p:nvSpPr>
          <p:cNvPr id="8" name="TextBox 8"/>
          <p:cNvSpPr txBox="1"/>
          <p:nvPr/>
        </p:nvSpPr>
        <p:spPr>
          <a:xfrm>
            <a:off x="12873246" y="5491438"/>
            <a:ext cx="4146907" cy="3488134"/>
          </a:xfrm>
          <a:prstGeom prst="rect">
            <a:avLst/>
          </a:prstGeom>
        </p:spPr>
        <p:txBody>
          <a:bodyPr lIns="0" tIns="0" rIns="0" bIns="0" rtlCol="0" anchor="t">
            <a:spAutoFit/>
          </a:bodyPr>
          <a:lstStyle/>
          <a:p>
            <a:pPr algn="ctr">
              <a:lnSpc>
                <a:spcPts val="3350"/>
              </a:lnSpc>
            </a:pPr>
            <a:r>
              <a:rPr lang="en-US" sz="2233" dirty="0" smtClean="0">
                <a:solidFill>
                  <a:srgbClr val="1D1B1E"/>
                </a:solidFill>
                <a:latin typeface="Libre Baskerville"/>
              </a:rPr>
              <a:t>Guru </a:t>
            </a:r>
            <a:r>
              <a:rPr lang="en-US" sz="2233" dirty="0" err="1">
                <a:solidFill>
                  <a:srgbClr val="1D1B1E"/>
                </a:solidFill>
                <a:latin typeface="Libre Baskerville"/>
              </a:rPr>
              <a:t>mengakui</a:t>
            </a:r>
            <a:r>
              <a:rPr lang="en-US" sz="2233" dirty="0">
                <a:solidFill>
                  <a:srgbClr val="1D1B1E"/>
                </a:solidFill>
                <a:latin typeface="Libre Baskerville"/>
              </a:rPr>
              <a:t> </a:t>
            </a:r>
            <a:r>
              <a:rPr lang="en-US" sz="2233" dirty="0" err="1">
                <a:solidFill>
                  <a:srgbClr val="1D1B1E"/>
                </a:solidFill>
                <a:latin typeface="Libre Baskerville"/>
              </a:rPr>
              <a:t>bahwa</a:t>
            </a:r>
            <a:r>
              <a:rPr lang="en-US" sz="2233" dirty="0">
                <a:solidFill>
                  <a:srgbClr val="1D1B1E"/>
                </a:solidFill>
                <a:latin typeface="Libre Baskerville"/>
              </a:rPr>
              <a:t> proses </a:t>
            </a:r>
            <a:r>
              <a:rPr lang="en-US" sz="2233" dirty="0" err="1">
                <a:solidFill>
                  <a:srgbClr val="1D1B1E"/>
                </a:solidFill>
                <a:latin typeface="Libre Baskerville"/>
              </a:rPr>
              <a:t>belajar</a:t>
            </a:r>
            <a:r>
              <a:rPr lang="en-US" sz="2233" dirty="0">
                <a:solidFill>
                  <a:srgbClr val="1D1B1E"/>
                </a:solidFill>
                <a:latin typeface="Libre Baskerville"/>
              </a:rPr>
              <a:t> </a:t>
            </a:r>
            <a:r>
              <a:rPr lang="en-US" sz="2233" dirty="0" err="1">
                <a:solidFill>
                  <a:srgbClr val="1D1B1E"/>
                </a:solidFill>
                <a:latin typeface="Libre Baskerville"/>
              </a:rPr>
              <a:t>serta</a:t>
            </a:r>
            <a:r>
              <a:rPr lang="en-US" sz="2233" dirty="0">
                <a:solidFill>
                  <a:srgbClr val="1D1B1E"/>
                </a:solidFill>
                <a:latin typeface="Libre Baskerville"/>
              </a:rPr>
              <a:t> </a:t>
            </a:r>
            <a:r>
              <a:rPr lang="en-US" sz="2233" dirty="0" err="1">
                <a:solidFill>
                  <a:srgbClr val="1D1B1E"/>
                </a:solidFill>
                <a:latin typeface="Libre Baskerville"/>
              </a:rPr>
              <a:t>penilaianya</a:t>
            </a:r>
            <a:r>
              <a:rPr lang="en-US" sz="2233" dirty="0">
                <a:solidFill>
                  <a:srgbClr val="1D1B1E"/>
                </a:solidFill>
                <a:latin typeface="Libre Baskerville"/>
              </a:rPr>
              <a:t> </a:t>
            </a:r>
            <a:r>
              <a:rPr lang="en-US" sz="2233" dirty="0" err="1">
                <a:solidFill>
                  <a:srgbClr val="1D1B1E"/>
                </a:solidFill>
                <a:latin typeface="Libre Baskerville"/>
              </a:rPr>
              <a:t>merupakan</a:t>
            </a:r>
            <a:r>
              <a:rPr lang="en-US" sz="2233" dirty="0">
                <a:solidFill>
                  <a:srgbClr val="1D1B1E"/>
                </a:solidFill>
                <a:latin typeface="Libre Baskerville"/>
              </a:rPr>
              <a:t> </a:t>
            </a:r>
            <a:r>
              <a:rPr lang="en-US" sz="2233" dirty="0" err="1">
                <a:solidFill>
                  <a:srgbClr val="1D1B1E"/>
                </a:solidFill>
                <a:latin typeface="Libre Baskerville"/>
              </a:rPr>
              <a:t>suatu</a:t>
            </a:r>
            <a:r>
              <a:rPr lang="en-US" sz="2233" dirty="0">
                <a:solidFill>
                  <a:srgbClr val="1D1B1E"/>
                </a:solidFill>
                <a:latin typeface="Libre Baskerville"/>
              </a:rPr>
              <a:t> </a:t>
            </a:r>
            <a:r>
              <a:rPr lang="en-US" sz="2233" dirty="0" err="1">
                <a:solidFill>
                  <a:srgbClr val="1D1B1E"/>
                </a:solidFill>
                <a:latin typeface="Libre Baskerville"/>
              </a:rPr>
              <a:t>usaha</a:t>
            </a:r>
            <a:r>
              <a:rPr lang="en-US" sz="2233" dirty="0">
                <a:solidFill>
                  <a:srgbClr val="1D1B1E"/>
                </a:solidFill>
                <a:latin typeface="Libre Baskerville"/>
              </a:rPr>
              <a:t> yang </a:t>
            </a:r>
            <a:r>
              <a:rPr lang="en-US" sz="2233" dirty="0" err="1">
                <a:solidFill>
                  <a:srgbClr val="1D1B1E"/>
                </a:solidFill>
                <a:latin typeface="Libre Baskerville"/>
              </a:rPr>
              <a:t>kompleks</a:t>
            </a:r>
            <a:r>
              <a:rPr lang="en-US" sz="2233" dirty="0">
                <a:solidFill>
                  <a:srgbClr val="1D1B1E"/>
                </a:solidFill>
                <a:latin typeface="Libre Baskerville"/>
              </a:rPr>
              <a:t>, </a:t>
            </a:r>
            <a:r>
              <a:rPr lang="en-US" sz="2233" dirty="0" err="1">
                <a:solidFill>
                  <a:srgbClr val="1D1B1E"/>
                </a:solidFill>
                <a:latin typeface="Libre Baskerville"/>
              </a:rPr>
              <a:t>sukar</a:t>
            </a:r>
            <a:r>
              <a:rPr lang="en-US" sz="2233" dirty="0">
                <a:solidFill>
                  <a:srgbClr val="1D1B1E"/>
                </a:solidFill>
                <a:latin typeface="Libre Baskerville"/>
              </a:rPr>
              <a:t> </a:t>
            </a:r>
            <a:r>
              <a:rPr lang="en-US" sz="2233" dirty="0" err="1">
                <a:solidFill>
                  <a:srgbClr val="1D1B1E"/>
                </a:solidFill>
                <a:latin typeface="Libre Baskerville"/>
              </a:rPr>
              <a:t>dipahami</a:t>
            </a:r>
            <a:r>
              <a:rPr lang="en-US" sz="2233" dirty="0">
                <a:solidFill>
                  <a:srgbClr val="1D1B1E"/>
                </a:solidFill>
                <a:latin typeface="Libre Baskerville"/>
              </a:rPr>
              <a:t>, </a:t>
            </a:r>
            <a:r>
              <a:rPr lang="en-US" sz="2233" dirty="0" err="1">
                <a:solidFill>
                  <a:srgbClr val="1D1B1E"/>
                </a:solidFill>
                <a:latin typeface="Libre Baskerville"/>
              </a:rPr>
              <a:t>tidak</a:t>
            </a:r>
            <a:r>
              <a:rPr lang="en-US" sz="2233" dirty="0">
                <a:solidFill>
                  <a:srgbClr val="1D1B1E"/>
                </a:solidFill>
                <a:latin typeface="Libre Baskerville"/>
              </a:rPr>
              <a:t> </a:t>
            </a:r>
            <a:r>
              <a:rPr lang="en-US" sz="2233" dirty="0" err="1">
                <a:solidFill>
                  <a:srgbClr val="1D1B1E"/>
                </a:solidFill>
                <a:latin typeface="Libre Baskerville"/>
              </a:rPr>
              <a:t>teratur</a:t>
            </a:r>
            <a:r>
              <a:rPr lang="en-US" sz="2233" dirty="0">
                <a:solidFill>
                  <a:srgbClr val="1D1B1E"/>
                </a:solidFill>
                <a:latin typeface="Libre Baskerville"/>
              </a:rPr>
              <a:t>, </a:t>
            </a:r>
            <a:r>
              <a:rPr lang="en-US" sz="2233" dirty="0" err="1">
                <a:solidFill>
                  <a:srgbClr val="1D1B1E"/>
                </a:solidFill>
                <a:latin typeface="Libre Baskerville"/>
              </a:rPr>
              <a:t>dan</a:t>
            </a:r>
            <a:r>
              <a:rPr lang="en-US" sz="2233" dirty="0">
                <a:solidFill>
                  <a:srgbClr val="1D1B1E"/>
                </a:solidFill>
                <a:latin typeface="Libre Baskerville"/>
              </a:rPr>
              <a:t> </a:t>
            </a:r>
            <a:r>
              <a:rPr lang="en-US" sz="2233" dirty="0" err="1">
                <a:solidFill>
                  <a:srgbClr val="1D1B1E"/>
                </a:solidFill>
                <a:latin typeface="Libre Baskerville"/>
              </a:rPr>
              <a:t>tidak</a:t>
            </a:r>
            <a:r>
              <a:rPr lang="en-US" sz="2233" dirty="0">
                <a:solidFill>
                  <a:srgbClr val="1D1B1E"/>
                </a:solidFill>
                <a:latin typeface="Libre Baskerville"/>
              </a:rPr>
              <a:t> </a:t>
            </a:r>
            <a:r>
              <a:rPr lang="en-US" sz="2233" dirty="0" err="1">
                <a:solidFill>
                  <a:srgbClr val="1D1B1E"/>
                </a:solidFill>
                <a:latin typeface="Libre Baskerville"/>
              </a:rPr>
              <a:t>mudah</a:t>
            </a:r>
            <a:r>
              <a:rPr lang="en-US" sz="2233" dirty="0">
                <a:solidFill>
                  <a:srgbClr val="1D1B1E"/>
                </a:solidFill>
                <a:latin typeface="Libre Baskerville"/>
              </a:rPr>
              <a:t> </a:t>
            </a:r>
            <a:r>
              <a:rPr lang="en-US" sz="2233" dirty="0" err="1">
                <a:solidFill>
                  <a:srgbClr val="1D1B1E"/>
                </a:solidFill>
                <a:latin typeface="Libre Baskerville"/>
              </a:rPr>
              <a:t>dikelola</a:t>
            </a:r>
            <a:r>
              <a:rPr lang="en-US" sz="2233" dirty="0">
                <a:solidFill>
                  <a:srgbClr val="1D1B1E"/>
                </a:solidFill>
                <a:latin typeface="Libre Baskerville"/>
              </a:rPr>
              <a:t>.</a:t>
            </a:r>
          </a:p>
          <a:p>
            <a:pPr algn="ctr">
              <a:lnSpc>
                <a:spcPts val="3350"/>
              </a:lnSpc>
            </a:pPr>
            <a:endParaRPr lang="en-US" sz="2233" dirty="0">
              <a:solidFill>
                <a:srgbClr val="1D1B1E"/>
              </a:solidFill>
              <a:latin typeface="Libre Baskerville"/>
            </a:endParaRPr>
          </a:p>
        </p:txBody>
      </p:sp>
      <p:sp>
        <p:nvSpPr>
          <p:cNvPr id="9" name="AutoShape 9"/>
          <p:cNvSpPr/>
          <p:nvPr/>
        </p:nvSpPr>
        <p:spPr>
          <a:xfrm>
            <a:off x="3542571" y="5010150"/>
            <a:ext cx="190500" cy="190500"/>
          </a:xfrm>
          <a:prstGeom prst="rect">
            <a:avLst/>
          </a:prstGeom>
          <a:solidFill>
            <a:srgbClr val="1D1B1E"/>
          </a:solidFill>
        </p:spPr>
      </p:sp>
      <p:sp>
        <p:nvSpPr>
          <p:cNvPr id="10" name="AutoShape 10"/>
          <p:cNvSpPr/>
          <p:nvPr/>
        </p:nvSpPr>
        <p:spPr>
          <a:xfrm>
            <a:off x="11010700" y="5048250"/>
            <a:ext cx="190500" cy="190500"/>
          </a:xfrm>
          <a:prstGeom prst="rect">
            <a:avLst/>
          </a:prstGeom>
          <a:solidFill>
            <a:srgbClr val="1D1B1E"/>
          </a:solidFill>
        </p:spPr>
      </p:sp>
      <p:sp>
        <p:nvSpPr>
          <p:cNvPr id="11" name="AutoShape 11"/>
          <p:cNvSpPr/>
          <p:nvPr/>
        </p:nvSpPr>
        <p:spPr>
          <a:xfrm>
            <a:off x="14982549" y="5010150"/>
            <a:ext cx="190500" cy="190500"/>
          </a:xfrm>
          <a:prstGeom prst="rect">
            <a:avLst/>
          </a:prstGeom>
          <a:solidFill>
            <a:srgbClr val="1D1B1E"/>
          </a:solidFill>
        </p:spPr>
      </p:sp>
      <p:sp>
        <p:nvSpPr>
          <p:cNvPr id="12" name="TextBox 12"/>
          <p:cNvSpPr txBox="1"/>
          <p:nvPr/>
        </p:nvSpPr>
        <p:spPr>
          <a:xfrm>
            <a:off x="399344" y="3209449"/>
            <a:ext cx="17690052" cy="1607185"/>
          </a:xfrm>
          <a:prstGeom prst="rect">
            <a:avLst/>
          </a:prstGeom>
        </p:spPr>
        <p:txBody>
          <a:bodyPr lIns="0" tIns="0" rIns="0" bIns="0" rtlCol="0" anchor="t">
            <a:spAutoFit/>
          </a:bodyPr>
          <a:lstStyle/>
          <a:p>
            <a:pPr algn="ctr">
              <a:lnSpc>
                <a:spcPts val="4339"/>
              </a:lnSpc>
            </a:pPr>
            <a:r>
              <a:rPr lang="en-US" sz="3099">
                <a:solidFill>
                  <a:srgbClr val="EFEBE0"/>
                </a:solidFill>
                <a:latin typeface="Libre Baskerville"/>
              </a:rPr>
              <a:t>Aplikasi Teori Konstruktivistik dalam Pembelajaran : </a:t>
            </a:r>
          </a:p>
          <a:p>
            <a:pPr algn="ctr">
              <a:lnSpc>
                <a:spcPts val="4339"/>
              </a:lnSpc>
            </a:pPr>
            <a:r>
              <a:rPr lang="en-US" sz="3099">
                <a:solidFill>
                  <a:srgbClr val="EFEBE0"/>
                </a:solidFill>
                <a:latin typeface="Libre Baskerville"/>
              </a:rPr>
              <a:t> sebagai berikut:</a:t>
            </a:r>
          </a:p>
          <a:p>
            <a:pPr algn="ctr">
              <a:lnSpc>
                <a:spcPts val="4339"/>
              </a:lnSpc>
            </a:pPr>
            <a:endParaRPr lang="en-US" sz="3099">
              <a:solidFill>
                <a:srgbClr val="EFEBE0"/>
              </a:solidFill>
              <a:latin typeface="Libre Baskerville"/>
            </a:endParaRPr>
          </a:p>
        </p:txBody>
      </p:sp>
      <p:sp>
        <p:nvSpPr>
          <p:cNvPr id="13" name="TextBox 13"/>
          <p:cNvSpPr txBox="1"/>
          <p:nvPr/>
        </p:nvSpPr>
        <p:spPr>
          <a:xfrm>
            <a:off x="10017014" y="5491438"/>
            <a:ext cx="2564051" cy="3196644"/>
          </a:xfrm>
          <a:prstGeom prst="rect">
            <a:avLst/>
          </a:prstGeom>
        </p:spPr>
        <p:txBody>
          <a:bodyPr lIns="0" tIns="0" rIns="0" bIns="0" rtlCol="0" anchor="t">
            <a:spAutoFit/>
          </a:bodyPr>
          <a:lstStyle/>
          <a:p>
            <a:pPr algn="ctr">
              <a:lnSpc>
                <a:spcPts val="3600"/>
              </a:lnSpc>
            </a:pPr>
            <a:r>
              <a:rPr lang="en-US" sz="2400" dirty="0" smtClean="0">
                <a:solidFill>
                  <a:srgbClr val="1D1B1E"/>
                </a:solidFill>
                <a:latin typeface="Libre Baskerville"/>
              </a:rPr>
              <a:t>Guru </a:t>
            </a:r>
            <a:r>
              <a:rPr lang="en-US" sz="2400" dirty="0" err="1">
                <a:solidFill>
                  <a:srgbClr val="1D1B1E"/>
                </a:solidFill>
                <a:latin typeface="Libre Baskerville"/>
              </a:rPr>
              <a:t>bersama-sama</a:t>
            </a:r>
            <a:r>
              <a:rPr lang="en-US" sz="2400" dirty="0">
                <a:solidFill>
                  <a:srgbClr val="1D1B1E"/>
                </a:solidFill>
                <a:latin typeface="Libre Baskerville"/>
              </a:rPr>
              <a:t> </a:t>
            </a:r>
            <a:r>
              <a:rPr lang="en-US" sz="2400" dirty="0" err="1">
                <a:solidFill>
                  <a:srgbClr val="1D1B1E"/>
                </a:solidFill>
                <a:latin typeface="Libre Baskerville"/>
              </a:rPr>
              <a:t>siswa</a:t>
            </a:r>
            <a:r>
              <a:rPr lang="en-US" sz="2400" dirty="0">
                <a:solidFill>
                  <a:srgbClr val="1D1B1E"/>
                </a:solidFill>
                <a:latin typeface="Libre Baskerville"/>
              </a:rPr>
              <a:t> </a:t>
            </a:r>
            <a:r>
              <a:rPr lang="en-US" sz="2400" dirty="0" err="1">
                <a:solidFill>
                  <a:srgbClr val="1D1B1E"/>
                </a:solidFill>
                <a:latin typeface="Libre Baskerville"/>
              </a:rPr>
              <a:t>mengkaji</a:t>
            </a:r>
            <a:r>
              <a:rPr lang="en-US" sz="2400" dirty="0">
                <a:solidFill>
                  <a:srgbClr val="1D1B1E"/>
                </a:solidFill>
                <a:latin typeface="Libre Baskerville"/>
              </a:rPr>
              <a:t> </a:t>
            </a:r>
            <a:r>
              <a:rPr lang="en-US" sz="2400" dirty="0" err="1">
                <a:solidFill>
                  <a:srgbClr val="1D1B1E"/>
                </a:solidFill>
                <a:latin typeface="Libre Baskerville"/>
              </a:rPr>
              <a:t>pesan-pesan</a:t>
            </a:r>
            <a:r>
              <a:rPr lang="en-US" sz="2400" dirty="0">
                <a:solidFill>
                  <a:srgbClr val="1D1B1E"/>
                </a:solidFill>
                <a:latin typeface="Libre Baskerville"/>
              </a:rPr>
              <a:t> </a:t>
            </a:r>
            <a:r>
              <a:rPr lang="en-US" sz="2400" dirty="0" err="1">
                <a:solidFill>
                  <a:srgbClr val="1D1B1E"/>
                </a:solidFill>
                <a:latin typeface="Libre Baskerville"/>
              </a:rPr>
              <a:t>penting</a:t>
            </a:r>
            <a:r>
              <a:rPr lang="en-US" sz="2400" dirty="0">
                <a:solidFill>
                  <a:srgbClr val="1D1B1E"/>
                </a:solidFill>
                <a:latin typeface="Libre Baskerville"/>
              </a:rPr>
              <a:t> </a:t>
            </a:r>
            <a:r>
              <a:rPr lang="en-US" sz="2400" dirty="0" err="1">
                <a:solidFill>
                  <a:srgbClr val="1D1B1E"/>
                </a:solidFill>
                <a:latin typeface="Libre Baskerville"/>
              </a:rPr>
              <a:t>bahwa</a:t>
            </a:r>
            <a:r>
              <a:rPr lang="en-US" sz="2400" dirty="0">
                <a:solidFill>
                  <a:srgbClr val="1D1B1E"/>
                </a:solidFill>
                <a:latin typeface="Libre Baskerville"/>
              </a:rPr>
              <a:t> </a:t>
            </a:r>
            <a:r>
              <a:rPr lang="en-US" sz="2400" dirty="0" err="1">
                <a:solidFill>
                  <a:srgbClr val="1D1B1E"/>
                </a:solidFill>
                <a:latin typeface="Libre Baskerville"/>
              </a:rPr>
              <a:t>dunia</a:t>
            </a:r>
            <a:r>
              <a:rPr lang="en-US" sz="2400" dirty="0">
                <a:solidFill>
                  <a:srgbClr val="1D1B1E"/>
                </a:solidFill>
                <a:latin typeface="Libre Baskerville"/>
              </a:rPr>
              <a:t> </a:t>
            </a:r>
            <a:r>
              <a:rPr lang="en-US" sz="2400" dirty="0" err="1">
                <a:solidFill>
                  <a:srgbClr val="1D1B1E"/>
                </a:solidFill>
                <a:latin typeface="Libre Baskerville"/>
              </a:rPr>
              <a:t>adalah</a:t>
            </a:r>
            <a:r>
              <a:rPr lang="en-US" sz="2400" dirty="0">
                <a:solidFill>
                  <a:srgbClr val="1D1B1E"/>
                </a:solidFill>
                <a:latin typeface="Libre Baskerville"/>
              </a:rPr>
              <a:t> </a:t>
            </a:r>
            <a:r>
              <a:rPr lang="en-US" sz="2400" dirty="0" err="1">
                <a:solidFill>
                  <a:srgbClr val="1D1B1E"/>
                </a:solidFill>
                <a:latin typeface="Libre Baskerville"/>
              </a:rPr>
              <a:t>kompleks</a:t>
            </a:r>
            <a:r>
              <a:rPr lang="en-US" sz="2400" dirty="0">
                <a:solidFill>
                  <a:srgbClr val="1D1B1E"/>
                </a:solidFill>
                <a:latin typeface="Libre Baskerville"/>
              </a:rPr>
              <a:t>, </a:t>
            </a:r>
          </a:p>
        </p:txBody>
      </p:sp>
      <p:sp>
        <p:nvSpPr>
          <p:cNvPr id="14" name="AutoShape 14"/>
          <p:cNvSpPr/>
          <p:nvPr/>
        </p:nvSpPr>
        <p:spPr>
          <a:xfrm>
            <a:off x="7766724" y="4972050"/>
            <a:ext cx="190500" cy="190500"/>
          </a:xfrm>
          <a:prstGeom prst="rect">
            <a:avLst/>
          </a:prstGeom>
          <a:solidFill>
            <a:srgbClr val="1D1B1E"/>
          </a:solid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055" t="9915" r="989" b="9915"/>
          <a:stretch>
            <a:fillRect/>
          </a:stretch>
        </p:blipFill>
        <p:spPr>
          <a:xfrm>
            <a:off x="0" y="0"/>
            <a:ext cx="18288000" cy="10287000"/>
          </a:xfrm>
          <a:prstGeom prst="rect">
            <a:avLst/>
          </a:prstGeom>
        </p:spPr>
      </p:pic>
      <p:grpSp>
        <p:nvGrpSpPr>
          <p:cNvPr id="3" name="Group 3"/>
          <p:cNvGrpSpPr/>
          <p:nvPr/>
        </p:nvGrpSpPr>
        <p:grpSpPr>
          <a:xfrm>
            <a:off x="9820227" y="2422301"/>
            <a:ext cx="7145847" cy="5997655"/>
            <a:chOff x="0" y="0"/>
            <a:chExt cx="9527796" cy="7996873"/>
          </a:xfrm>
        </p:grpSpPr>
        <p:sp>
          <p:nvSpPr>
            <p:cNvPr id="4" name="TextBox 4"/>
            <p:cNvSpPr txBox="1"/>
            <p:nvPr/>
          </p:nvSpPr>
          <p:spPr>
            <a:xfrm>
              <a:off x="0" y="-38100"/>
              <a:ext cx="9527796" cy="762952"/>
            </a:xfrm>
            <a:prstGeom prst="rect">
              <a:avLst/>
            </a:prstGeom>
          </p:spPr>
          <p:txBody>
            <a:bodyPr lIns="0" tIns="0" rIns="0" bIns="0" rtlCol="0" anchor="t">
              <a:spAutoFit/>
            </a:bodyPr>
            <a:lstStyle/>
            <a:p>
              <a:pPr algn="r">
                <a:lnSpc>
                  <a:spcPts val="4680"/>
                </a:lnSpc>
              </a:pPr>
              <a:r>
                <a:rPr lang="en-US" sz="3600" spc="179">
                  <a:solidFill>
                    <a:srgbClr val="EFEBE0"/>
                  </a:solidFill>
                  <a:latin typeface="Libre Baskerville Italics"/>
                </a:rPr>
                <a:t>APA SAJA YANG DIBAHAS?</a:t>
              </a:r>
            </a:p>
          </p:txBody>
        </p:sp>
        <p:sp>
          <p:nvSpPr>
            <p:cNvPr id="5" name="TextBox 5"/>
            <p:cNvSpPr txBox="1"/>
            <p:nvPr/>
          </p:nvSpPr>
          <p:spPr>
            <a:xfrm>
              <a:off x="0" y="902653"/>
              <a:ext cx="9527796" cy="7094220"/>
            </a:xfrm>
            <a:prstGeom prst="rect">
              <a:avLst/>
            </a:prstGeom>
          </p:spPr>
          <p:txBody>
            <a:bodyPr lIns="0" tIns="0" rIns="0" bIns="0" rtlCol="0" anchor="t">
              <a:spAutoFit/>
            </a:bodyPr>
            <a:lstStyle/>
            <a:p>
              <a:pPr marL="604519" lvl="1" indent="-302260">
                <a:lnSpc>
                  <a:spcPts val="4199"/>
                </a:lnSpc>
                <a:buFont typeface="Arial"/>
                <a:buChar char="•"/>
              </a:pPr>
              <a:r>
                <a:rPr lang="en-US" sz="2799">
                  <a:solidFill>
                    <a:srgbClr val="EFEBE0"/>
                  </a:solidFill>
                  <a:latin typeface="Libre Baskerville"/>
                </a:rPr>
                <a:t> karakteristik manusia masa depan yang diharapkan, </a:t>
              </a:r>
            </a:p>
            <a:p>
              <a:pPr marL="604519" lvl="1" indent="-302260">
                <a:lnSpc>
                  <a:spcPts val="4199"/>
                </a:lnSpc>
                <a:buFont typeface="Arial"/>
                <a:buChar char="•"/>
              </a:pPr>
              <a:r>
                <a:rPr lang="en-US" sz="2799">
                  <a:solidFill>
                    <a:srgbClr val="EFEBE0"/>
                  </a:solidFill>
                  <a:latin typeface="Libre Baskerville"/>
                </a:rPr>
                <a:t>kontruksi pengetahuan </a:t>
              </a:r>
            </a:p>
            <a:p>
              <a:pPr marL="626107" lvl="1" indent="-313054">
                <a:lnSpc>
                  <a:spcPts val="4349"/>
                </a:lnSpc>
                <a:buFont typeface="Arial"/>
                <a:buChar char="•"/>
              </a:pPr>
              <a:r>
                <a:rPr lang="en-US" sz="2899">
                  <a:solidFill>
                    <a:srgbClr val="EFEBE0"/>
                  </a:solidFill>
                  <a:latin typeface="Libre Baskerville"/>
                </a:rPr>
                <a:t>proses belajar menurut teori konstruktivistik ,</a:t>
              </a:r>
            </a:p>
            <a:p>
              <a:pPr marL="626107" lvl="1" indent="-313054">
                <a:lnSpc>
                  <a:spcPts val="4349"/>
                </a:lnSpc>
                <a:buFont typeface="Arial"/>
                <a:buChar char="•"/>
              </a:pPr>
              <a:r>
                <a:rPr lang="en-US" sz="2899">
                  <a:solidFill>
                    <a:srgbClr val="EFEBE0"/>
                  </a:solidFill>
                  <a:latin typeface="Libre Baskerville"/>
                </a:rPr>
                <a:t>konstruksi pengetahuan menurut Lev Vygotsky ,</a:t>
              </a:r>
            </a:p>
            <a:p>
              <a:pPr marL="626107" lvl="1" indent="-313054">
                <a:lnSpc>
                  <a:spcPts val="4349"/>
                </a:lnSpc>
                <a:buFont typeface="Arial"/>
                <a:buChar char="•"/>
              </a:pPr>
              <a:r>
                <a:rPr lang="en-US" sz="2899">
                  <a:solidFill>
                    <a:srgbClr val="EFEBE0"/>
                  </a:solidFill>
                  <a:latin typeface="Libre Baskerville"/>
                </a:rPr>
                <a:t>Hukum Genetik tentang Perkembangan  dan perbandingan pembelajaran tradisional</a:t>
              </a:r>
            </a:p>
          </p:txBody>
        </p:sp>
      </p:grpSp>
      <p:sp>
        <p:nvSpPr>
          <p:cNvPr id="6" name="TextBox 6"/>
          <p:cNvSpPr txBox="1"/>
          <p:nvPr/>
        </p:nvSpPr>
        <p:spPr>
          <a:xfrm>
            <a:off x="1900828" y="4697228"/>
            <a:ext cx="7243172" cy="1447800"/>
          </a:xfrm>
          <a:prstGeom prst="rect">
            <a:avLst/>
          </a:prstGeom>
        </p:spPr>
        <p:txBody>
          <a:bodyPr lIns="0" tIns="0" rIns="0" bIns="0" rtlCol="0" anchor="t">
            <a:spAutoFit/>
          </a:bodyPr>
          <a:lstStyle/>
          <a:p>
            <a:pPr algn="l">
              <a:lnSpc>
                <a:spcPts val="5757"/>
              </a:lnSpc>
            </a:pPr>
            <a:r>
              <a:rPr lang="en-US" sz="4798" spc="95">
                <a:solidFill>
                  <a:srgbClr val="EFEBE0"/>
                </a:solidFill>
                <a:latin typeface="Libre Baskerville"/>
              </a:rPr>
              <a:t>TEORI BELAJAR KONSTRUKTIVISTIK</a:t>
            </a:r>
          </a:p>
        </p:txBody>
      </p:sp>
      <p:sp>
        <p:nvSpPr>
          <p:cNvPr id="7" name="AutoShape 7"/>
          <p:cNvSpPr/>
          <p:nvPr/>
        </p:nvSpPr>
        <p:spPr>
          <a:xfrm>
            <a:off x="-781050" y="9188773"/>
            <a:ext cx="3302529" cy="69527"/>
          </a:xfrm>
          <a:prstGeom prst="rect">
            <a:avLst/>
          </a:prstGeom>
          <a:solidFill>
            <a:srgbClr val="EFEBE0"/>
          </a:solidFill>
        </p:spPr>
      </p:sp>
      <p:sp>
        <p:nvSpPr>
          <p:cNvPr id="8" name="AutoShape 8"/>
          <p:cNvSpPr/>
          <p:nvPr/>
        </p:nvSpPr>
        <p:spPr>
          <a:xfrm>
            <a:off x="16068675" y="1752600"/>
            <a:ext cx="2381250" cy="76200"/>
          </a:xfrm>
          <a:prstGeom prst="rect">
            <a:avLst/>
          </a:prstGeom>
          <a:solidFill>
            <a:srgbClr val="EFEBE0"/>
          </a:solid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D1B1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0"/>
          </a:blip>
          <a:srcRect t="10279" b="10279"/>
          <a:stretch>
            <a:fillRect/>
          </a:stretch>
        </p:blipFill>
        <p:spPr>
          <a:xfrm>
            <a:off x="-190500" y="-200025"/>
            <a:ext cx="17907458" cy="10687050"/>
          </a:xfrm>
          <a:prstGeom prst="rect">
            <a:avLst/>
          </a:prstGeom>
        </p:spPr>
      </p:pic>
      <p:sp>
        <p:nvSpPr>
          <p:cNvPr id="3" name="AutoShape 3"/>
          <p:cNvSpPr/>
          <p:nvPr/>
        </p:nvSpPr>
        <p:spPr>
          <a:xfrm>
            <a:off x="16370719" y="1028700"/>
            <a:ext cx="2381250" cy="76200"/>
          </a:xfrm>
          <a:prstGeom prst="rect">
            <a:avLst/>
          </a:prstGeom>
          <a:solidFill>
            <a:srgbClr val="EFEBE0"/>
          </a:solidFill>
        </p:spPr>
      </p:sp>
      <p:sp>
        <p:nvSpPr>
          <p:cNvPr id="4" name="AutoShape 4"/>
          <p:cNvSpPr/>
          <p:nvPr/>
        </p:nvSpPr>
        <p:spPr>
          <a:xfrm>
            <a:off x="-781049" y="8252702"/>
            <a:ext cx="3619500" cy="76200"/>
          </a:xfrm>
          <a:prstGeom prst="rect">
            <a:avLst/>
          </a:prstGeom>
          <a:solidFill>
            <a:srgbClr val="EFEBE0"/>
          </a:solidFill>
        </p:spPr>
      </p:sp>
      <p:pic>
        <p:nvPicPr>
          <p:cNvPr id="5" name="Picture 5"/>
          <p:cNvPicPr>
            <a:picLocks noChangeAspect="1"/>
          </p:cNvPicPr>
          <p:nvPr/>
        </p:nvPicPr>
        <p:blipFill>
          <a:blip r:embed="rId3"/>
          <a:srcRect l="7264" t="26690" r="3921" b="17193"/>
          <a:stretch>
            <a:fillRect/>
          </a:stretch>
        </p:blipFill>
        <p:spPr>
          <a:xfrm>
            <a:off x="3947131" y="3521183"/>
            <a:ext cx="10962378" cy="5194858"/>
          </a:xfrm>
          <a:prstGeom prst="rect">
            <a:avLst/>
          </a:prstGeom>
        </p:spPr>
      </p:pic>
      <p:sp>
        <p:nvSpPr>
          <p:cNvPr id="6" name="TextBox 6"/>
          <p:cNvSpPr txBox="1"/>
          <p:nvPr/>
        </p:nvSpPr>
        <p:spPr>
          <a:xfrm>
            <a:off x="3947131" y="1507384"/>
            <a:ext cx="10393739" cy="1546899"/>
          </a:xfrm>
          <a:prstGeom prst="rect">
            <a:avLst/>
          </a:prstGeom>
        </p:spPr>
        <p:txBody>
          <a:bodyPr lIns="0" tIns="0" rIns="0" bIns="0" rtlCol="0" anchor="t">
            <a:spAutoFit/>
          </a:bodyPr>
          <a:lstStyle/>
          <a:p>
            <a:pPr algn="ctr">
              <a:lnSpc>
                <a:spcPts val="4068"/>
              </a:lnSpc>
            </a:pPr>
            <a:r>
              <a:rPr lang="en-US" sz="3390" spc="67">
                <a:solidFill>
                  <a:srgbClr val="EFEBE0"/>
                </a:solidFill>
                <a:latin typeface="Libre Baskerville"/>
              </a:rPr>
              <a:t>PERBANDINGAN PEMBELAJARAN TRADISIONAL (BEHAVIORISTIK) DAN PEMBELAJARAN   Kontruktivistik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C5336"/>
        </a:solidFill>
        <a:effectLst/>
      </p:bgPr>
    </p:bg>
    <p:spTree>
      <p:nvGrpSpPr>
        <p:cNvPr id="1" name=""/>
        <p:cNvGrpSpPr/>
        <p:nvPr/>
      </p:nvGrpSpPr>
      <p:grpSpPr>
        <a:xfrm>
          <a:off x="0" y="0"/>
          <a:ext cx="0" cy="0"/>
          <a:chOff x="0" y="0"/>
          <a:chExt cx="0" cy="0"/>
        </a:xfrm>
      </p:grpSpPr>
      <p:sp>
        <p:nvSpPr>
          <p:cNvPr id="2" name="AutoShape 2"/>
          <p:cNvSpPr/>
          <p:nvPr/>
        </p:nvSpPr>
        <p:spPr>
          <a:xfrm>
            <a:off x="-781050" y="2683023"/>
            <a:ext cx="3619500" cy="76200"/>
          </a:xfrm>
          <a:prstGeom prst="rect">
            <a:avLst/>
          </a:prstGeom>
          <a:solidFill>
            <a:srgbClr val="EFEBE0"/>
          </a:solidFill>
        </p:spPr>
      </p:sp>
      <p:sp>
        <p:nvSpPr>
          <p:cNvPr id="3" name="AutoShape 3"/>
          <p:cNvSpPr/>
          <p:nvPr/>
        </p:nvSpPr>
        <p:spPr>
          <a:xfrm>
            <a:off x="15240000" y="8359378"/>
            <a:ext cx="3619500" cy="76200"/>
          </a:xfrm>
          <a:prstGeom prst="rect">
            <a:avLst/>
          </a:prstGeom>
          <a:solidFill>
            <a:srgbClr val="EFEBE0"/>
          </a:solidFill>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711739" y="3632798"/>
            <a:ext cx="8225539" cy="3948259"/>
          </a:xfrm>
          <a:prstGeom prst="rect">
            <a:avLst/>
          </a:prstGeom>
        </p:spPr>
      </p:pic>
      <p:sp>
        <p:nvSpPr>
          <p:cNvPr id="5" name="TextBox 5"/>
          <p:cNvSpPr txBox="1"/>
          <p:nvPr/>
        </p:nvSpPr>
        <p:spPr>
          <a:xfrm>
            <a:off x="1818362" y="1327655"/>
            <a:ext cx="14211235" cy="2729785"/>
          </a:xfrm>
          <a:prstGeom prst="rect">
            <a:avLst/>
          </a:prstGeom>
        </p:spPr>
        <p:txBody>
          <a:bodyPr lIns="0" tIns="0" rIns="0" bIns="0" rtlCol="0" anchor="t">
            <a:spAutoFit/>
          </a:bodyPr>
          <a:lstStyle/>
          <a:p>
            <a:pPr algn="ctr">
              <a:lnSpc>
                <a:spcPts val="7223"/>
              </a:lnSpc>
            </a:pPr>
            <a:r>
              <a:rPr lang="en-US" sz="5556" dirty="0">
                <a:solidFill>
                  <a:srgbClr val="EFEBE0"/>
                </a:solidFill>
                <a:latin typeface="Libre Baskerville"/>
              </a:rPr>
              <a:t>A .</a:t>
            </a:r>
            <a:r>
              <a:rPr lang="en-US" sz="5556" dirty="0" err="1">
                <a:solidFill>
                  <a:srgbClr val="EFEBE0"/>
                </a:solidFill>
                <a:latin typeface="Libre Baskerville"/>
              </a:rPr>
              <a:t>Karakteristik</a:t>
            </a:r>
            <a:r>
              <a:rPr lang="en-US" sz="5556" dirty="0">
                <a:solidFill>
                  <a:srgbClr val="EFEBE0"/>
                </a:solidFill>
                <a:latin typeface="Libre Baskerville"/>
              </a:rPr>
              <a:t> </a:t>
            </a:r>
            <a:r>
              <a:rPr lang="en-US" sz="5556" dirty="0" err="1">
                <a:solidFill>
                  <a:srgbClr val="EFEBE0"/>
                </a:solidFill>
                <a:latin typeface="Libre Baskerville"/>
              </a:rPr>
              <a:t>Manusia</a:t>
            </a:r>
            <a:r>
              <a:rPr lang="en-US" sz="5556" dirty="0">
                <a:solidFill>
                  <a:srgbClr val="EFEBE0"/>
                </a:solidFill>
                <a:latin typeface="Libre Baskerville"/>
              </a:rPr>
              <a:t> </a:t>
            </a:r>
            <a:r>
              <a:rPr lang="en-US" sz="5556" dirty="0" err="1">
                <a:solidFill>
                  <a:srgbClr val="EFEBE0"/>
                </a:solidFill>
                <a:latin typeface="Libre Baskerville"/>
              </a:rPr>
              <a:t>Masa</a:t>
            </a:r>
            <a:r>
              <a:rPr lang="en-US" sz="5556" dirty="0">
                <a:solidFill>
                  <a:srgbClr val="EFEBE0"/>
                </a:solidFill>
                <a:latin typeface="Libre Baskerville"/>
              </a:rPr>
              <a:t> </a:t>
            </a:r>
            <a:r>
              <a:rPr lang="en-US" sz="5556" dirty="0" err="1">
                <a:solidFill>
                  <a:srgbClr val="EFEBE0"/>
                </a:solidFill>
                <a:latin typeface="Libre Baskerville"/>
              </a:rPr>
              <a:t>Depan</a:t>
            </a:r>
            <a:r>
              <a:rPr lang="en-US" sz="5556" dirty="0">
                <a:solidFill>
                  <a:srgbClr val="EFEBE0"/>
                </a:solidFill>
                <a:latin typeface="Libre Baskerville"/>
              </a:rPr>
              <a:t> yang </a:t>
            </a:r>
            <a:r>
              <a:rPr lang="en-US" sz="5556" dirty="0" err="1">
                <a:solidFill>
                  <a:srgbClr val="EFEBE0"/>
                </a:solidFill>
                <a:latin typeface="Libre Baskerville"/>
              </a:rPr>
              <a:t>Diharapkan</a:t>
            </a:r>
            <a:endParaRPr lang="en-US" sz="5556" dirty="0">
              <a:solidFill>
                <a:srgbClr val="EFEBE0"/>
              </a:solidFill>
              <a:latin typeface="Libre Baskerville"/>
            </a:endParaRPr>
          </a:p>
          <a:p>
            <a:pPr algn="ctr">
              <a:lnSpc>
                <a:spcPts val="7223"/>
              </a:lnSpc>
            </a:pPr>
            <a:endParaRPr lang="en-US" sz="5556" dirty="0">
              <a:solidFill>
                <a:srgbClr val="EFEBE0"/>
              </a:solidFill>
              <a:latin typeface="Libre Baskerville"/>
            </a:endParaRPr>
          </a:p>
        </p:txBody>
      </p:sp>
      <p:sp>
        <p:nvSpPr>
          <p:cNvPr id="6" name="TextBox 6"/>
          <p:cNvSpPr txBox="1"/>
          <p:nvPr/>
        </p:nvSpPr>
        <p:spPr>
          <a:xfrm>
            <a:off x="4908936" y="4485431"/>
            <a:ext cx="3327881" cy="2069159"/>
          </a:xfrm>
          <a:prstGeom prst="rect">
            <a:avLst/>
          </a:prstGeom>
        </p:spPr>
        <p:txBody>
          <a:bodyPr lIns="0" tIns="0" rIns="0" bIns="0" rtlCol="0" anchor="t">
            <a:spAutoFit/>
          </a:bodyPr>
          <a:lstStyle/>
          <a:p>
            <a:pPr algn="ctr">
              <a:lnSpc>
                <a:spcPts val="4191"/>
              </a:lnSpc>
            </a:pPr>
            <a:r>
              <a:rPr lang="en-US" sz="2757">
                <a:solidFill>
                  <a:srgbClr val="6C5336"/>
                </a:solidFill>
                <a:latin typeface="Libre Baskerville"/>
              </a:rPr>
              <a:t>Karakteristik manusia masa depan yang dikehendaki </a:t>
            </a:r>
          </a:p>
        </p:txBody>
      </p:sp>
      <p:sp>
        <p:nvSpPr>
          <p:cNvPr id="7" name="TextBox 7"/>
          <p:cNvSpPr txBox="1"/>
          <p:nvPr/>
        </p:nvSpPr>
        <p:spPr>
          <a:xfrm>
            <a:off x="9602164" y="4009815"/>
            <a:ext cx="1816936" cy="446885"/>
          </a:xfrm>
          <a:prstGeom prst="rect">
            <a:avLst/>
          </a:prstGeom>
        </p:spPr>
        <p:txBody>
          <a:bodyPr lIns="0" tIns="0" rIns="0" bIns="0" rtlCol="0" anchor="t">
            <a:spAutoFit/>
          </a:bodyPr>
          <a:lstStyle/>
          <a:p>
            <a:pPr algn="ctr">
              <a:lnSpc>
                <a:spcPts val="3699"/>
              </a:lnSpc>
            </a:pPr>
            <a:r>
              <a:rPr lang="en-US" sz="2642" dirty="0" err="1">
                <a:solidFill>
                  <a:srgbClr val="6C5336"/>
                </a:solidFill>
                <a:latin typeface="Libre Baskerville"/>
              </a:rPr>
              <a:t>kepekaan</a:t>
            </a:r>
            <a:r>
              <a:rPr lang="en-US" sz="2642" dirty="0">
                <a:solidFill>
                  <a:srgbClr val="6C5336"/>
                </a:solidFill>
                <a:latin typeface="Libre Baskerville"/>
              </a:rPr>
              <a:t>,</a:t>
            </a:r>
            <a:endParaRPr lang="en-US" sz="2642" dirty="0">
              <a:solidFill>
                <a:srgbClr val="6C5336"/>
              </a:solidFill>
              <a:latin typeface="Libre Baskerville"/>
            </a:endParaRPr>
          </a:p>
        </p:txBody>
      </p:sp>
      <p:sp>
        <p:nvSpPr>
          <p:cNvPr id="8" name="TextBox 8"/>
          <p:cNvSpPr txBox="1"/>
          <p:nvPr/>
        </p:nvSpPr>
        <p:spPr>
          <a:xfrm>
            <a:off x="8824508" y="5283394"/>
            <a:ext cx="3331815" cy="580390"/>
          </a:xfrm>
          <a:prstGeom prst="rect">
            <a:avLst/>
          </a:prstGeom>
        </p:spPr>
        <p:txBody>
          <a:bodyPr lIns="0" tIns="0" rIns="0" bIns="0" rtlCol="0" anchor="t">
            <a:spAutoFit/>
          </a:bodyPr>
          <a:lstStyle/>
          <a:p>
            <a:pPr algn="ctr">
              <a:lnSpc>
                <a:spcPts val="4759"/>
              </a:lnSpc>
            </a:pPr>
            <a:r>
              <a:rPr lang="en-US" sz="3399">
                <a:solidFill>
                  <a:srgbClr val="6C5336"/>
                </a:solidFill>
                <a:latin typeface="Libre Baskerville"/>
              </a:rPr>
              <a:t>  kemandirian, </a:t>
            </a:r>
          </a:p>
        </p:txBody>
      </p:sp>
      <p:sp>
        <p:nvSpPr>
          <p:cNvPr id="9" name="TextBox 9"/>
          <p:cNvSpPr txBox="1"/>
          <p:nvPr/>
        </p:nvSpPr>
        <p:spPr>
          <a:xfrm>
            <a:off x="8923980" y="6610565"/>
            <a:ext cx="3132873" cy="479343"/>
          </a:xfrm>
          <a:prstGeom prst="rect">
            <a:avLst/>
          </a:prstGeom>
        </p:spPr>
        <p:txBody>
          <a:bodyPr lIns="0" tIns="0" rIns="0" bIns="0" rtlCol="0" anchor="t">
            <a:spAutoFit/>
          </a:bodyPr>
          <a:lstStyle/>
          <a:p>
            <a:pPr algn="ctr">
              <a:lnSpc>
                <a:spcPts val="3911"/>
              </a:lnSpc>
            </a:pPr>
            <a:r>
              <a:rPr lang="en-US" sz="2794">
                <a:solidFill>
                  <a:srgbClr val="6C5336"/>
                </a:solidFill>
                <a:latin typeface="Libre Baskerville"/>
              </a:rPr>
              <a:t>  tanggung jawab,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BE0"/>
        </a:solidFill>
        <a:effectLst/>
      </p:bgPr>
    </p:bg>
    <p:spTree>
      <p:nvGrpSpPr>
        <p:cNvPr id="1" name=""/>
        <p:cNvGrpSpPr/>
        <p:nvPr/>
      </p:nvGrpSpPr>
      <p:grpSpPr>
        <a:xfrm>
          <a:off x="0" y="0"/>
          <a:ext cx="0" cy="0"/>
          <a:chOff x="0" y="0"/>
          <a:chExt cx="0" cy="0"/>
        </a:xfrm>
      </p:grpSpPr>
      <p:sp>
        <p:nvSpPr>
          <p:cNvPr id="2" name="AutoShape 2"/>
          <p:cNvSpPr/>
          <p:nvPr/>
        </p:nvSpPr>
        <p:spPr>
          <a:xfrm>
            <a:off x="0" y="8151541"/>
            <a:ext cx="3619500" cy="76200"/>
          </a:xfrm>
          <a:prstGeom prst="rect">
            <a:avLst/>
          </a:prstGeom>
          <a:solidFill>
            <a:srgbClr val="1D1B1E"/>
          </a:solidFill>
        </p:spPr>
      </p:sp>
      <p:sp>
        <p:nvSpPr>
          <p:cNvPr id="3" name="AutoShape 3"/>
          <p:cNvSpPr/>
          <p:nvPr/>
        </p:nvSpPr>
        <p:spPr>
          <a:xfrm>
            <a:off x="15382094" y="1762706"/>
            <a:ext cx="2381250" cy="76200"/>
          </a:xfrm>
          <a:prstGeom prst="rect">
            <a:avLst/>
          </a:prstGeom>
          <a:solidFill>
            <a:srgbClr val="1D1B1E"/>
          </a:solidFill>
        </p:spPr>
      </p:sp>
      <p:sp>
        <p:nvSpPr>
          <p:cNvPr id="4" name="TextBox 4"/>
          <p:cNvSpPr txBox="1"/>
          <p:nvPr/>
        </p:nvSpPr>
        <p:spPr>
          <a:xfrm>
            <a:off x="3804305" y="2553513"/>
            <a:ext cx="10679390" cy="582930"/>
          </a:xfrm>
          <a:prstGeom prst="rect">
            <a:avLst/>
          </a:prstGeom>
        </p:spPr>
        <p:txBody>
          <a:bodyPr lIns="0" tIns="0" rIns="0" bIns="0" rtlCol="0" anchor="t">
            <a:spAutoFit/>
          </a:bodyPr>
          <a:lstStyle/>
          <a:p>
            <a:pPr algn="ctr">
              <a:lnSpc>
                <a:spcPts val="4680"/>
              </a:lnSpc>
            </a:pPr>
            <a:r>
              <a:rPr lang="en-US" sz="3600" spc="179">
                <a:solidFill>
                  <a:srgbClr val="6C5336"/>
                </a:solidFill>
                <a:latin typeface="Libre Baskerville Italics"/>
              </a:rPr>
              <a:t>•KARAKTERISTIK MANUSIA</a:t>
            </a:r>
          </a:p>
        </p:txBody>
      </p:sp>
      <p:sp>
        <p:nvSpPr>
          <p:cNvPr id="5" name="TextBox 5"/>
          <p:cNvSpPr txBox="1"/>
          <p:nvPr/>
        </p:nvSpPr>
        <p:spPr>
          <a:xfrm>
            <a:off x="3804305" y="3794365"/>
            <a:ext cx="10679390" cy="3636645"/>
          </a:xfrm>
          <a:prstGeom prst="rect">
            <a:avLst/>
          </a:prstGeom>
        </p:spPr>
        <p:txBody>
          <a:bodyPr lIns="0" tIns="0" rIns="0" bIns="0" rtlCol="0" anchor="t">
            <a:spAutoFit/>
          </a:bodyPr>
          <a:lstStyle/>
          <a:p>
            <a:pPr algn="ctr">
              <a:lnSpc>
                <a:spcPts val="4199"/>
              </a:lnSpc>
            </a:pPr>
            <a:r>
              <a:rPr lang="en-US" sz="2799">
                <a:solidFill>
                  <a:srgbClr val="1D1B1E"/>
                </a:solidFill>
                <a:latin typeface="Libre Baskerville"/>
              </a:rPr>
              <a:t>Karakteristik manusia masa depan yang dikehendaki tersebut adalah manusia-manusia yang memiliki kepekaan, kemandirian, tanggung jawab terhadap resiko dalam mengambil keputusan, mengembangkan segenap aspek potensi melalui proses belajar yang terus menerus untuk menemukan diri sendiri dan menjadi diri sendiri yaitu suatu proses to learn to be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BE0"/>
        </a:solidFill>
        <a:effectLst/>
      </p:bgPr>
    </p:bg>
    <p:spTree>
      <p:nvGrpSpPr>
        <p:cNvPr id="1" name=""/>
        <p:cNvGrpSpPr/>
        <p:nvPr/>
      </p:nvGrpSpPr>
      <p:grpSpPr>
        <a:xfrm>
          <a:off x="0" y="0"/>
          <a:ext cx="0" cy="0"/>
          <a:chOff x="0" y="0"/>
          <a:chExt cx="0" cy="0"/>
        </a:xfrm>
      </p:grpSpPr>
      <p:sp>
        <p:nvSpPr>
          <p:cNvPr id="2" name="TextBox 2"/>
          <p:cNvSpPr txBox="1"/>
          <p:nvPr/>
        </p:nvSpPr>
        <p:spPr>
          <a:xfrm>
            <a:off x="7357280" y="2996538"/>
            <a:ext cx="9146097" cy="5415053"/>
          </a:xfrm>
          <a:prstGeom prst="rect">
            <a:avLst/>
          </a:prstGeom>
        </p:spPr>
        <p:txBody>
          <a:bodyPr lIns="0" tIns="0" rIns="0" bIns="0" rtlCol="0" anchor="t">
            <a:spAutoFit/>
          </a:bodyPr>
          <a:lstStyle/>
          <a:p>
            <a:pPr marL="620202" lvl="1" indent="-310101" algn="just">
              <a:lnSpc>
                <a:spcPts val="4308"/>
              </a:lnSpc>
              <a:buFont typeface="Arial"/>
              <a:buChar char="•"/>
            </a:pPr>
            <a:r>
              <a:rPr lang="en-US" sz="2872" spc="166">
                <a:solidFill>
                  <a:srgbClr val="1D1B1E"/>
                </a:solidFill>
                <a:latin typeface="Libre Baskerville"/>
              </a:rPr>
              <a:t>Langkah strategis dalam implementasi merupakan tujuan tersedianya layanan keahlian pendidikan yang efisien dan berkinerja tinggi. Aktif belajar siswa atau belajar aktif siswa dalam mengarahkan kegiatan belajar mengajar, yang mengakui sentralitas peran siswa dalam belajar, merupakan landasan yang kokoh bagi perkembangan pribadi yang diharapkan di masa depan</a:t>
            </a:r>
          </a:p>
        </p:txBody>
      </p:sp>
      <p:sp>
        <p:nvSpPr>
          <p:cNvPr id="3" name="TextBox 3"/>
          <p:cNvSpPr txBox="1"/>
          <p:nvPr/>
        </p:nvSpPr>
        <p:spPr>
          <a:xfrm>
            <a:off x="1726260" y="1898078"/>
            <a:ext cx="7417740" cy="2387422"/>
          </a:xfrm>
          <a:prstGeom prst="rect">
            <a:avLst/>
          </a:prstGeom>
        </p:spPr>
        <p:txBody>
          <a:bodyPr lIns="0" tIns="0" rIns="0" bIns="0" rtlCol="0" anchor="t">
            <a:spAutoFit/>
          </a:bodyPr>
          <a:lstStyle/>
          <a:p>
            <a:pPr>
              <a:lnSpc>
                <a:spcPts val="6277"/>
              </a:lnSpc>
            </a:pPr>
            <a:r>
              <a:rPr lang="en-US" sz="5231" spc="104">
                <a:solidFill>
                  <a:srgbClr val="6C5336"/>
                </a:solidFill>
                <a:latin typeface="Libre Baskerville"/>
              </a:rPr>
              <a:t>LANGKAH STRATEGIS</a:t>
            </a:r>
          </a:p>
          <a:p>
            <a:pPr algn="l">
              <a:lnSpc>
                <a:spcPts val="6277"/>
              </a:lnSpc>
            </a:pPr>
            <a:endParaRPr lang="en-US" sz="5231" spc="104">
              <a:solidFill>
                <a:srgbClr val="6C5336"/>
              </a:solidFill>
              <a:latin typeface="Libre Baskerville"/>
            </a:endParaRPr>
          </a:p>
        </p:txBody>
      </p:sp>
      <p:sp>
        <p:nvSpPr>
          <p:cNvPr id="4" name="AutoShape 4"/>
          <p:cNvSpPr/>
          <p:nvPr/>
        </p:nvSpPr>
        <p:spPr>
          <a:xfrm>
            <a:off x="-781050" y="5497116"/>
            <a:ext cx="3619500" cy="76200"/>
          </a:xfrm>
          <a:prstGeom prst="rect">
            <a:avLst/>
          </a:prstGeom>
          <a:solidFill>
            <a:srgbClr val="1D1B1E"/>
          </a:solidFill>
        </p:spPr>
      </p:sp>
      <p:sp>
        <p:nvSpPr>
          <p:cNvPr id="5" name="AutoShape 5"/>
          <p:cNvSpPr/>
          <p:nvPr/>
        </p:nvSpPr>
        <p:spPr>
          <a:xfrm>
            <a:off x="15906750" y="8840129"/>
            <a:ext cx="2381250" cy="76200"/>
          </a:xfrm>
          <a:prstGeom prst="rect">
            <a:avLst/>
          </a:prstGeom>
          <a:solidFill>
            <a:srgbClr val="1D1B1E"/>
          </a:solid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C5336"/>
        </a:solidFill>
        <a:effectLst/>
      </p:bgPr>
    </p:bg>
    <p:spTree>
      <p:nvGrpSpPr>
        <p:cNvPr id="1" name=""/>
        <p:cNvGrpSpPr/>
        <p:nvPr/>
      </p:nvGrpSpPr>
      <p:grpSpPr>
        <a:xfrm>
          <a:off x="0" y="0"/>
          <a:ext cx="0" cy="0"/>
          <a:chOff x="0" y="0"/>
          <a:chExt cx="0" cy="0"/>
        </a:xfrm>
      </p:grpSpPr>
      <p:sp>
        <p:nvSpPr>
          <p:cNvPr id="2" name="AutoShape 2"/>
          <p:cNvSpPr/>
          <p:nvPr/>
        </p:nvSpPr>
        <p:spPr>
          <a:xfrm>
            <a:off x="-781050" y="1143000"/>
            <a:ext cx="3619500" cy="76200"/>
          </a:xfrm>
          <a:prstGeom prst="rect">
            <a:avLst/>
          </a:prstGeom>
          <a:solidFill>
            <a:srgbClr val="EFEBE0"/>
          </a:solidFill>
        </p:spPr>
      </p:sp>
      <p:sp>
        <p:nvSpPr>
          <p:cNvPr id="3" name="AutoShape 3"/>
          <p:cNvSpPr/>
          <p:nvPr/>
        </p:nvSpPr>
        <p:spPr>
          <a:xfrm>
            <a:off x="15240000" y="8359378"/>
            <a:ext cx="3619500" cy="76200"/>
          </a:xfrm>
          <a:prstGeom prst="rect">
            <a:avLst/>
          </a:prstGeom>
          <a:solidFill>
            <a:srgbClr val="EFEBE0"/>
          </a:solidFill>
        </p:spPr>
      </p:sp>
      <p:sp>
        <p:nvSpPr>
          <p:cNvPr id="4" name="TextBox 4"/>
          <p:cNvSpPr txBox="1"/>
          <p:nvPr/>
        </p:nvSpPr>
        <p:spPr>
          <a:xfrm>
            <a:off x="1271851" y="1953699"/>
            <a:ext cx="9094193" cy="925833"/>
          </a:xfrm>
          <a:prstGeom prst="rect">
            <a:avLst/>
          </a:prstGeom>
        </p:spPr>
        <p:txBody>
          <a:bodyPr lIns="0" tIns="0" rIns="0" bIns="0" rtlCol="0" anchor="t">
            <a:spAutoFit/>
          </a:bodyPr>
          <a:lstStyle/>
          <a:p>
            <a:pPr>
              <a:lnSpc>
                <a:spcPts val="7799"/>
              </a:lnSpc>
              <a:spcBef>
                <a:spcPct val="0"/>
              </a:spcBef>
            </a:pPr>
            <a:r>
              <a:rPr lang="en-US" sz="5199">
                <a:solidFill>
                  <a:srgbClr val="FFFFFF"/>
                </a:solidFill>
                <a:latin typeface="Libre Baskerville"/>
              </a:rPr>
              <a:t>B. Konstruksi Pengetahuan</a:t>
            </a:r>
          </a:p>
        </p:txBody>
      </p:sp>
      <p:sp>
        <p:nvSpPr>
          <p:cNvPr id="5" name="TextBox 5"/>
          <p:cNvSpPr txBox="1"/>
          <p:nvPr/>
        </p:nvSpPr>
        <p:spPr>
          <a:xfrm>
            <a:off x="1271851" y="2898581"/>
            <a:ext cx="15369081" cy="6058916"/>
          </a:xfrm>
          <a:prstGeom prst="rect">
            <a:avLst/>
          </a:prstGeom>
        </p:spPr>
        <p:txBody>
          <a:bodyPr lIns="0" tIns="0" rIns="0" bIns="0" rtlCol="0" anchor="t">
            <a:spAutoFit/>
          </a:bodyPr>
          <a:lstStyle/>
          <a:p>
            <a:pPr>
              <a:lnSpc>
                <a:spcPts val="2990"/>
              </a:lnSpc>
            </a:pPr>
            <a:endParaRPr/>
          </a:p>
          <a:p>
            <a:pPr>
              <a:lnSpc>
                <a:spcPts val="4134"/>
              </a:lnSpc>
            </a:pPr>
            <a:r>
              <a:rPr lang="en-US" sz="2600" spc="488">
                <a:solidFill>
                  <a:srgbClr val="FFFFFF"/>
                </a:solidFill>
                <a:latin typeface="Libre Baskerville"/>
              </a:rPr>
              <a:t> Pengetahuan adalah pembentukan terus menerus yang dilakukan oleh seseorang yang setiap waktu direposisi karena pemahaman baru.</a:t>
            </a:r>
          </a:p>
          <a:p>
            <a:pPr>
              <a:lnSpc>
                <a:spcPts val="4134"/>
              </a:lnSpc>
            </a:pPr>
            <a:endParaRPr lang="en-US" sz="2600" spc="488">
              <a:solidFill>
                <a:srgbClr val="FFFFFF"/>
              </a:solidFill>
              <a:latin typeface="Libre Baskerville"/>
            </a:endParaRPr>
          </a:p>
          <a:p>
            <a:pPr>
              <a:lnSpc>
                <a:spcPts val="4134"/>
              </a:lnSpc>
            </a:pPr>
            <a:r>
              <a:rPr lang="en-US" sz="2600" spc="488">
                <a:solidFill>
                  <a:srgbClr val="FFFFFF"/>
                </a:solidFill>
                <a:latin typeface="Libre Baskerville"/>
              </a:rPr>
              <a:t>Manusia dapat mengetahui sesuatu dengan menggunakan indranya, Melalui interaksinya dengan obyek dan lingkungan contohnya dengan melihat, mendengar, menjamah, membau, atau merasakan, seseorang dapat mengetahui sesuatu. Pengetahuan bukanlah sesuatu yang sudah ditentukan, melainkan sesuatu proses pembentukan</a:t>
            </a:r>
          </a:p>
          <a:p>
            <a:pPr>
              <a:lnSpc>
                <a:spcPts val="4134"/>
              </a:lnSpc>
            </a:pPr>
            <a:endParaRPr lang="en-US" sz="2600" spc="488">
              <a:solidFill>
                <a:srgbClr val="FFFFFF"/>
              </a:solidFill>
              <a:latin typeface="Libre Baskervill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BE0"/>
        </a:solidFill>
        <a:effectLst/>
      </p:bgPr>
    </p:bg>
    <p:spTree>
      <p:nvGrpSpPr>
        <p:cNvPr id="1" name=""/>
        <p:cNvGrpSpPr/>
        <p:nvPr/>
      </p:nvGrpSpPr>
      <p:grpSpPr>
        <a:xfrm>
          <a:off x="0" y="0"/>
          <a:ext cx="0" cy="0"/>
          <a:chOff x="0" y="0"/>
          <a:chExt cx="0" cy="0"/>
        </a:xfrm>
      </p:grpSpPr>
      <p:sp>
        <p:nvSpPr>
          <p:cNvPr id="2" name="TextBox 2"/>
          <p:cNvSpPr txBox="1"/>
          <p:nvPr/>
        </p:nvSpPr>
        <p:spPr>
          <a:xfrm>
            <a:off x="1028700" y="1402752"/>
            <a:ext cx="12580257" cy="2748222"/>
          </a:xfrm>
          <a:prstGeom prst="rect">
            <a:avLst/>
          </a:prstGeom>
        </p:spPr>
        <p:txBody>
          <a:bodyPr lIns="0" tIns="0" rIns="0" bIns="0" rtlCol="0" anchor="t">
            <a:spAutoFit/>
          </a:bodyPr>
          <a:lstStyle/>
          <a:p>
            <a:pPr>
              <a:lnSpc>
                <a:spcPts val="4360"/>
              </a:lnSpc>
            </a:pPr>
            <a:r>
              <a:rPr lang="en-US" sz="3354" spc="167">
                <a:solidFill>
                  <a:srgbClr val="6C5336"/>
                </a:solidFill>
                <a:latin typeface="Libre Baskerville Italics"/>
              </a:rPr>
              <a:t>TUJUAN PENDIDIKAN TINGKAT SVON GALSERFELD (DALAM PAUL, S., 1996) MENGEMUKAKAN BAHWA ADA BEBERAPA KEMAMPUAN YANG DIPERLUKAN DALAM PROSES MENGKONSTRUKSI PENGETAHUAN, </a:t>
            </a:r>
          </a:p>
        </p:txBody>
      </p:sp>
      <p:sp>
        <p:nvSpPr>
          <p:cNvPr id="3" name="TextBox 3"/>
          <p:cNvSpPr txBox="1"/>
          <p:nvPr/>
        </p:nvSpPr>
        <p:spPr>
          <a:xfrm>
            <a:off x="3488418" y="4422081"/>
            <a:ext cx="12580257" cy="4006369"/>
          </a:xfrm>
          <a:prstGeom prst="rect">
            <a:avLst/>
          </a:prstGeom>
        </p:spPr>
        <p:txBody>
          <a:bodyPr lIns="0" tIns="0" rIns="0" bIns="0" rtlCol="0" anchor="t">
            <a:spAutoFit/>
          </a:bodyPr>
          <a:lstStyle/>
          <a:p>
            <a:pPr>
              <a:lnSpc>
                <a:spcPts val="4613"/>
              </a:lnSpc>
            </a:pPr>
            <a:r>
              <a:rPr lang="en-US" sz="3075">
                <a:solidFill>
                  <a:srgbClr val="1D1B1E"/>
                </a:solidFill>
                <a:latin typeface="Libre Baskerville"/>
              </a:rPr>
              <a:t>1.kemampuan mengingat dan mengungkapkan kembali pengalaman, </a:t>
            </a:r>
          </a:p>
          <a:p>
            <a:pPr>
              <a:lnSpc>
                <a:spcPts val="4613"/>
              </a:lnSpc>
            </a:pPr>
            <a:r>
              <a:rPr lang="en-US" sz="3075">
                <a:solidFill>
                  <a:srgbClr val="1D1B1E"/>
                </a:solidFill>
                <a:latin typeface="Libre Baskerville"/>
              </a:rPr>
              <a:t>2) kemampuan membandingkan dan mengambil keputusan akan kesamaan dan perbedaan</a:t>
            </a:r>
          </a:p>
          <a:p>
            <a:pPr>
              <a:lnSpc>
                <a:spcPts val="4613"/>
              </a:lnSpc>
            </a:pPr>
            <a:r>
              <a:rPr lang="en-US" sz="3075">
                <a:solidFill>
                  <a:srgbClr val="1D1B1E"/>
                </a:solidFill>
                <a:latin typeface="Libre Baskerville"/>
              </a:rPr>
              <a:t> 3) kemampuan untuk lebih menyukai suatu pengalaman yang satu dari pada lainnya.</a:t>
            </a:r>
          </a:p>
          <a:p>
            <a:pPr>
              <a:lnSpc>
                <a:spcPts val="4613"/>
              </a:lnSpc>
            </a:pPr>
            <a:endParaRPr lang="en-US" sz="3075">
              <a:solidFill>
                <a:srgbClr val="1D1B1E"/>
              </a:solidFill>
              <a:latin typeface="Libre Baskerville"/>
            </a:endParaRPr>
          </a:p>
        </p:txBody>
      </p:sp>
      <p:sp>
        <p:nvSpPr>
          <p:cNvPr id="4" name="AutoShape 4"/>
          <p:cNvSpPr/>
          <p:nvPr/>
        </p:nvSpPr>
        <p:spPr>
          <a:xfrm>
            <a:off x="-131082" y="8428451"/>
            <a:ext cx="3619500" cy="76200"/>
          </a:xfrm>
          <a:prstGeom prst="rect">
            <a:avLst/>
          </a:prstGeom>
          <a:solidFill>
            <a:srgbClr val="1D1B1E"/>
          </a:solidFill>
        </p:spPr>
      </p:sp>
      <p:sp>
        <p:nvSpPr>
          <p:cNvPr id="5" name="AutoShape 5"/>
          <p:cNvSpPr/>
          <p:nvPr/>
        </p:nvSpPr>
        <p:spPr>
          <a:xfrm>
            <a:off x="15260212" y="1431327"/>
            <a:ext cx="2381250" cy="76200"/>
          </a:xfrm>
          <a:prstGeom prst="rect">
            <a:avLst/>
          </a:prstGeom>
          <a:solidFill>
            <a:srgbClr val="1D1B1E"/>
          </a:solid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BE0"/>
        </a:solidFill>
        <a:effectLst/>
      </p:bgPr>
    </p:bg>
    <p:spTree>
      <p:nvGrpSpPr>
        <p:cNvPr id="1" name=""/>
        <p:cNvGrpSpPr/>
        <p:nvPr/>
      </p:nvGrpSpPr>
      <p:grpSpPr>
        <a:xfrm>
          <a:off x="0" y="0"/>
          <a:ext cx="0" cy="0"/>
          <a:chOff x="0" y="0"/>
          <a:chExt cx="0" cy="0"/>
        </a:xfrm>
      </p:grpSpPr>
      <p:sp>
        <p:nvSpPr>
          <p:cNvPr id="2" name="AutoShape 2"/>
          <p:cNvSpPr/>
          <p:nvPr/>
        </p:nvSpPr>
        <p:spPr>
          <a:xfrm>
            <a:off x="10874317" y="-535338"/>
            <a:ext cx="7848600" cy="10629900"/>
          </a:xfrm>
          <a:prstGeom prst="rect">
            <a:avLst/>
          </a:prstGeom>
          <a:solidFill>
            <a:srgbClr val="6C5336"/>
          </a:solidFill>
        </p:spPr>
      </p:sp>
      <p:sp>
        <p:nvSpPr>
          <p:cNvPr id="3" name="TextBox 3"/>
          <p:cNvSpPr txBox="1"/>
          <p:nvPr/>
        </p:nvSpPr>
        <p:spPr>
          <a:xfrm>
            <a:off x="11553525" y="2549110"/>
            <a:ext cx="5524900" cy="5160204"/>
          </a:xfrm>
          <a:prstGeom prst="rect">
            <a:avLst/>
          </a:prstGeom>
        </p:spPr>
        <p:txBody>
          <a:bodyPr lIns="0" tIns="0" rIns="0" bIns="0" rtlCol="0" anchor="t">
            <a:spAutoFit/>
          </a:bodyPr>
          <a:lstStyle/>
          <a:p>
            <a:pPr algn="just">
              <a:lnSpc>
                <a:spcPts val="8032"/>
              </a:lnSpc>
            </a:pPr>
            <a:r>
              <a:rPr lang="en-US" sz="6478" spc="-427">
                <a:solidFill>
                  <a:srgbClr val="EFEBE0"/>
                </a:solidFill>
                <a:latin typeface="Libre Baskerville Italics"/>
              </a:rPr>
              <a:t>Faktor lain yang mempengaruhi konstruksi pengetahuan</a:t>
            </a:r>
          </a:p>
          <a:p>
            <a:pPr algn="r">
              <a:lnSpc>
                <a:spcPts val="8811"/>
              </a:lnSpc>
            </a:pPr>
            <a:endParaRPr lang="en-US" sz="6478" spc="-427">
              <a:solidFill>
                <a:srgbClr val="EFEBE0"/>
              </a:solidFill>
              <a:latin typeface="Libre Baskerville Italics"/>
            </a:endParaRPr>
          </a:p>
        </p:txBody>
      </p:sp>
      <p:sp>
        <p:nvSpPr>
          <p:cNvPr id="4" name="TextBox 4"/>
          <p:cNvSpPr txBox="1"/>
          <p:nvPr/>
        </p:nvSpPr>
        <p:spPr>
          <a:xfrm>
            <a:off x="1590116" y="1691640"/>
            <a:ext cx="8543555" cy="6789421"/>
          </a:xfrm>
          <a:prstGeom prst="rect">
            <a:avLst/>
          </a:prstGeom>
        </p:spPr>
        <p:txBody>
          <a:bodyPr lIns="0" tIns="0" rIns="0" bIns="0" rtlCol="0" anchor="t">
            <a:spAutoFit/>
          </a:bodyPr>
          <a:lstStyle/>
          <a:p>
            <a:pPr algn="ctr">
              <a:lnSpc>
                <a:spcPts val="5549"/>
              </a:lnSpc>
            </a:pPr>
            <a:r>
              <a:rPr lang="en-US" sz="3699">
                <a:solidFill>
                  <a:srgbClr val="1D1B1E"/>
                </a:solidFill>
                <a:latin typeface="Libre Baskerville"/>
              </a:rPr>
              <a:t> yaitu : konstruksi pengetahuan yang ada, domain pengalaman, dan jaringan struktur kognitif.</a:t>
            </a:r>
          </a:p>
          <a:p>
            <a:pPr algn="ctr">
              <a:lnSpc>
                <a:spcPts val="5549"/>
              </a:lnSpc>
            </a:pPr>
            <a:endParaRPr lang="en-US" sz="3699">
              <a:solidFill>
                <a:srgbClr val="1D1B1E"/>
              </a:solidFill>
              <a:latin typeface="Libre Baskerville"/>
            </a:endParaRPr>
          </a:p>
          <a:p>
            <a:pPr algn="ctr">
              <a:lnSpc>
                <a:spcPts val="5549"/>
              </a:lnSpc>
            </a:pPr>
            <a:endParaRPr lang="en-US" sz="3699">
              <a:solidFill>
                <a:srgbClr val="1D1B1E"/>
              </a:solidFill>
              <a:latin typeface="Libre Baskerville"/>
            </a:endParaRPr>
          </a:p>
          <a:p>
            <a:pPr algn="ctr">
              <a:lnSpc>
                <a:spcPts val="5549"/>
              </a:lnSpc>
            </a:pPr>
            <a:r>
              <a:rPr lang="en-US" sz="3699">
                <a:solidFill>
                  <a:srgbClr val="1D1B1E"/>
                </a:solidFill>
                <a:latin typeface="Libre Baskerville"/>
              </a:rPr>
              <a:t> Proses dan hasil dari penciptaan pengetahuan yang ada adalah batas untuk penciptaan pengetahuan di masa depan. </a:t>
            </a:r>
          </a:p>
          <a:p>
            <a:pPr algn="ctr">
              <a:lnSpc>
                <a:spcPts val="4349"/>
              </a:lnSpc>
            </a:pPr>
            <a:endParaRPr lang="en-US" sz="3699">
              <a:solidFill>
                <a:srgbClr val="1D1B1E"/>
              </a:solidFill>
              <a:latin typeface="Libre Baskerville"/>
            </a:endParaRPr>
          </a:p>
        </p:txBody>
      </p:sp>
      <p:sp>
        <p:nvSpPr>
          <p:cNvPr id="5" name="AutoShape 5"/>
          <p:cNvSpPr/>
          <p:nvPr/>
        </p:nvSpPr>
        <p:spPr>
          <a:xfrm>
            <a:off x="10343950" y="1656161"/>
            <a:ext cx="2419150" cy="149778"/>
          </a:xfrm>
          <a:prstGeom prst="rect">
            <a:avLst/>
          </a:prstGeom>
          <a:solidFill>
            <a:srgbClr val="EFEBE0"/>
          </a:solidFill>
        </p:spPr>
      </p:sp>
      <p:sp>
        <p:nvSpPr>
          <p:cNvPr id="6" name="AutoShape 6"/>
          <p:cNvSpPr/>
          <p:nvPr/>
        </p:nvSpPr>
        <p:spPr>
          <a:xfrm>
            <a:off x="15394923" y="7709315"/>
            <a:ext cx="2419150" cy="149778"/>
          </a:xfrm>
          <a:prstGeom prst="rect">
            <a:avLst/>
          </a:prstGeom>
          <a:solidFill>
            <a:srgbClr val="EFEBE0"/>
          </a:solid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BE0"/>
        </a:solidFill>
        <a:effectLst/>
      </p:bgPr>
    </p:bg>
    <p:spTree>
      <p:nvGrpSpPr>
        <p:cNvPr id="1" name=""/>
        <p:cNvGrpSpPr/>
        <p:nvPr/>
      </p:nvGrpSpPr>
      <p:grpSpPr>
        <a:xfrm>
          <a:off x="0" y="0"/>
          <a:ext cx="0" cy="0"/>
          <a:chOff x="0" y="0"/>
          <a:chExt cx="0" cy="0"/>
        </a:xfrm>
      </p:grpSpPr>
      <p:sp>
        <p:nvSpPr>
          <p:cNvPr id="2" name="AutoShape 2"/>
          <p:cNvSpPr/>
          <p:nvPr/>
        </p:nvSpPr>
        <p:spPr>
          <a:xfrm>
            <a:off x="-190500" y="-180975"/>
            <a:ext cx="10610850" cy="10648950"/>
          </a:xfrm>
          <a:prstGeom prst="rect">
            <a:avLst/>
          </a:prstGeom>
          <a:solidFill>
            <a:srgbClr val="6C5336"/>
          </a:solidFill>
        </p:spPr>
      </p:sp>
      <p:sp>
        <p:nvSpPr>
          <p:cNvPr id="3" name="TextBox 3"/>
          <p:cNvSpPr txBox="1"/>
          <p:nvPr/>
        </p:nvSpPr>
        <p:spPr>
          <a:xfrm>
            <a:off x="1437613" y="2437770"/>
            <a:ext cx="7988352" cy="4075272"/>
          </a:xfrm>
          <a:prstGeom prst="rect">
            <a:avLst/>
          </a:prstGeom>
        </p:spPr>
        <p:txBody>
          <a:bodyPr lIns="0" tIns="0" rIns="0" bIns="0" rtlCol="0" anchor="t">
            <a:spAutoFit/>
          </a:bodyPr>
          <a:lstStyle/>
          <a:p>
            <a:pPr algn="l">
              <a:lnSpc>
                <a:spcPts val="6464"/>
              </a:lnSpc>
            </a:pPr>
            <a:r>
              <a:rPr lang="en-US" sz="5387" spc="107">
                <a:solidFill>
                  <a:srgbClr val="EFEBE0"/>
                </a:solidFill>
                <a:latin typeface="Libre Baskerville Italics"/>
              </a:rPr>
              <a:t>PENGEMBANGAN KURIKULUM PROSES BELAJAR MENURUT TEORI KONSTRUKTIVISTIK</a:t>
            </a:r>
          </a:p>
        </p:txBody>
      </p:sp>
      <p:sp>
        <p:nvSpPr>
          <p:cNvPr id="4" name="AutoShape 4"/>
          <p:cNvSpPr/>
          <p:nvPr/>
        </p:nvSpPr>
        <p:spPr>
          <a:xfrm>
            <a:off x="-781050" y="7460159"/>
            <a:ext cx="3619500" cy="76200"/>
          </a:xfrm>
          <a:prstGeom prst="rect">
            <a:avLst/>
          </a:prstGeom>
          <a:solidFill>
            <a:srgbClr val="EFEBE0"/>
          </a:solidFill>
        </p:spPr>
      </p:sp>
      <p:sp>
        <p:nvSpPr>
          <p:cNvPr id="5" name="AutoShape 5"/>
          <p:cNvSpPr/>
          <p:nvPr/>
        </p:nvSpPr>
        <p:spPr>
          <a:xfrm>
            <a:off x="9425965" y="2437770"/>
            <a:ext cx="1663098" cy="1588130"/>
          </a:xfrm>
          <a:prstGeom prst="rect">
            <a:avLst/>
          </a:prstGeom>
          <a:solidFill>
            <a:srgbClr val="1D1B1E"/>
          </a:solidFill>
        </p:spPr>
      </p:sp>
      <p:sp>
        <p:nvSpPr>
          <p:cNvPr id="6" name="TextBox 6"/>
          <p:cNvSpPr txBox="1"/>
          <p:nvPr/>
        </p:nvSpPr>
        <p:spPr>
          <a:xfrm>
            <a:off x="12598668" y="6571082"/>
            <a:ext cx="3614554" cy="2857564"/>
          </a:xfrm>
          <a:prstGeom prst="rect">
            <a:avLst/>
          </a:prstGeom>
        </p:spPr>
        <p:txBody>
          <a:bodyPr lIns="0" tIns="0" rIns="0" bIns="0" rtlCol="0" anchor="t">
            <a:spAutoFit/>
          </a:bodyPr>
          <a:lstStyle/>
          <a:p>
            <a:pPr algn="ctr">
              <a:lnSpc>
                <a:spcPts val="3688"/>
              </a:lnSpc>
            </a:pPr>
            <a:r>
              <a:rPr lang="en-US" sz="3099" spc="40">
                <a:solidFill>
                  <a:srgbClr val="1D1B1E"/>
                </a:solidFill>
                <a:latin typeface="Glacial Indifference"/>
              </a:rPr>
              <a:t>Ciri-ciri belajar konstruktivisme yang dikemukakan oleh Driver dan Oldhan (1994),yaitu</a:t>
            </a:r>
          </a:p>
          <a:p>
            <a:pPr algn="ctr">
              <a:lnSpc>
                <a:spcPts val="4649"/>
              </a:lnSpc>
            </a:pPr>
            <a:endParaRPr lang="en-US" sz="3099" spc="40">
              <a:solidFill>
                <a:srgbClr val="1D1B1E"/>
              </a:solidFill>
              <a:latin typeface="Glacial Indifference"/>
            </a:endParaRPr>
          </a:p>
        </p:txBody>
      </p:sp>
      <p:sp>
        <p:nvSpPr>
          <p:cNvPr id="7" name="TextBox 7"/>
          <p:cNvSpPr txBox="1"/>
          <p:nvPr/>
        </p:nvSpPr>
        <p:spPr>
          <a:xfrm>
            <a:off x="12691378" y="1665605"/>
            <a:ext cx="3521843" cy="4625340"/>
          </a:xfrm>
          <a:prstGeom prst="rect">
            <a:avLst/>
          </a:prstGeom>
        </p:spPr>
        <p:txBody>
          <a:bodyPr lIns="0" tIns="0" rIns="0" bIns="0" rtlCol="0" anchor="t">
            <a:spAutoFit/>
          </a:bodyPr>
          <a:lstStyle/>
          <a:p>
            <a:pPr algn="ctr">
              <a:lnSpc>
                <a:spcPts val="4649"/>
              </a:lnSpc>
            </a:pPr>
            <a:r>
              <a:rPr lang="en-US" sz="3099">
                <a:solidFill>
                  <a:srgbClr val="1D1B1E"/>
                </a:solidFill>
                <a:latin typeface="Glacial Indifference"/>
              </a:rPr>
              <a:t>teori belajar konstruktivistik yaitu  belajar sebagai proses pembentukan (kontruksi) pengetahuan oleh peserta didik itu sendiri</a:t>
            </a:r>
          </a:p>
        </p:txBody>
      </p:sp>
      <p:sp>
        <p:nvSpPr>
          <p:cNvPr id="8" name="AutoShape 8"/>
          <p:cNvSpPr/>
          <p:nvPr/>
        </p:nvSpPr>
        <p:spPr>
          <a:xfrm>
            <a:off x="10420350" y="2554237"/>
            <a:ext cx="803885" cy="857119"/>
          </a:xfrm>
          <a:prstGeom prst="rect">
            <a:avLst/>
          </a:prstGeom>
          <a:solidFill>
            <a:srgbClr val="CBB7B7"/>
          </a:solidFill>
        </p:spPr>
      </p:sp>
      <p:sp>
        <p:nvSpPr>
          <p:cNvPr id="9" name="AutoShape 9"/>
          <p:cNvSpPr/>
          <p:nvPr/>
        </p:nvSpPr>
        <p:spPr>
          <a:xfrm>
            <a:off x="9425965" y="6571082"/>
            <a:ext cx="1663098" cy="1588130"/>
          </a:xfrm>
          <a:prstGeom prst="rect">
            <a:avLst/>
          </a:prstGeom>
          <a:solidFill>
            <a:srgbClr val="1D1B1E"/>
          </a:solidFill>
        </p:spPr>
      </p:sp>
      <p:sp>
        <p:nvSpPr>
          <p:cNvPr id="10" name="AutoShape 10"/>
          <p:cNvSpPr/>
          <p:nvPr/>
        </p:nvSpPr>
        <p:spPr>
          <a:xfrm>
            <a:off x="10420350" y="6720579"/>
            <a:ext cx="803885" cy="815780"/>
          </a:xfrm>
          <a:prstGeom prst="rect">
            <a:avLst/>
          </a:prstGeom>
          <a:solidFill>
            <a:srgbClr val="CBB7B7"/>
          </a:solid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1027</Words>
  <Application>Microsoft Office PowerPoint</Application>
  <PresentationFormat>Custom</PresentationFormat>
  <Paragraphs>106</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Libre Baskerville</vt:lpstr>
      <vt:lpstr>Glacial Indifference</vt:lpstr>
      <vt:lpstr>Calibri</vt:lpstr>
      <vt:lpstr>Libre Baskerville Bold Italics</vt:lpstr>
      <vt:lpstr>Libre Baskerville Italics</vt:lpstr>
      <vt:lpstr>Sansita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Salinan dari Cokelat Sejarah Pendidikan Presentasi</dc:title>
  <cp:lastModifiedBy>LENOVO</cp:lastModifiedBy>
  <cp:revision>2</cp:revision>
  <dcterms:created xsi:type="dcterms:W3CDTF">2006-08-16T00:00:00Z</dcterms:created>
  <dcterms:modified xsi:type="dcterms:W3CDTF">2023-02-26T11:18:03Z</dcterms:modified>
  <dc:identifier>DAFbe2xttDY</dc:identifier>
</cp:coreProperties>
</file>