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Calibri" pitchFamily="34" charset="0"/>
      <p:regular r:id="rId9"/>
      <p:bold r:id="rId10"/>
      <p:italic r:id="rId11"/>
      <p:boldItalic r:id="rId12"/>
    </p:embeddedFont>
    <p:embeddedFont>
      <p:font typeface="Montserrat Light" charset="0"/>
      <p:regular r:id="rId13"/>
    </p:embeddedFont>
    <p:embeddedFont>
      <p:font typeface="Open Sans Extra Bold" charset="0"/>
      <p:regular r:id="rId14"/>
    </p:embeddedFont>
    <p:embeddedFont>
      <p:font typeface="Algerian" pitchFamily="82" charset="0"/>
      <p:regular r:id="rId15"/>
    </p:embeddedFont>
    <p:embeddedFont>
      <p:font typeface="Open Sans" charset="0"/>
      <p:regular r:id="rId16"/>
    </p:embeddedFont>
    <p:embeddedFont>
      <p:font typeface="Montserrat Classic Bold" charset="0"/>
      <p:regular r:id="rId17"/>
    </p:embeddedFont>
    <p:embeddedFont>
      <p:font typeface="Bodoni MT Black" pitchFamily="18" charset="0"/>
      <p:bold r:id="rId18"/>
      <p:boldItalic r:id="rId19"/>
    </p:embeddedFont>
    <p:embeddedFont>
      <p:font typeface="Montserrat Classic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-77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55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44540" y="1783656"/>
            <a:ext cx="10079006" cy="2095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0"/>
              </a:lnSpc>
            </a:pPr>
            <a:endParaRPr/>
          </a:p>
        </p:txBody>
      </p:sp>
      <p:grpSp>
        <p:nvGrpSpPr>
          <p:cNvPr id="3" name="Group 3"/>
          <p:cNvGrpSpPr/>
          <p:nvPr/>
        </p:nvGrpSpPr>
        <p:grpSpPr>
          <a:xfrm>
            <a:off x="6253209" y="5915908"/>
            <a:ext cx="18153899" cy="3556797"/>
            <a:chOff x="0" y="0"/>
            <a:chExt cx="24205198" cy="4742396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24205198" cy="4742396"/>
            </a:xfrm>
            <a:prstGeom prst="rect">
              <a:avLst/>
            </a:prstGeom>
            <a:solidFill>
              <a:srgbClr val="43270E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949555" y="457119"/>
              <a:ext cx="18929562" cy="35052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en-US" sz="2800" cap="all" dirty="0" err="1" smtClean="0">
                  <a:solidFill>
                    <a:schemeClr val="bg1"/>
                  </a:solidFill>
                </a:rPr>
                <a:t>Rahmani</a:t>
              </a:r>
              <a:r>
                <a:rPr lang="en-US" sz="2800" cap="all" dirty="0" smtClean="0">
                  <a:solidFill>
                    <a:schemeClr val="bg1"/>
                  </a:solidFill>
                </a:rPr>
                <a:t> </a:t>
              </a:r>
              <a:r>
                <a:rPr lang="en-US" sz="2800" cap="all" dirty="0" err="1" smtClean="0">
                  <a:solidFill>
                    <a:schemeClr val="bg1"/>
                  </a:solidFill>
                </a:rPr>
                <a:t>diah</a:t>
              </a:r>
              <a:r>
                <a:rPr lang="en-US" sz="2800" cap="all" dirty="0" smtClean="0">
                  <a:solidFill>
                    <a:schemeClr val="bg1"/>
                  </a:solidFill>
                </a:rPr>
                <a:t> p. s. </a:t>
              </a:r>
              <a:r>
                <a:rPr lang="en-US" sz="2800" cap="all" dirty="0" smtClean="0">
                  <a:solidFill>
                    <a:schemeClr val="bg1"/>
                  </a:solidFill>
                </a:rPr>
                <a:t>	1913033022</a:t>
              </a:r>
              <a:endParaRPr lang="en-US" sz="2800" cap="all" dirty="0" smtClean="0">
                <a:solidFill>
                  <a:schemeClr val="bg1"/>
                </a:solidFill>
              </a:endParaRPr>
            </a:p>
            <a:p>
              <a:r>
                <a:rPr lang="en-US" sz="2800" cap="all" dirty="0" err="1" smtClean="0">
                  <a:solidFill>
                    <a:schemeClr val="bg1"/>
                  </a:solidFill>
                </a:rPr>
                <a:t>Shyna</a:t>
              </a:r>
              <a:r>
                <a:rPr lang="en-US" sz="2800" cap="all" dirty="0" smtClean="0">
                  <a:solidFill>
                    <a:schemeClr val="bg1"/>
                  </a:solidFill>
                </a:rPr>
                <a:t> </a:t>
              </a:r>
              <a:r>
                <a:rPr lang="en-US" sz="2800" cap="all" dirty="0" err="1" smtClean="0">
                  <a:solidFill>
                    <a:schemeClr val="bg1"/>
                  </a:solidFill>
                </a:rPr>
                <a:t>risha</a:t>
              </a:r>
              <a:r>
                <a:rPr lang="en-US" sz="2800" cap="all" dirty="0" smtClean="0">
                  <a:solidFill>
                    <a:schemeClr val="bg1"/>
                  </a:solidFill>
                </a:rPr>
                <a:t> </a:t>
              </a:r>
              <a:r>
                <a:rPr lang="en-US" sz="2800" cap="all" dirty="0" err="1" smtClean="0">
                  <a:solidFill>
                    <a:schemeClr val="bg1"/>
                  </a:solidFill>
                </a:rPr>
                <a:t>intan</a:t>
              </a:r>
              <a:r>
                <a:rPr lang="en-US" sz="2800" cap="all" dirty="0" smtClean="0">
                  <a:solidFill>
                    <a:schemeClr val="bg1"/>
                  </a:solidFill>
                </a:rPr>
                <a:t>	</a:t>
              </a:r>
              <a:r>
                <a:rPr lang="en-US" sz="2800" cap="all" smtClean="0">
                  <a:solidFill>
                    <a:schemeClr val="bg1"/>
                  </a:solidFill>
                </a:rPr>
                <a:t> 1953033002</a:t>
              </a:r>
              <a:endParaRPr lang="en-US" sz="2800" cap="all" dirty="0" smtClean="0">
                <a:solidFill>
                  <a:schemeClr val="bg1"/>
                </a:solidFill>
              </a:endParaRPr>
            </a:p>
            <a:p>
              <a:r>
                <a:rPr lang="en-US" sz="2800" cap="all" dirty="0" err="1" smtClean="0">
                  <a:solidFill>
                    <a:schemeClr val="bg1"/>
                  </a:solidFill>
                </a:rPr>
                <a:t>alfiani</a:t>
              </a:r>
              <a:r>
                <a:rPr lang="en-US" sz="2800" cap="all" dirty="0" smtClean="0">
                  <a:solidFill>
                    <a:schemeClr val="bg1"/>
                  </a:solidFill>
                </a:rPr>
                <a:t> </a:t>
              </a:r>
              <a:r>
                <a:rPr lang="en-US" sz="2800" cap="all" dirty="0" err="1" smtClean="0">
                  <a:solidFill>
                    <a:schemeClr val="bg1"/>
                  </a:solidFill>
                </a:rPr>
                <a:t>rhamadani</a:t>
              </a:r>
              <a:r>
                <a:rPr lang="en-US" sz="2800" cap="all" dirty="0" smtClean="0">
                  <a:solidFill>
                    <a:schemeClr val="bg1"/>
                  </a:solidFill>
                </a:rPr>
                <a:t>	 </a:t>
              </a:r>
              <a:r>
                <a:rPr lang="en-US" sz="2800" cap="all" dirty="0" smtClean="0">
                  <a:solidFill>
                    <a:schemeClr val="bg1"/>
                  </a:solidFill>
                </a:rPr>
                <a:t>2013033043</a:t>
              </a:r>
            </a:p>
            <a:p>
              <a:r>
                <a:rPr lang="en-US" sz="2800" cap="all" dirty="0" err="1" smtClean="0">
                  <a:solidFill>
                    <a:schemeClr val="bg1"/>
                  </a:solidFill>
                </a:rPr>
                <a:t>nasrullah</a:t>
              </a:r>
              <a:r>
                <a:rPr lang="en-US" sz="2800" cap="all" dirty="0" smtClean="0">
                  <a:solidFill>
                    <a:schemeClr val="bg1"/>
                  </a:solidFill>
                </a:rPr>
                <a:t> </a:t>
              </a:r>
              <a:r>
                <a:rPr lang="en-US" sz="2800" cap="all" dirty="0" smtClean="0">
                  <a:solidFill>
                    <a:schemeClr val="bg1"/>
                  </a:solidFill>
                </a:rPr>
                <a:t>k		 </a:t>
              </a:r>
              <a:r>
                <a:rPr lang="en-US" sz="2800" cap="all" dirty="0" smtClean="0">
                  <a:solidFill>
                    <a:schemeClr val="bg1"/>
                  </a:solidFill>
                </a:rPr>
                <a:t>2013033038</a:t>
              </a:r>
            </a:p>
            <a:p>
              <a:r>
                <a:rPr lang="en-US" sz="2800" cap="all" dirty="0" err="1" smtClean="0">
                  <a:solidFill>
                    <a:schemeClr val="bg1"/>
                  </a:solidFill>
                </a:rPr>
                <a:t>Nuri</a:t>
              </a:r>
              <a:r>
                <a:rPr lang="en-US" sz="2800" cap="all" dirty="0" smtClean="0">
                  <a:solidFill>
                    <a:schemeClr val="bg1"/>
                  </a:solidFill>
                </a:rPr>
                <a:t> </a:t>
              </a:r>
              <a:r>
                <a:rPr lang="en-US" sz="2800" cap="all" dirty="0" err="1" smtClean="0">
                  <a:solidFill>
                    <a:schemeClr val="bg1"/>
                  </a:solidFill>
                </a:rPr>
                <a:t>muthi</a:t>
              </a:r>
              <a:r>
                <a:rPr lang="en-US" sz="2800" cap="all" dirty="0" smtClean="0">
                  <a:solidFill>
                    <a:schemeClr val="bg1"/>
                  </a:solidFill>
                </a:rPr>
                <a:t> </a:t>
              </a:r>
              <a:r>
                <a:rPr lang="en-US" sz="2800" cap="all" dirty="0" smtClean="0">
                  <a:solidFill>
                    <a:schemeClr val="bg1"/>
                  </a:solidFill>
                </a:rPr>
                <a:t>l		 </a:t>
              </a:r>
              <a:r>
                <a:rPr lang="en-US" sz="2800" cap="all" dirty="0" smtClean="0">
                  <a:solidFill>
                    <a:schemeClr val="bg1"/>
                  </a:solidFill>
                </a:rPr>
                <a:t>2053033003</a:t>
              </a:r>
            </a:p>
            <a:p>
              <a:pPr algn="just">
                <a:lnSpc>
                  <a:spcPts val="3744"/>
                </a:lnSpc>
              </a:pPr>
              <a:endParaRPr lang="en-US" sz="2674" spc="534" dirty="0">
                <a:solidFill>
                  <a:srgbClr val="FDFEEC"/>
                </a:solidFill>
                <a:latin typeface="Montserrat Light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l="27055" r="35932" b="11551"/>
          <a:stretch>
            <a:fillRect/>
          </a:stretch>
        </p:blipFill>
        <p:spPr>
          <a:xfrm>
            <a:off x="0" y="-214174"/>
            <a:ext cx="6253209" cy="1064715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7180294" y="631131"/>
            <a:ext cx="9607572" cy="6540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it-IT" sz="8000" dirty="0" smtClean="0">
                <a:solidFill>
                  <a:schemeClr val="bg1"/>
                </a:solidFill>
              </a:rPr>
              <a:t>KOLONIALISME DAN IMPERIALISME BANGSA-BANGSA EROPA DI AFRIKA</a:t>
            </a:r>
            <a:endParaRPr lang="en-US" sz="8000" dirty="0" smtClean="0">
              <a:solidFill>
                <a:schemeClr val="bg1"/>
              </a:solidFill>
              <a:latin typeface="Open Sans Extra Bold"/>
            </a:endParaRPr>
          </a:p>
          <a:p>
            <a:pPr algn="ctr">
              <a:lnSpc>
                <a:spcPts val="12599"/>
              </a:lnSpc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27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72430" y="1285848"/>
            <a:ext cx="8794047" cy="5025532"/>
            <a:chOff x="0" y="-142875"/>
            <a:chExt cx="11725396" cy="9934712"/>
          </a:xfrm>
        </p:grpSpPr>
        <p:sp>
          <p:nvSpPr>
            <p:cNvPr id="3" name="TextBox 3"/>
            <p:cNvSpPr txBox="1"/>
            <p:nvPr/>
          </p:nvSpPr>
          <p:spPr>
            <a:xfrm>
              <a:off x="0" y="-142875"/>
              <a:ext cx="11725396" cy="249640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7324"/>
                </a:lnSpc>
              </a:pPr>
              <a:r>
                <a:rPr lang="en-US" sz="6600" dirty="0" smtClean="0">
                  <a:solidFill>
                    <a:schemeClr val="bg1"/>
                  </a:solidFill>
                </a:rPr>
                <a:t>PENGERTIAN BENUA AFRIKA</a:t>
              </a:r>
              <a:endParaRPr lang="en-US" sz="6103" dirty="0">
                <a:solidFill>
                  <a:schemeClr val="bg1"/>
                </a:solidFill>
                <a:latin typeface="Old Standard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4769350"/>
              <a:ext cx="10930520" cy="50224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662"/>
                </a:lnSpc>
              </a:pPr>
              <a:r>
                <a:rPr lang="en-US" sz="2800" dirty="0" err="1" smtClean="0">
                  <a:solidFill>
                    <a:schemeClr val="bg1"/>
                  </a:solidFill>
                </a:rPr>
                <a:t>Afrika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merupakan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benua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terbesar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kedua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dunia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setelah</a:t>
              </a:r>
              <a:r>
                <a:rPr lang="en-US" sz="2800" dirty="0" smtClean="0">
                  <a:solidFill>
                    <a:schemeClr val="bg1"/>
                  </a:solidFill>
                </a:rPr>
                <a:t> Asia.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Luasnya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kirakira</a:t>
              </a:r>
              <a:r>
                <a:rPr lang="en-US" sz="2800" dirty="0" smtClean="0">
                  <a:solidFill>
                    <a:schemeClr val="bg1"/>
                  </a:solidFill>
                </a:rPr>
                <a:t> 15 kali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luas</a:t>
              </a:r>
              <a:r>
                <a:rPr lang="en-US" sz="2800" dirty="0" smtClean="0">
                  <a:solidFill>
                    <a:schemeClr val="bg1"/>
                  </a:solidFill>
                </a:rPr>
                <a:t> Indonesia.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Letak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benua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Afrika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membujur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dari</a:t>
              </a:r>
              <a:r>
                <a:rPr lang="en-US" sz="2800" dirty="0" smtClean="0">
                  <a:solidFill>
                    <a:schemeClr val="bg1"/>
                  </a:solidFill>
                </a:rPr>
                <a:t> Utara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ke</a:t>
              </a:r>
              <a:r>
                <a:rPr lang="en-US" sz="2800" dirty="0" smtClean="0">
                  <a:solidFill>
                    <a:schemeClr val="bg1"/>
                  </a:solidFill>
                </a:rPr>
                <a:t> Selatan,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garis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khatulistiwa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memotong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bagian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tengah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benua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ini</a:t>
              </a:r>
              <a:r>
                <a:rPr lang="en-US" sz="2800" dirty="0" smtClean="0">
                  <a:solidFill>
                    <a:schemeClr val="bg1"/>
                  </a:solidFill>
                </a:rPr>
                <a:t>. Di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sebelah</a:t>
              </a:r>
              <a:r>
                <a:rPr lang="en-US" sz="2800" dirty="0" smtClean="0">
                  <a:solidFill>
                    <a:schemeClr val="bg1"/>
                  </a:solidFill>
                </a:rPr>
                <a:t> Utara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benua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Afrika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terdapat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Laut</a:t>
              </a:r>
              <a:r>
                <a:rPr lang="en-US" sz="2800" dirty="0" smtClean="0">
                  <a:solidFill>
                    <a:schemeClr val="bg1"/>
                  </a:solidFill>
                </a:rPr>
                <a:t> Tengah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atau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Laut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Mediteran</a:t>
              </a:r>
              <a:r>
                <a:rPr lang="en-US" sz="2800" dirty="0" smtClean="0">
                  <a:solidFill>
                    <a:schemeClr val="bg1"/>
                  </a:solidFill>
                </a:rPr>
                <a:t>,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Timur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terdapat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Laut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Merah</a:t>
              </a:r>
              <a:r>
                <a:rPr lang="en-US" sz="2800" dirty="0" smtClean="0">
                  <a:solidFill>
                    <a:schemeClr val="bg1"/>
                  </a:solidFill>
                </a:rPr>
                <a:t>,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Semenanjung</a:t>
              </a:r>
              <a:r>
                <a:rPr lang="en-US" sz="2800" dirty="0" smtClean="0">
                  <a:solidFill>
                    <a:schemeClr val="bg1"/>
                  </a:solidFill>
                </a:rPr>
                <a:t> Arabia,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Samudera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Hindia</a:t>
              </a:r>
              <a:r>
                <a:rPr lang="en-US" sz="2800" dirty="0" smtClean="0">
                  <a:solidFill>
                    <a:schemeClr val="bg1"/>
                  </a:solidFill>
                </a:rPr>
                <a:t>,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di</a:t>
              </a:r>
              <a:r>
                <a:rPr lang="en-US" sz="2800" dirty="0" smtClean="0">
                  <a:solidFill>
                    <a:schemeClr val="bg1"/>
                  </a:solidFill>
                </a:rPr>
                <a:t> Selatan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juga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terhampar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Samudera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Hindia</a:t>
              </a:r>
              <a:r>
                <a:rPr lang="en-US" sz="2800" dirty="0" smtClean="0">
                  <a:solidFill>
                    <a:schemeClr val="bg1"/>
                  </a:solidFill>
                </a:rPr>
                <a:t>,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di</a:t>
              </a:r>
              <a:r>
                <a:rPr lang="en-US" sz="2800" dirty="0" smtClean="0">
                  <a:solidFill>
                    <a:schemeClr val="bg1"/>
                  </a:solidFill>
                </a:rPr>
                <a:t> Barat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terdapat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Samudera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Atlantik</a:t>
              </a:r>
              <a:r>
                <a:rPr lang="en-US" sz="2800" dirty="0" smtClean="0">
                  <a:solidFill>
                    <a:schemeClr val="bg1"/>
                  </a:solidFill>
                </a:rPr>
                <a:t>.</a:t>
              </a:r>
              <a:endParaRPr lang="en-US" sz="2615" dirty="0">
                <a:solidFill>
                  <a:schemeClr val="bg1"/>
                </a:solidFill>
                <a:latin typeface="Montserrat Light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513168" y="9160710"/>
            <a:ext cx="8321255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100"/>
              </a:lnSpc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l="27177" r="27177"/>
          <a:stretch>
            <a:fillRect/>
          </a:stretch>
        </p:blipFill>
        <p:spPr>
          <a:xfrm>
            <a:off x="-201970" y="-154563"/>
            <a:ext cx="7276707" cy="106014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27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07455" y="207455"/>
            <a:ext cx="17873089" cy="9872089"/>
          </a:xfrm>
          <a:prstGeom prst="rect">
            <a:avLst/>
          </a:prstGeom>
          <a:solidFill>
            <a:srgbClr val="FDFEEC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20146" y="5514535"/>
            <a:ext cx="6748349" cy="432737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642878" y="1142972"/>
            <a:ext cx="7286273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en-US" sz="7000" dirty="0" smtClean="0">
                <a:latin typeface="Algerian" pitchFamily="82" charset="0"/>
              </a:rPr>
              <a:t>KOLONIALISME DAN IMPERIALISME</a:t>
            </a:r>
            <a:endParaRPr sz="7000">
              <a:latin typeface="Algerian" pitchFamily="82" charset="0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7788954" y="868079"/>
            <a:ext cx="10291591" cy="8768881"/>
            <a:chOff x="0" y="-9525"/>
            <a:chExt cx="13722121" cy="11691839"/>
          </a:xfrm>
        </p:grpSpPr>
        <p:sp>
          <p:nvSpPr>
            <p:cNvPr id="6" name="TextBox 6"/>
            <p:cNvSpPr txBox="1"/>
            <p:nvPr/>
          </p:nvSpPr>
          <p:spPr>
            <a:xfrm>
              <a:off x="0" y="-9525"/>
              <a:ext cx="13722121" cy="8956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233"/>
                </a:lnSpc>
              </a:pPr>
              <a:endParaRPr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457295"/>
              <a:ext cx="13722121" cy="102250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578"/>
                </a:lnSpc>
              </a:pPr>
              <a:r>
                <a:rPr lang="en-US" sz="3600" dirty="0" err="1" smtClean="0"/>
                <a:t>Kolonialisme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adalah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pengembangan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kekuasaan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sebuah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negara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atas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wilayah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dan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manusia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di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luar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batas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negaranya</a:t>
              </a:r>
              <a:r>
                <a:rPr lang="en-US" sz="3600" dirty="0" smtClean="0"/>
                <a:t>, </a:t>
              </a:r>
              <a:r>
                <a:rPr lang="en-US" sz="3600" dirty="0" err="1" smtClean="0"/>
                <a:t>seringkali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untuk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mencari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dominasi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ekonomi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dari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sumber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daya</a:t>
              </a:r>
              <a:r>
                <a:rPr lang="en-US" sz="3600" dirty="0" smtClean="0"/>
                <a:t>, </a:t>
              </a:r>
              <a:r>
                <a:rPr lang="en-US" sz="3600" dirty="0" err="1" smtClean="0"/>
                <a:t>tenaga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kerja</a:t>
              </a:r>
              <a:r>
                <a:rPr lang="en-US" sz="3600" dirty="0" smtClean="0"/>
                <a:t>, </a:t>
              </a:r>
              <a:r>
                <a:rPr lang="en-US" sz="3600" dirty="0" err="1" smtClean="0"/>
                <a:t>dan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pasar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wilayah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tersebut</a:t>
              </a:r>
              <a:r>
                <a:rPr lang="en-US" sz="3600" dirty="0" smtClean="0"/>
                <a:t>. </a:t>
              </a:r>
              <a:r>
                <a:rPr lang="en-US" sz="3600" dirty="0" err="1" smtClean="0"/>
                <a:t>Masa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kolonialisme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identik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dengan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penjajahan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dan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eksploitasi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sumber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daya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manusia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maupun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sumber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daya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alam</a:t>
              </a:r>
              <a:r>
                <a:rPr lang="en-US" sz="3600" dirty="0" smtClean="0"/>
                <a:t>. </a:t>
              </a:r>
              <a:r>
                <a:rPr lang="en-US" sz="3600" dirty="0" err="1" smtClean="0"/>
                <a:t>Paradigma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kolektif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bangsa</a:t>
              </a:r>
              <a:r>
                <a:rPr lang="en-US" sz="3600" dirty="0" smtClean="0"/>
                <a:t> Barat </a:t>
              </a:r>
              <a:r>
                <a:rPr lang="en-US" sz="3600" dirty="0" err="1" smtClean="0"/>
                <a:t>terhadap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Timur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senantiasa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berkembang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dari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waktu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ke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waktu</a:t>
              </a:r>
              <a:r>
                <a:rPr lang="en-US" sz="3600" dirty="0" smtClean="0"/>
                <a:t>. </a:t>
              </a:r>
              <a:r>
                <a:rPr lang="en-US" sz="3600" dirty="0" err="1" smtClean="0"/>
                <a:t>Termasuk</a:t>
              </a:r>
              <a:r>
                <a:rPr lang="en-US" sz="3600" dirty="0" smtClean="0"/>
                <a:t> pula </a:t>
              </a:r>
              <a:r>
                <a:rPr lang="en-US" sz="3600" dirty="0" err="1" smtClean="0"/>
                <a:t>dalam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hal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ini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ketika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bangsa</a:t>
              </a:r>
              <a:r>
                <a:rPr lang="en-US" sz="3600" dirty="0" smtClean="0"/>
                <a:t> Barat (</a:t>
              </a:r>
              <a:r>
                <a:rPr lang="en-US" sz="3600" dirty="0" err="1" smtClean="0"/>
                <a:t>Eropa</a:t>
              </a:r>
              <a:r>
                <a:rPr lang="en-US" sz="3600" dirty="0" smtClean="0"/>
                <a:t>) </a:t>
              </a:r>
              <a:r>
                <a:rPr lang="en-US" sz="3600" dirty="0" err="1" smtClean="0"/>
                <a:t>tengah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mengalami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masatransisi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ke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arah</a:t>
              </a:r>
              <a:r>
                <a:rPr lang="en-US" sz="3600" dirty="0" smtClean="0"/>
                <a:t> era </a:t>
              </a:r>
              <a:r>
                <a:rPr lang="en-US" sz="3600" dirty="0" err="1" smtClean="0"/>
                <a:t>industri</a:t>
              </a:r>
              <a:r>
                <a:rPr lang="en-US" sz="3600" dirty="0" smtClean="0"/>
                <a:t> modern. </a:t>
              </a:r>
              <a:r>
                <a:rPr lang="en-US" sz="3600" dirty="0" err="1" smtClean="0"/>
                <a:t>Berbagai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politik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kepentingan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dikampanyekan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untuk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mendukung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upaya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imperialisme</a:t>
              </a:r>
              <a:r>
                <a:rPr lang="en-US" sz="3600" dirty="0" smtClean="0"/>
                <a:t> Barat </a:t>
              </a:r>
              <a:r>
                <a:rPr lang="en-US" sz="3600" dirty="0" err="1" smtClean="0"/>
                <a:t>terhadap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dunia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Timur</a:t>
              </a:r>
              <a:r>
                <a:rPr lang="en-US" sz="3600" dirty="0" smtClean="0"/>
                <a:t> </a:t>
              </a:r>
              <a:r>
                <a:rPr lang="en-US" sz="3270" dirty="0" smtClean="0">
                  <a:solidFill>
                    <a:srgbClr val="43270E"/>
                  </a:solidFill>
                  <a:latin typeface="Montserrat Light"/>
                </a:rPr>
                <a:t> </a:t>
              </a:r>
              <a:endParaRPr lang="en-US" sz="3270" dirty="0">
                <a:solidFill>
                  <a:srgbClr val="43270E"/>
                </a:solidFill>
                <a:latin typeface="Montserrat Light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5596" b="1559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79623" y="-772067"/>
            <a:ext cx="10082078" cy="5511203"/>
            <a:chOff x="0" y="-28575"/>
            <a:chExt cx="13442770" cy="7348270"/>
          </a:xfrm>
        </p:grpSpPr>
        <p:sp>
          <p:nvSpPr>
            <p:cNvPr id="3" name="TextBox 3"/>
            <p:cNvSpPr txBox="1"/>
            <p:nvPr/>
          </p:nvSpPr>
          <p:spPr>
            <a:xfrm>
              <a:off x="0" y="1222094"/>
              <a:ext cx="13442770" cy="14191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8348"/>
                </a:lnSpc>
              </a:pPr>
              <a:r>
                <a:rPr lang="en-US" sz="8000" dirty="0" smtClean="0">
                  <a:solidFill>
                    <a:schemeClr val="bg1"/>
                  </a:solidFill>
                </a:rPr>
                <a:t>PRANCIS DI AFRIKA</a:t>
              </a:r>
              <a:endParaRPr lang="en-US" sz="8000" dirty="0">
                <a:solidFill>
                  <a:schemeClr val="bg1"/>
                </a:solidFill>
                <a:latin typeface="Old Standard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376022" y="-28575"/>
              <a:ext cx="11066748" cy="636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890"/>
                </a:lnSpc>
              </a:pPr>
              <a:endParaRPr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253086" y="6644973"/>
              <a:ext cx="11066748" cy="6747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590"/>
                </a:lnSpc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4398671" y="4334026"/>
            <a:ext cx="2860629" cy="34344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0" y="0"/>
            <a:ext cx="4165410" cy="277694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57126" y="3714740"/>
            <a:ext cx="13499851" cy="4116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445"/>
              </a:lnSpc>
            </a:pPr>
            <a:r>
              <a:rPr lang="en-US" sz="4000" dirty="0" err="1" smtClean="0">
                <a:solidFill>
                  <a:schemeClr val="bg1"/>
                </a:solidFill>
              </a:rPr>
              <a:t>Bangsa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barat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datang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ke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Afrika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dengan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tujuan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ekonomi</a:t>
            </a:r>
            <a:r>
              <a:rPr lang="en-US" sz="4000" dirty="0" smtClean="0">
                <a:solidFill>
                  <a:schemeClr val="bg1"/>
                </a:solidFill>
              </a:rPr>
              <a:t>. </a:t>
            </a:r>
            <a:r>
              <a:rPr lang="en-US" sz="4000" dirty="0" err="1" smtClean="0">
                <a:solidFill>
                  <a:schemeClr val="bg1"/>
                </a:solidFill>
              </a:rPr>
              <a:t>Tidak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ketinggalan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dengan</a:t>
            </a:r>
            <a:r>
              <a:rPr lang="en-US" sz="4000" dirty="0" smtClean="0">
                <a:solidFill>
                  <a:schemeClr val="bg1"/>
                </a:solidFill>
              </a:rPr>
              <a:t> Negara </a:t>
            </a:r>
            <a:r>
              <a:rPr lang="en-US" sz="4000" dirty="0" err="1" smtClean="0">
                <a:solidFill>
                  <a:schemeClr val="bg1"/>
                </a:solidFill>
              </a:rPr>
              <a:t>Perancis</a:t>
            </a:r>
            <a:r>
              <a:rPr lang="en-US" sz="4000" dirty="0" smtClean="0">
                <a:solidFill>
                  <a:schemeClr val="bg1"/>
                </a:solidFill>
              </a:rPr>
              <a:t> yang </a:t>
            </a:r>
            <a:r>
              <a:rPr lang="en-US" sz="4000" dirty="0" err="1" smtClean="0">
                <a:solidFill>
                  <a:schemeClr val="bg1"/>
                </a:solidFill>
              </a:rPr>
              <a:t>pada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saat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itu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juga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membutuhkan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daerah</a:t>
            </a:r>
            <a:r>
              <a:rPr lang="en-US" sz="4000" dirty="0" smtClean="0">
                <a:solidFill>
                  <a:schemeClr val="bg1"/>
                </a:solidFill>
              </a:rPr>
              <a:t> imperialism. </a:t>
            </a:r>
            <a:r>
              <a:rPr lang="en-US" sz="4000" dirty="0" err="1" smtClean="0">
                <a:solidFill>
                  <a:schemeClr val="bg1"/>
                </a:solidFill>
              </a:rPr>
              <a:t>Konsep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penguasaan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ini</a:t>
            </a:r>
            <a:r>
              <a:rPr lang="en-US" sz="4000" dirty="0" smtClean="0">
                <a:solidFill>
                  <a:schemeClr val="bg1"/>
                </a:solidFill>
              </a:rPr>
              <a:t>, </a:t>
            </a:r>
            <a:r>
              <a:rPr lang="en-US" sz="4000" dirty="0" err="1" smtClean="0">
                <a:solidFill>
                  <a:schemeClr val="bg1"/>
                </a:solidFill>
              </a:rPr>
              <a:t>dipengaruhi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oleh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keinginan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Prancis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untuk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mengimbangi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Jerman</a:t>
            </a:r>
            <a:r>
              <a:rPr lang="en-US" sz="4000" dirty="0" smtClean="0">
                <a:solidFill>
                  <a:schemeClr val="bg1"/>
                </a:solidFill>
              </a:rPr>
              <a:t>. </a:t>
            </a:r>
            <a:r>
              <a:rPr lang="en-US" sz="4000" dirty="0" err="1" smtClean="0">
                <a:solidFill>
                  <a:schemeClr val="bg1"/>
                </a:solidFill>
              </a:rPr>
              <a:t>Politik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Kolonial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Prancis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di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daerah-daerah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koloni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dijalankan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berdasarkan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suatu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doktrin</a:t>
            </a:r>
            <a:r>
              <a:rPr lang="en-US" sz="4000" dirty="0" smtClean="0">
                <a:solidFill>
                  <a:schemeClr val="bg1"/>
                </a:solidFill>
              </a:rPr>
              <a:t> “</a:t>
            </a:r>
            <a:r>
              <a:rPr lang="en-US" sz="4000" dirty="0" err="1" smtClean="0">
                <a:solidFill>
                  <a:schemeClr val="bg1"/>
                </a:solidFill>
              </a:rPr>
              <a:t>asimilasi</a:t>
            </a:r>
            <a:r>
              <a:rPr lang="en-US" sz="4000" dirty="0" smtClean="0">
                <a:solidFill>
                  <a:schemeClr val="bg1"/>
                </a:solidFill>
              </a:rPr>
              <a:t>”</a:t>
            </a:r>
            <a:endParaRPr lang="en-US" sz="3889" dirty="0">
              <a:solidFill>
                <a:schemeClr val="bg1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704" r="29704"/>
          <a:stretch>
            <a:fillRect/>
          </a:stretch>
        </p:blipFill>
        <p:spPr>
          <a:xfrm>
            <a:off x="-370812" y="-254524"/>
            <a:ext cx="6558112" cy="1076418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714586" y="483353"/>
            <a:ext cx="9502694" cy="9554018"/>
            <a:chOff x="0" y="-161925"/>
            <a:chExt cx="12670259" cy="12738690"/>
          </a:xfrm>
        </p:grpSpPr>
        <p:sp>
          <p:nvSpPr>
            <p:cNvPr id="4" name="TextBox 4"/>
            <p:cNvSpPr txBox="1"/>
            <p:nvPr/>
          </p:nvSpPr>
          <p:spPr>
            <a:xfrm>
              <a:off x="0" y="-161925"/>
              <a:ext cx="12670259" cy="42126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400"/>
                </a:lnSpc>
              </a:pPr>
              <a:r>
                <a:rPr lang="en-US" sz="6000" b="1" dirty="0" smtClean="0"/>
                <a:t>LATAR BELAKANG AFRIKA BERADA DI BAWAH KEKUASAAN PORTUGIS</a:t>
              </a:r>
              <a:endParaRPr lang="en-US" sz="6000" b="1" dirty="0">
                <a:solidFill>
                  <a:srgbClr val="925520"/>
                </a:solidFill>
                <a:latin typeface="Old Standar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613302"/>
              <a:ext cx="11709739" cy="79634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3000" b="1" dirty="0" err="1" smtClean="0"/>
                <a:t>Benua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Afrika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merupakan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salah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satu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benua</a:t>
              </a:r>
              <a:r>
                <a:rPr lang="en-US" sz="3000" b="1" dirty="0" smtClean="0"/>
                <a:t> yang </a:t>
              </a:r>
              <a:r>
                <a:rPr lang="en-US" sz="3000" b="1" dirty="0" err="1" smtClean="0"/>
                <a:t>memiliki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sumber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daya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alam</a:t>
              </a:r>
              <a:r>
                <a:rPr lang="en-US" sz="3000" b="1" dirty="0" smtClean="0"/>
                <a:t> yang </a:t>
              </a:r>
              <a:r>
                <a:rPr lang="en-US" sz="3000" b="1" dirty="0" err="1" smtClean="0"/>
                <a:t>sangat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besar</a:t>
              </a:r>
              <a:r>
                <a:rPr lang="en-US" sz="3000" b="1" dirty="0" smtClean="0"/>
                <a:t>. </a:t>
              </a:r>
              <a:r>
                <a:rPr lang="en-US" sz="3000" b="1" dirty="0" err="1" smtClean="0"/>
                <a:t>Faktor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pendukung</a:t>
              </a:r>
              <a:r>
                <a:rPr lang="en-US" sz="3000" b="1" dirty="0" smtClean="0"/>
                <a:t> yang </a:t>
              </a:r>
              <a:r>
                <a:rPr lang="en-US" sz="3000" b="1" dirty="0" err="1" smtClean="0"/>
                <a:t>masih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terbelakang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dalam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bidang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pengetahuan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dan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teknologi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membuat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mereka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dengan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mudah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mampu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dijajah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oleh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bangsa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Eropa</a:t>
              </a:r>
              <a:r>
                <a:rPr lang="en-US" sz="3000" b="1" dirty="0" smtClean="0"/>
                <a:t>. </a:t>
              </a:r>
              <a:r>
                <a:rPr lang="en-US" sz="3000" b="1" dirty="0" err="1" smtClean="0"/>
                <a:t>Pada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abad</a:t>
              </a:r>
              <a:r>
                <a:rPr lang="en-US" sz="3000" b="1" dirty="0" smtClean="0"/>
                <a:t> ke-15, </a:t>
              </a:r>
              <a:r>
                <a:rPr lang="en-US" sz="3000" b="1" dirty="0" err="1" smtClean="0"/>
                <a:t>penaklukkan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benua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afrika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oleh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bangsa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portugis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dimulai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dengan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merebut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pulau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ceuta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dari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tangan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orang-orang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islam</a:t>
              </a:r>
              <a:r>
                <a:rPr lang="en-US" sz="3000" b="1" dirty="0" smtClean="0"/>
                <a:t>. Yang </a:t>
              </a:r>
              <a:r>
                <a:rPr lang="en-US" sz="3000" b="1" dirty="0" err="1" smtClean="0"/>
                <a:t>kemudian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dilanjutkan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dngan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menduduki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Tanjung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Bojador</a:t>
              </a:r>
              <a:r>
                <a:rPr lang="en-US" sz="3000" b="1" dirty="0" smtClean="0"/>
                <a:t>, </a:t>
              </a:r>
              <a:r>
                <a:rPr lang="en-US" sz="3000" b="1" dirty="0" err="1" smtClean="0"/>
                <a:t>Tanjung</a:t>
              </a:r>
              <a:r>
                <a:rPr lang="en-US" sz="3000" b="1" dirty="0" smtClean="0"/>
                <a:t> Verde, </a:t>
              </a:r>
              <a:r>
                <a:rPr lang="en-US" sz="3000" b="1" dirty="0" err="1" smtClean="0"/>
                <a:t>dan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Tanjung</a:t>
              </a:r>
              <a:r>
                <a:rPr lang="en-US" sz="3000" b="1" dirty="0" smtClean="0"/>
                <a:t> Palmas. </a:t>
              </a:r>
              <a:r>
                <a:rPr lang="en-US" sz="3000" b="1" dirty="0" err="1" smtClean="0"/>
                <a:t>Pengaruh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Portugis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ini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semakin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besar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ketika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Bartholomeus</a:t>
              </a:r>
              <a:r>
                <a:rPr lang="en-US" sz="3000" b="1" dirty="0" smtClean="0"/>
                <a:t> Diaz </a:t>
              </a:r>
              <a:r>
                <a:rPr lang="en-US" sz="3000" b="1" dirty="0" err="1" smtClean="0"/>
                <a:t>telah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sampai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di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Tanjung</a:t>
              </a:r>
              <a:r>
                <a:rPr lang="en-US" sz="3000" b="1" dirty="0" smtClean="0"/>
                <a:t> </a:t>
              </a:r>
              <a:r>
                <a:rPr lang="en-US" sz="3000" b="1" dirty="0" err="1" smtClean="0"/>
                <a:t>Harapan</a:t>
              </a:r>
              <a:r>
                <a:rPr lang="en-US" sz="3000" b="1" dirty="0" smtClean="0"/>
                <a:t>.</a:t>
              </a:r>
              <a:endParaRPr lang="en-US" sz="3000" dirty="0">
                <a:solidFill>
                  <a:srgbClr val="43270E"/>
                </a:solidFill>
                <a:latin typeface="Montserrat Classic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658707"/>
              <a:ext cx="11709739" cy="444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55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28700" y="792603"/>
            <a:ext cx="9041259" cy="691656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7543813" y="7077174"/>
            <a:ext cx="10744187" cy="320982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771542" y="1663700"/>
            <a:ext cx="6723854" cy="3373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7000" dirty="0">
                <a:solidFill>
                  <a:srgbClr val="FFFFFF"/>
                </a:solidFill>
                <a:latin typeface="Bodoni MT Black" pitchFamily="18" charset="0"/>
              </a:rPr>
              <a:t>ANY QUESTIONS?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55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017104" y="1591364"/>
            <a:ext cx="10866159" cy="8938900"/>
            <a:chOff x="0" y="-114300"/>
            <a:chExt cx="14488212" cy="11918533"/>
          </a:xfrm>
        </p:grpSpPr>
        <p:sp>
          <p:nvSpPr>
            <p:cNvPr id="3" name="TextBox 3"/>
            <p:cNvSpPr txBox="1"/>
            <p:nvPr/>
          </p:nvSpPr>
          <p:spPr>
            <a:xfrm>
              <a:off x="0" y="-114300"/>
              <a:ext cx="14488212" cy="11288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991"/>
                </a:lnSpc>
              </a:pPr>
              <a:r>
                <a:rPr lang="en-US" sz="4992">
                  <a:solidFill>
                    <a:srgbClr val="FDFEEC"/>
                  </a:solidFill>
                  <a:latin typeface="Old Standard"/>
                </a:rPr>
                <a:t>KESIMPULAN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982169" y="1798495"/>
              <a:ext cx="13506043" cy="59714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00"/>
                </a:lnSpc>
              </a:pPr>
              <a:r>
                <a:rPr lang="en-US" sz="3200" b="1" dirty="0" err="1" smtClean="0">
                  <a:solidFill>
                    <a:schemeClr val="bg1"/>
                  </a:solidFill>
                </a:rPr>
                <a:t>Afrika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merupakan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benua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terbesar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kedua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di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dunia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setelah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Asia.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Luasnya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kirakira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15 kali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luas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Indonesia.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Kolonialisme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adalah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pengembangan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kekuasaan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sebuah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negara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atas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wilayah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manusia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diluat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batas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negaranya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,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masa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kolonialisme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identik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dengan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penjajagan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eksploitasi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sumber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daya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manusia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maupun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sumber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daya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alam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.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Bangsa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barat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datang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ke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Afrika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dengan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tujuan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ekonomi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tidak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ketinggalan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dengan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negara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Prancis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yang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pada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saat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itu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juga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membutuhkan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daerah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 smtClean="0">
                  <a:solidFill>
                    <a:schemeClr val="bg1"/>
                  </a:solidFill>
                </a:rPr>
                <a:t>imperialisme</a:t>
              </a:r>
              <a:r>
                <a:rPr lang="en-US" sz="3200" b="1" dirty="0" smtClean="0">
                  <a:solidFill>
                    <a:schemeClr val="bg1"/>
                  </a:solidFill>
                </a:rPr>
                <a:t>.</a:t>
              </a:r>
              <a:endParaRPr lang="en-US" sz="3000" dirty="0">
                <a:solidFill>
                  <a:schemeClr val="bg1"/>
                </a:solidFill>
                <a:latin typeface="Montserrat Classic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982169" y="8553040"/>
              <a:ext cx="13506043" cy="3184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97"/>
                </a:lnSpc>
              </a:pPr>
              <a:endParaRPr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82169" y="9404186"/>
              <a:ext cx="13506043" cy="4538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81"/>
                </a:lnSpc>
              </a:pPr>
              <a:endParaRPr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82169" y="10021271"/>
              <a:ext cx="13506043" cy="3184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97"/>
                </a:lnSpc>
              </a:pPr>
              <a:endParaRPr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82169" y="10868712"/>
              <a:ext cx="13506043" cy="4538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81"/>
                </a:lnSpc>
              </a:pPr>
              <a:endParaRPr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82169" y="11485797"/>
              <a:ext cx="13506043" cy="3184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97"/>
                </a:lnSpc>
              </a:pPr>
              <a:endParaRPr/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rcRect l="26143" r="26143"/>
          <a:stretch>
            <a:fillRect/>
          </a:stretch>
        </p:blipFill>
        <p:spPr>
          <a:xfrm>
            <a:off x="-175065" y="-96664"/>
            <a:ext cx="7596907" cy="1058838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399</Words>
  <Application>Microsoft Office PowerPoint</Application>
  <PresentationFormat>Custom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Arial</vt:lpstr>
      <vt:lpstr>Calibri</vt:lpstr>
      <vt:lpstr>Montserrat Light</vt:lpstr>
      <vt:lpstr>Open Sans Extra Bold</vt:lpstr>
      <vt:lpstr>Old Standard</vt:lpstr>
      <vt:lpstr>Algerian</vt:lpstr>
      <vt:lpstr>Open Sans</vt:lpstr>
      <vt:lpstr>Montserrat Classic Bold</vt:lpstr>
      <vt:lpstr>Bodoni MT Black</vt:lpstr>
      <vt:lpstr>Montserrat Classic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Brown Illustrated Architecture Ancient History Presentation</dc:title>
  <cp:lastModifiedBy>ASUS</cp:lastModifiedBy>
  <cp:revision>5</cp:revision>
  <dcterms:created xsi:type="dcterms:W3CDTF">2006-08-16T00:00:00Z</dcterms:created>
  <dcterms:modified xsi:type="dcterms:W3CDTF">2021-10-24T09:49:01Z</dcterms:modified>
  <dc:identifier>DAEqon75PEw</dc:identifier>
</cp:coreProperties>
</file>