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65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E2C701-314B-4D6E-BC87-2B1067110F14}" type="datetimeFigureOut">
              <a:rPr lang="en-US" smtClean="0"/>
              <a:t>5/29/2021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6B06AE-6064-4628-8A5A-7FA8BF4567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2176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EEC58D-F2CE-4068-AC2A-3BF85BF5EB08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EEC58D-F2CE-4068-AC2A-3BF85BF5EB08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EEC58D-F2CE-4068-AC2A-3BF85BF5EB08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EEC58D-F2CE-4068-AC2A-3BF85BF5EB08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EEC58D-F2CE-4068-AC2A-3BF85BF5EB08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EEC58D-F2CE-4068-AC2A-3BF85BF5EB08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EEC58D-F2CE-4068-AC2A-3BF85BF5EB08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B866483F-DC7C-4735-B423-46E2CB91F0EC}" type="datetimeFigureOut">
              <a:rPr lang="en-US" smtClean="0"/>
              <a:t>5/29/2021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BBA3420-F69E-4D5D-912A-B174515C5791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6483F-DC7C-4735-B423-46E2CB91F0EC}" type="datetimeFigureOut">
              <a:rPr lang="en-US" smtClean="0"/>
              <a:t>5/29/2021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A3420-F69E-4D5D-912A-B174515C57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6483F-DC7C-4735-B423-46E2CB91F0EC}" type="datetimeFigureOut">
              <a:rPr lang="en-US" smtClean="0"/>
              <a:t>5/29/2021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BBBA3420-F69E-4D5D-912A-B174515C57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6483F-DC7C-4735-B423-46E2CB91F0EC}" type="datetimeFigureOut">
              <a:rPr lang="en-US" smtClean="0"/>
              <a:t>5/29/2021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A3420-F69E-4D5D-912A-B174515C5791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866483F-DC7C-4735-B423-46E2CB91F0EC}" type="datetimeFigureOut">
              <a:rPr lang="en-US" smtClean="0"/>
              <a:t>5/29/2021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BBBA3420-F69E-4D5D-912A-B174515C5791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6483F-DC7C-4735-B423-46E2CB91F0EC}" type="datetimeFigureOut">
              <a:rPr lang="en-US" smtClean="0"/>
              <a:t>5/29/2021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A3420-F69E-4D5D-912A-B174515C579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6483F-DC7C-4735-B423-46E2CB91F0EC}" type="datetimeFigureOut">
              <a:rPr lang="en-US" smtClean="0"/>
              <a:t>5/29/2021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A3420-F69E-4D5D-912A-B174515C5791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6483F-DC7C-4735-B423-46E2CB91F0EC}" type="datetimeFigureOut">
              <a:rPr lang="en-US" smtClean="0"/>
              <a:t>5/29/2021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A3420-F69E-4D5D-912A-B174515C5791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6483F-DC7C-4735-B423-46E2CB91F0EC}" type="datetimeFigureOut">
              <a:rPr lang="en-US" smtClean="0"/>
              <a:t>5/29/2021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A3420-F69E-4D5D-912A-B174515C57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6483F-DC7C-4735-B423-46E2CB91F0EC}" type="datetimeFigureOut">
              <a:rPr lang="en-US" smtClean="0"/>
              <a:t>5/29/2021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BBA3420-F69E-4D5D-912A-B174515C5791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6483F-DC7C-4735-B423-46E2CB91F0EC}" type="datetimeFigureOut">
              <a:rPr lang="en-US" smtClean="0"/>
              <a:t>5/29/2021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A3420-F69E-4D5D-912A-B174515C5791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B866483F-DC7C-4735-B423-46E2CB91F0EC}" type="datetimeFigureOut">
              <a:rPr lang="en-US" smtClean="0"/>
              <a:t>5/29/2021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BBBA3420-F69E-4D5D-912A-B174515C579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12"/>
          <p:cNvSpPr txBox="1">
            <a:spLocks/>
          </p:cNvSpPr>
          <p:nvPr/>
        </p:nvSpPr>
        <p:spPr>
          <a:xfrm>
            <a:off x="1259632" y="288590"/>
            <a:ext cx="5789977" cy="13681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200" b="1" dirty="0" smtClean="0">
                <a:solidFill>
                  <a:schemeClr val="bg1"/>
                </a:solidFill>
                <a:latin typeface="Algerian" pitchFamily="82" charset="0"/>
              </a:rPr>
              <a:t>PEMAKAIAN TANDA BACA</a:t>
            </a:r>
            <a:endParaRPr lang="en-US" sz="3200" b="1" dirty="0">
              <a:solidFill>
                <a:schemeClr val="bg1"/>
              </a:solidFill>
              <a:latin typeface="Algerian" pitchFamily="82" charset="0"/>
            </a:endParaRPr>
          </a:p>
        </p:txBody>
      </p:sp>
      <p:sp>
        <p:nvSpPr>
          <p:cNvPr id="5" name="Text Placeholder 13"/>
          <p:cNvSpPr txBox="1">
            <a:spLocks/>
          </p:cNvSpPr>
          <p:nvPr/>
        </p:nvSpPr>
        <p:spPr>
          <a:xfrm>
            <a:off x="1875818" y="2826521"/>
            <a:ext cx="4462532" cy="5040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 err="1" smtClean="0">
                <a:solidFill>
                  <a:schemeClr val="bg1"/>
                </a:solidFill>
              </a:rPr>
              <a:t>Oleh</a:t>
            </a:r>
            <a:r>
              <a:rPr lang="en-US" sz="2800" b="1" dirty="0" smtClean="0">
                <a:solidFill>
                  <a:schemeClr val="bg1"/>
                </a:solidFill>
              </a:rPr>
              <a:t>: </a:t>
            </a:r>
            <a:r>
              <a:rPr lang="en-US" sz="2800" b="1" dirty="0" err="1" smtClean="0">
                <a:solidFill>
                  <a:schemeClr val="bg1"/>
                </a:solidFill>
              </a:rPr>
              <a:t>Destiani</a:t>
            </a:r>
            <a:r>
              <a:rPr lang="en-US" sz="2800" b="1" dirty="0" smtClean="0">
                <a:solidFill>
                  <a:schemeClr val="bg1"/>
                </a:solidFill>
              </a:rPr>
              <a:t>, </a:t>
            </a:r>
            <a:r>
              <a:rPr lang="en-US" sz="2800" b="1" dirty="0" err="1" smtClean="0">
                <a:solidFill>
                  <a:schemeClr val="bg1"/>
                </a:solidFill>
              </a:rPr>
              <a:t>M.Pd</a:t>
            </a:r>
            <a:r>
              <a:rPr lang="en-US" sz="2800" b="1" dirty="0" smtClean="0">
                <a:solidFill>
                  <a:schemeClr val="bg1"/>
                </a:solidFill>
              </a:rPr>
              <a:t>.</a:t>
            </a:r>
          </a:p>
          <a:p>
            <a:endParaRPr lang="en-US" sz="2800" dirty="0">
              <a:solidFill>
                <a:schemeClr val="bg1"/>
              </a:solidFill>
            </a:endParaRPr>
          </a:p>
        </p:txBody>
      </p:sp>
      <p:pic>
        <p:nvPicPr>
          <p:cNvPr id="6" name="Picture 5" descr="LogoUnil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680" y="333055"/>
            <a:ext cx="1260204" cy="1224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043608" y="4828340"/>
            <a:ext cx="676875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smtClean="0">
                <a:solidFill>
                  <a:schemeClr val="bg1"/>
                </a:solidFill>
              </a:rPr>
              <a:t>BADAN PENGELOLA MATA KULIAH UMUM</a:t>
            </a:r>
          </a:p>
          <a:p>
            <a:endParaRPr lang="en-US" sz="2500" b="1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03648" y="5259227"/>
            <a:ext cx="51395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chemeClr val="bg1"/>
                </a:solidFill>
                <a:latin typeface="Algerian" pitchFamily="82" charset="0"/>
              </a:rPr>
              <a:t>UNIVERSITAS LAMPUNG</a:t>
            </a:r>
            <a:endParaRPr lang="en-US" sz="3200" dirty="0">
              <a:solidFill>
                <a:schemeClr val="bg1"/>
              </a:solidFill>
              <a:latin typeface="Algerian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61925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 smtClean="0"/>
              <a:t>Tanda titik (.)</a:t>
            </a:r>
          </a:p>
        </p:txBody>
      </p:sp>
      <p:sp>
        <p:nvSpPr>
          <p:cNvPr id="6" name="Bevel 5"/>
          <p:cNvSpPr/>
          <p:nvPr/>
        </p:nvSpPr>
        <p:spPr>
          <a:xfrm>
            <a:off x="0" y="1295400"/>
            <a:ext cx="4500594" cy="1042416"/>
          </a:xfrm>
          <a:prstGeom prst="bevel">
            <a:avLst/>
          </a:prstGeom>
          <a:solidFill>
            <a:schemeClr val="accent2"/>
          </a:solidFill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400" dirty="0">
                <a:latin typeface="Times New Roman" pitchFamily="18" charset="0"/>
                <a:cs typeface="Times New Roman" pitchFamily="18" charset="0"/>
              </a:rPr>
              <a:t>Pada akhir kalimat yang bukan pertanyaan atau seruan.</a:t>
            </a:r>
          </a:p>
        </p:txBody>
      </p:sp>
      <p:sp>
        <p:nvSpPr>
          <p:cNvPr id="8" name="Bevel 7"/>
          <p:cNvSpPr/>
          <p:nvPr/>
        </p:nvSpPr>
        <p:spPr>
          <a:xfrm>
            <a:off x="0" y="3124200"/>
            <a:ext cx="4500594" cy="1042416"/>
          </a:xfrm>
          <a:prstGeom prst="bevel">
            <a:avLst/>
          </a:prstGeom>
          <a:effectLst>
            <a:outerShdw blurRad="40000" dist="20000" dir="5400000" rotWithShape="0">
              <a:srgbClr val="000000">
                <a:alpha val="38000"/>
              </a:srgbClr>
            </a:outerShdw>
            <a:reflection blurRad="6350" stA="50000" endA="300" endPos="55000" dir="5400000" sy="-100000" algn="bl" rotWithShape="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 belakang angka atau huruf</a:t>
            </a:r>
          </a:p>
        </p:txBody>
      </p:sp>
      <p:sp>
        <p:nvSpPr>
          <p:cNvPr id="9" name="Bevel 8"/>
          <p:cNvSpPr/>
          <p:nvPr/>
        </p:nvSpPr>
        <p:spPr>
          <a:xfrm>
            <a:off x="0" y="4953000"/>
            <a:ext cx="4500594" cy="1042416"/>
          </a:xfrm>
          <a:prstGeom prst="bevel">
            <a:avLst/>
          </a:prstGeom>
          <a:effectLst>
            <a:outerShdw blurRad="40000" dist="20000" dir="5400000" rotWithShape="0">
              <a:srgbClr val="000000">
                <a:alpha val="38000"/>
              </a:srgbClr>
            </a:outerShdw>
            <a:reflection blurRad="6350" stA="50000" endA="300" endPos="90000" dir="5400000" sy="-100000" algn="bl" rotWithShape="0"/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400" dirty="0">
                <a:latin typeface="Times New Roman" pitchFamily="18" charset="0"/>
                <a:cs typeface="Times New Roman" pitchFamily="18" charset="0"/>
              </a:rPr>
              <a:t>Memisahkan angka jam, menit, dan detik.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953000" y="1371600"/>
            <a:ext cx="41910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Wingdings" pitchFamily="2" charset="2"/>
              <a:buChar char="Ø"/>
            </a:pPr>
            <a:r>
              <a:rPr lang="id-ID" dirty="0" smtClean="0"/>
              <a:t>Nenekku tinggal di Madura.</a:t>
            </a:r>
          </a:p>
          <a:p>
            <a:pPr>
              <a:buFont typeface="Wingdings" pitchFamily="2" charset="2"/>
              <a:buChar char="Ø"/>
            </a:pPr>
            <a:r>
              <a:rPr lang="id-ID" dirty="0" smtClean="0"/>
              <a:t>Dia pergi ke sana.</a:t>
            </a:r>
          </a:p>
          <a:p>
            <a:pPr>
              <a:buFont typeface="Wingdings" pitchFamily="2" charset="2"/>
              <a:buChar char="Ø"/>
            </a:pPr>
            <a:r>
              <a:rPr lang="id-ID" dirty="0" smtClean="0"/>
              <a:t>Ibu menanyakan siapa yang akan main ke rumah.</a:t>
            </a:r>
          </a:p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4953000" y="3124200"/>
            <a:ext cx="41910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None/>
            </a:pPr>
            <a:r>
              <a:rPr lang="id-ID" dirty="0" smtClean="0"/>
              <a:t>III. Departemen Pendidikan Nasional</a:t>
            </a:r>
          </a:p>
          <a:p>
            <a:pPr>
              <a:buFont typeface="Arial" pitchFamily="34" charset="0"/>
              <a:buNone/>
            </a:pPr>
            <a:endParaRPr lang="id-ID" dirty="0" smtClean="0"/>
          </a:p>
          <a:p>
            <a:pPr>
              <a:buFont typeface="Arial" pitchFamily="34" charset="0"/>
              <a:buNone/>
            </a:pPr>
            <a:r>
              <a:rPr lang="id-ID" dirty="0" smtClean="0"/>
              <a:t>Patokan umum:</a:t>
            </a:r>
          </a:p>
          <a:p>
            <a:pPr>
              <a:buFont typeface="Arial" pitchFamily="34" charset="0"/>
              <a:buNone/>
            </a:pPr>
            <a:r>
              <a:rPr lang="id-ID" dirty="0" smtClean="0"/>
              <a:t>1.1  Latar Belakang</a:t>
            </a:r>
          </a:p>
          <a:p>
            <a:pPr>
              <a:buFont typeface="Arial" pitchFamily="34" charset="0"/>
              <a:buNone/>
            </a:pPr>
            <a:r>
              <a:rPr lang="id-ID" dirty="0" smtClean="0"/>
              <a:t>1.2 Rumusan Masalah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953000" y="4953000"/>
            <a:ext cx="41910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None/>
            </a:pPr>
            <a:r>
              <a:rPr lang="id-ID" dirty="0" smtClean="0"/>
              <a:t>Pukul  12.00 siang</a:t>
            </a:r>
          </a:p>
          <a:p>
            <a:pPr>
              <a:buFont typeface="Arial" pitchFamily="34" charset="0"/>
              <a:buNone/>
            </a:pPr>
            <a:r>
              <a:rPr lang="id-ID" dirty="0" smtClean="0"/>
              <a:t>Pukul 1.40.20</a:t>
            </a:r>
          </a:p>
        </p:txBody>
      </p:sp>
      <p:cxnSp>
        <p:nvCxnSpPr>
          <p:cNvPr id="16" name="Straight Arrow Connector 15"/>
          <p:cNvCxnSpPr>
            <a:stCxn id="6" idx="0"/>
            <a:endCxn id="12" idx="1"/>
          </p:cNvCxnSpPr>
          <p:nvPr/>
        </p:nvCxnSpPr>
        <p:spPr>
          <a:xfrm>
            <a:off x="4500594" y="1816608"/>
            <a:ext cx="452406" cy="27889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4495800" y="5486400"/>
            <a:ext cx="452406" cy="27889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4495800" y="3581400"/>
            <a:ext cx="452406" cy="27889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999578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Tanda titik </a:t>
            </a:r>
            <a:r>
              <a:rPr lang="id-ID" u="sng" dirty="0" smtClean="0"/>
              <a:t>tidak</a:t>
            </a:r>
          </a:p>
        </p:txBody>
      </p:sp>
      <p:sp>
        <p:nvSpPr>
          <p:cNvPr id="4" name="Bevel 3"/>
          <p:cNvSpPr/>
          <p:nvPr/>
        </p:nvSpPr>
        <p:spPr>
          <a:xfrm>
            <a:off x="0" y="1371600"/>
            <a:ext cx="4191000" cy="1042416"/>
          </a:xfrm>
          <a:prstGeom prst="bevel">
            <a:avLst/>
          </a:prstGeom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2000" endA="300" endPos="35000" dir="5400000" sy="-100000" algn="bl" rotWithShape="0"/>
          </a:effec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Dipakai untuk memisahkan bilangan ribuan</a:t>
            </a:r>
          </a:p>
        </p:txBody>
      </p:sp>
      <p:sp>
        <p:nvSpPr>
          <p:cNvPr id="5" name="Bevel 4"/>
          <p:cNvSpPr/>
          <p:nvPr/>
        </p:nvSpPr>
        <p:spPr>
          <a:xfrm>
            <a:off x="0" y="2971800"/>
            <a:ext cx="4191000" cy="1295400"/>
          </a:xfrm>
          <a:prstGeom prst="bevel">
            <a:avLst/>
          </a:prstGeom>
          <a:effectLst>
            <a:outerShdw blurRad="40000" dist="20000" dir="5400000" rotWithShape="0">
              <a:srgbClr val="000000">
                <a:alpha val="38000"/>
              </a:srgbClr>
            </a:outerShdw>
            <a:reflection blurRad="6350" stA="50000" endA="300" endPos="55500" dist="50800" dir="5400000" sy="-100000" algn="bl" rotWithShape="0"/>
          </a:effectLst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000" dirty="0"/>
              <a:t>Dipakai pada akhir judul yang merupakan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000" dirty="0"/>
              <a:t>Kepala karangan</a:t>
            </a:r>
          </a:p>
        </p:txBody>
      </p:sp>
      <p:sp>
        <p:nvSpPr>
          <p:cNvPr id="6" name="Bevel 5"/>
          <p:cNvSpPr/>
          <p:nvPr/>
        </p:nvSpPr>
        <p:spPr>
          <a:xfrm>
            <a:off x="0" y="4876800"/>
            <a:ext cx="4267200" cy="1447800"/>
          </a:xfrm>
          <a:prstGeom prst="bevel">
            <a:avLst/>
          </a:prstGeom>
          <a:solidFill>
            <a:schemeClr val="accent6"/>
          </a:solidFill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Dipakai di belakang nama, alamat penerima surat, dan di belakang tanggal surat</a:t>
            </a:r>
          </a:p>
        </p:txBody>
      </p:sp>
      <p:sp>
        <p:nvSpPr>
          <p:cNvPr id="10" name="Rectangle 9"/>
          <p:cNvSpPr/>
          <p:nvPr/>
        </p:nvSpPr>
        <p:spPr>
          <a:xfrm>
            <a:off x="4953000" y="1371600"/>
            <a:ext cx="4191000" cy="1143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None/>
            </a:pPr>
            <a:r>
              <a:rPr lang="id-ID" dirty="0" smtClean="0"/>
              <a:t>Saya lahir pada tahun 1994 di Bali.</a:t>
            </a:r>
          </a:p>
          <a:p>
            <a:pPr>
              <a:buFont typeface="Arial" pitchFamily="34" charset="0"/>
              <a:buNone/>
            </a:pPr>
            <a:r>
              <a:rPr lang="id-ID" dirty="0" smtClean="0"/>
              <a:t>Saya telah membaca halaman 150.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648200" y="2971800"/>
            <a:ext cx="4495800" cy="1295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dirty="0" smtClean="0"/>
              <a:t>Kenaikan BBM Yang Mempersulit Rakyat Kecil</a:t>
            </a:r>
          </a:p>
          <a:p>
            <a:r>
              <a:rPr lang="id-ID" dirty="0" smtClean="0"/>
              <a:t>Demokrasi Belum Berjalan Dengan Baik</a:t>
            </a:r>
          </a:p>
          <a:p>
            <a:endParaRPr lang="id-ID" dirty="0" smtClean="0"/>
          </a:p>
        </p:txBody>
      </p:sp>
      <p:sp>
        <p:nvSpPr>
          <p:cNvPr id="12" name="Rectangle 11"/>
          <p:cNvSpPr/>
          <p:nvPr/>
        </p:nvSpPr>
        <p:spPr>
          <a:xfrm>
            <a:off x="5029200" y="4953000"/>
            <a:ext cx="41148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None/>
            </a:pPr>
            <a:r>
              <a:rPr lang="id-ID" dirty="0" smtClean="0"/>
              <a:t>Yth . Kepala Kantor Penempatan Tenaga</a:t>
            </a:r>
          </a:p>
          <a:p>
            <a:pPr>
              <a:buFont typeface="Arial" pitchFamily="34" charset="0"/>
              <a:buNone/>
            </a:pPr>
            <a:r>
              <a:rPr lang="id-ID" dirty="0" smtClean="0"/>
              <a:t>Jalan Cikini 71</a:t>
            </a:r>
          </a:p>
          <a:p>
            <a:pPr>
              <a:buFont typeface="Arial" pitchFamily="34" charset="0"/>
              <a:buNone/>
            </a:pPr>
            <a:r>
              <a:rPr lang="id-ID" dirty="0" smtClean="0"/>
              <a:t>Jakarta</a:t>
            </a:r>
          </a:p>
        </p:txBody>
      </p:sp>
    </p:spTree>
    <p:extLst>
      <p:ext uri="{BB962C8B-B14F-4D97-AF65-F5344CB8AC3E}">
        <p14:creationId xmlns:p14="http://schemas.microsoft.com/office/powerpoint/2010/main" val="2921217413"/>
      </p:ext>
    </p:extLst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id-ID" dirty="0" smtClean="0"/>
              <a:t>TANDA KOMA (,)</a:t>
            </a:r>
          </a:p>
        </p:txBody>
      </p:sp>
      <p:sp>
        <p:nvSpPr>
          <p:cNvPr id="4" name="Pentagon 3"/>
          <p:cNvSpPr/>
          <p:nvPr/>
        </p:nvSpPr>
        <p:spPr>
          <a:xfrm>
            <a:off x="0" y="1066800"/>
            <a:ext cx="3886200" cy="1143008"/>
          </a:xfrm>
          <a:prstGeom prst="homePlate">
            <a:avLst/>
          </a:prstGeom>
          <a:effectLst>
            <a:reflection blurRad="6350" stA="50000" endA="275" endPos="40000" dist="1016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400" dirty="0">
                <a:latin typeface="Times New Roman" pitchFamily="18" charset="0"/>
                <a:cs typeface="Times New Roman" pitchFamily="18" charset="0"/>
              </a:rPr>
              <a:t>Di antara unsur-unsur dalam suatu perincian</a:t>
            </a:r>
          </a:p>
        </p:txBody>
      </p:sp>
      <p:sp>
        <p:nvSpPr>
          <p:cNvPr id="5" name="Pentagon 4"/>
          <p:cNvSpPr/>
          <p:nvPr/>
        </p:nvSpPr>
        <p:spPr>
          <a:xfrm>
            <a:off x="0" y="3048000"/>
            <a:ext cx="3962400" cy="1143008"/>
          </a:xfrm>
          <a:prstGeom prst="homePlate">
            <a:avLst/>
          </a:prstGeom>
          <a:effectLst>
            <a:outerShdw blurRad="40000" dist="20000" dir="5400000" rotWithShape="0">
              <a:srgbClr val="000000">
                <a:alpha val="38000"/>
              </a:srgbClr>
            </a:outerShdw>
            <a:reflection blurRad="6350" stA="50000" endA="300" endPos="55500" dist="50800" dir="5400000" sy="-100000" algn="bl" rotWithShape="0"/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000" dirty="0">
                <a:latin typeface="Times New Roman" pitchFamily="18" charset="0"/>
                <a:cs typeface="Times New Roman" pitchFamily="18" charset="0"/>
              </a:rPr>
              <a:t>Untuk memisahkan kalimat setara</a:t>
            </a:r>
          </a:p>
        </p:txBody>
      </p:sp>
      <p:sp>
        <p:nvSpPr>
          <p:cNvPr id="7" name="Pentagon 6"/>
          <p:cNvSpPr/>
          <p:nvPr/>
        </p:nvSpPr>
        <p:spPr>
          <a:xfrm>
            <a:off x="0" y="4876800"/>
            <a:ext cx="3962400" cy="1143008"/>
          </a:xfrm>
          <a:prstGeom prst="homePlate">
            <a:avLst/>
          </a:prstGeom>
          <a:solidFill>
            <a:schemeClr val="accent3">
              <a:lumMod val="60000"/>
              <a:lumOff val="40000"/>
            </a:schemeClr>
          </a:solidFill>
          <a:effectLst>
            <a:reflection blurRad="6350" stA="50000" endA="275" endPos="40000" dist="1016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 belakang kata atau ungkapan penghubung antar kalimat.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962400" y="1066800"/>
            <a:ext cx="5181600" cy="1143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dirty="0" smtClean="0"/>
              <a:t>Ibu membawakan sayur, buah dan kue.</a:t>
            </a:r>
          </a:p>
          <a:p>
            <a:r>
              <a:rPr lang="id-ID" dirty="0" smtClean="0"/>
              <a:t>Satu, dua, tiga, empat, dst.</a:t>
            </a:r>
          </a:p>
          <a:p>
            <a:endParaRPr lang="id-ID" dirty="0" smtClean="0"/>
          </a:p>
        </p:txBody>
      </p:sp>
      <p:sp>
        <p:nvSpPr>
          <p:cNvPr id="12" name="Rectangle 11"/>
          <p:cNvSpPr/>
          <p:nvPr/>
        </p:nvSpPr>
        <p:spPr>
          <a:xfrm>
            <a:off x="4038600" y="2971800"/>
            <a:ext cx="51054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dirty="0" smtClean="0"/>
              <a:t>Dina  akan membelikan baju, jika adiknya mendapat nilai yang bagus.</a:t>
            </a:r>
          </a:p>
          <a:p>
            <a:r>
              <a:rPr lang="id-ID" dirty="0" smtClean="0"/>
              <a:t>Tina suka memakan buah, sedangkan adiknya suka memakan sayur.</a:t>
            </a:r>
          </a:p>
          <a:p>
            <a:endParaRPr lang="id-ID" dirty="0" smtClean="0"/>
          </a:p>
        </p:txBody>
      </p:sp>
      <p:sp>
        <p:nvSpPr>
          <p:cNvPr id="13" name="Rectangle 12"/>
          <p:cNvSpPr/>
          <p:nvPr/>
        </p:nvSpPr>
        <p:spPr>
          <a:xfrm>
            <a:off x="4038600" y="4876800"/>
            <a:ext cx="5105400" cy="1219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dirty="0" smtClean="0"/>
              <a:t>Andi suka membaca buku. Oleh karena itu, dia memiliki wawasan yang cukup luas.</a:t>
            </a:r>
          </a:p>
          <a:p>
            <a:r>
              <a:rPr lang="id-ID" dirty="0" smtClean="0"/>
              <a:t>Meskipun begitu, Andi tidak pernah meremehkan orang lain.</a:t>
            </a:r>
          </a:p>
        </p:txBody>
      </p:sp>
    </p:spTree>
    <p:extLst>
      <p:ext uri="{BB962C8B-B14F-4D97-AF65-F5344CB8AC3E}">
        <p14:creationId xmlns:p14="http://schemas.microsoft.com/office/powerpoint/2010/main" val="3486132344"/>
      </p:ext>
    </p:extLst>
  </p:cSld>
  <p:clrMapOvr>
    <a:masterClrMapping/>
  </p:clrMapOvr>
  <p:transition spd="slow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Tanda titik koma (;)</a:t>
            </a:r>
          </a:p>
        </p:txBody>
      </p:sp>
      <p:sp>
        <p:nvSpPr>
          <p:cNvPr id="4" name="Oval 3"/>
          <p:cNvSpPr/>
          <p:nvPr/>
        </p:nvSpPr>
        <p:spPr>
          <a:xfrm>
            <a:off x="304800" y="1295400"/>
            <a:ext cx="4191000" cy="1500198"/>
          </a:xfrm>
          <a:prstGeom prst="ellipse">
            <a:avLst/>
          </a:prstGeom>
          <a:solidFill>
            <a:schemeClr val="accent6">
              <a:lumMod val="50000"/>
            </a:schemeClr>
          </a:solidFill>
          <a:effectLst>
            <a:outerShdw blurRad="40000" dist="20000" dir="5400000" rotWithShape="0">
              <a:srgbClr val="000000">
                <a:alpha val="38000"/>
              </a:srgbClr>
            </a:outerShdw>
            <a:reflection blurRad="6350" stA="50000" endA="295" endPos="92000" dist="101600" dir="5400000" sy="-100000" algn="bl" rotWithShape="0"/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000" dirty="0">
                <a:latin typeface="Times New Roman" pitchFamily="18" charset="0"/>
                <a:cs typeface="Times New Roman" pitchFamily="18" charset="0"/>
              </a:rPr>
              <a:t>Pengganti kata penghubung untuk memisahkan kalimat setara</a:t>
            </a:r>
          </a:p>
        </p:txBody>
      </p:sp>
      <p:sp>
        <p:nvSpPr>
          <p:cNvPr id="5" name="Oval 4"/>
          <p:cNvSpPr/>
          <p:nvPr/>
        </p:nvSpPr>
        <p:spPr>
          <a:xfrm>
            <a:off x="304800" y="2971800"/>
            <a:ext cx="4191000" cy="1500198"/>
          </a:xfrm>
          <a:prstGeom prst="ellipse">
            <a:avLst/>
          </a:prstGeom>
          <a:solidFill>
            <a:srgbClr val="00B050"/>
          </a:solidFill>
          <a:effectLst>
            <a:reflection blurRad="6350" stA="50000" endA="295" endPos="92000" dist="1016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400" dirty="0">
                <a:latin typeface="Times New Roman" pitchFamily="18" charset="0"/>
                <a:cs typeface="Times New Roman" pitchFamily="18" charset="0"/>
              </a:rPr>
              <a:t>Untuk mengakhiri pernyataan</a:t>
            </a:r>
          </a:p>
        </p:txBody>
      </p:sp>
      <p:sp>
        <p:nvSpPr>
          <p:cNvPr id="6" name="Oval 5"/>
          <p:cNvSpPr/>
          <p:nvPr/>
        </p:nvSpPr>
        <p:spPr>
          <a:xfrm>
            <a:off x="228600" y="4648200"/>
            <a:ext cx="4319587" cy="1500187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Untuk memisahkan 2 kalimat setara atau lebih</a:t>
            </a:r>
          </a:p>
        </p:txBody>
      </p:sp>
      <p:sp>
        <p:nvSpPr>
          <p:cNvPr id="10" name="Rectangle 9"/>
          <p:cNvSpPr/>
          <p:nvPr/>
        </p:nvSpPr>
        <p:spPr>
          <a:xfrm>
            <a:off x="4572000" y="3048000"/>
            <a:ext cx="45720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dirty="0" smtClean="0"/>
              <a:t>Memiliki berat badan 50 kg.</a:t>
            </a:r>
          </a:p>
          <a:p>
            <a:r>
              <a:rPr lang="id-ID" dirty="0" smtClean="0"/>
              <a:t>Tidak buta warna.</a:t>
            </a:r>
          </a:p>
          <a:p>
            <a:r>
              <a:rPr lang="id-ID" dirty="0" smtClean="0"/>
              <a:t>Tinggi minimal 160 cm.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572000" y="4648200"/>
            <a:ext cx="45720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dirty="0" smtClean="0"/>
              <a:t>Ibu membeli baju dan celana; sayur dan buah.</a:t>
            </a:r>
          </a:p>
          <a:p>
            <a:r>
              <a:rPr lang="id-ID" dirty="0" smtClean="0"/>
              <a:t>Dalam akuntansi terdapat beberapa neraca; neraca saldo, neraca lajur dan neraca setelah di sesuaikan.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572000" y="1447800"/>
            <a:ext cx="45720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dirty="0" smtClean="0"/>
              <a:t>Ayah  bekerja di ladang; ibu memasak di dapur.</a:t>
            </a:r>
          </a:p>
          <a:p>
            <a:r>
              <a:rPr lang="id-ID" dirty="0" smtClean="0"/>
              <a:t>Kakak bermain bola; adik bermain boneka di kamar.</a:t>
            </a:r>
          </a:p>
          <a:p>
            <a:pPr>
              <a:buFont typeface="Arial" pitchFamily="34" charset="0"/>
              <a:buNone/>
            </a:pPr>
            <a:endParaRPr lang="id-ID" dirty="0" smtClean="0"/>
          </a:p>
        </p:txBody>
      </p:sp>
    </p:spTree>
    <p:extLst>
      <p:ext uri="{BB962C8B-B14F-4D97-AF65-F5344CB8AC3E}">
        <p14:creationId xmlns:p14="http://schemas.microsoft.com/office/powerpoint/2010/main" val="782471230"/>
      </p:ext>
    </p:extLst>
  </p:cSld>
  <p:clrMapOvr>
    <a:masterClrMapping/>
  </p:clrMapOvr>
  <p:transition spd="slow"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686800" cy="54102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id-ID" dirty="0" smtClean="0"/>
              <a:t>Dipakai pada akhir suatu pernyataan lengkap yang diikuti rangkaian atau pemerian.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>
                <a:solidFill>
                  <a:srgbClr val="FF0000"/>
                </a:solidFill>
              </a:rPr>
              <a:t>Contoh</a:t>
            </a:r>
            <a:endParaRPr lang="en-US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	</a:t>
            </a:r>
            <a:r>
              <a:rPr lang="id-ID" dirty="0" smtClean="0">
                <a:solidFill>
                  <a:srgbClr val="FF0000"/>
                </a:solidFill>
              </a:rPr>
              <a:t>Tina membutuhkan alat tulis: pena, buku, penggaris, bolpoin dan penghapus.</a:t>
            </a:r>
          </a:p>
          <a:p>
            <a:pPr>
              <a:buNone/>
            </a:pPr>
            <a:endParaRPr lang="id-ID" dirty="0" smtClean="0"/>
          </a:p>
          <a:p>
            <a:r>
              <a:rPr lang="id-ID" dirty="0" smtClean="0"/>
              <a:t>Dipakai sesudah kata atau ungkapan yang memerlukan pemerian.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>
                <a:solidFill>
                  <a:srgbClr val="FF0000"/>
                </a:solidFill>
              </a:rPr>
              <a:t>Contoh</a:t>
            </a:r>
            <a:endParaRPr lang="en-US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	</a:t>
            </a:r>
            <a:r>
              <a:rPr lang="id-ID" dirty="0" smtClean="0">
                <a:solidFill>
                  <a:srgbClr val="FF0000"/>
                </a:solidFill>
              </a:rPr>
              <a:t>Tempat : Aula K</a:t>
            </a:r>
          </a:p>
          <a:p>
            <a:endParaRPr lang="id-ID" dirty="0" smtClean="0"/>
          </a:p>
          <a:p>
            <a:r>
              <a:rPr lang="id-ID" dirty="0" smtClean="0"/>
              <a:t>Dipakai dalam naskah drama.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Contoh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	</a:t>
            </a:r>
            <a:r>
              <a:rPr lang="id-ID" dirty="0" smtClean="0">
                <a:solidFill>
                  <a:srgbClr val="FF0000"/>
                </a:solidFill>
              </a:rPr>
              <a:t>Ibu : “ jangan makan permen, nak!”</a:t>
            </a:r>
          </a:p>
          <a:p>
            <a:pPr>
              <a:buNone/>
            </a:pPr>
            <a:endParaRPr lang="id-ID" dirty="0" smtClean="0"/>
          </a:p>
          <a:p>
            <a:r>
              <a:rPr lang="id-ID" dirty="0" smtClean="0"/>
              <a:t>Dipakai di antara  a. Jilid atau nomor, b. Halaman dll.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>
                <a:solidFill>
                  <a:srgbClr val="FF0000"/>
                </a:solidFill>
              </a:rPr>
              <a:t>Contoh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	</a:t>
            </a:r>
            <a:r>
              <a:rPr lang="id-ID" dirty="0" smtClean="0">
                <a:solidFill>
                  <a:srgbClr val="FF0000"/>
                </a:solidFill>
              </a:rPr>
              <a:t>Kamus Bahasa Indonesia. Bandung: Balai Pustaka</a:t>
            </a:r>
          </a:p>
          <a:p>
            <a:pPr>
              <a:buNone/>
            </a:pPr>
            <a:endParaRPr lang="id-ID" dirty="0" smtClean="0"/>
          </a:p>
          <a:p>
            <a:endParaRPr lang="id-ID" dirty="0" smtClean="0"/>
          </a:p>
          <a:p>
            <a:endParaRPr lang="id-ID" dirty="0" smtClean="0"/>
          </a:p>
          <a:p>
            <a:endParaRPr lang="id-ID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id-ID" dirty="0" smtClean="0"/>
              <a:t>Tanda titik dua (</a:t>
            </a:r>
            <a:r>
              <a:rPr lang="id-ID" dirty="0" smtClean="0">
                <a:sym typeface="Wingdings" pitchFamily="2" charset="2"/>
              </a:rPr>
              <a:t>:)</a:t>
            </a:r>
            <a:endParaRPr lang="id-ID" dirty="0" smtClean="0"/>
          </a:p>
        </p:txBody>
      </p:sp>
    </p:spTree>
    <p:extLst>
      <p:ext uri="{BB962C8B-B14F-4D97-AF65-F5344CB8AC3E}">
        <p14:creationId xmlns:p14="http://schemas.microsoft.com/office/powerpoint/2010/main" val="3961755344"/>
      </p:ext>
    </p:extLst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686800" cy="53340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endParaRPr lang="en-US" dirty="0" smtClean="0"/>
          </a:p>
          <a:p>
            <a:r>
              <a:rPr lang="id-ID" dirty="0" smtClean="0"/>
              <a:t>Menyambung suku-suku kata yang terpisah. 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	</a:t>
            </a:r>
            <a:r>
              <a:rPr lang="en-US" dirty="0" err="1" smtClean="0">
                <a:solidFill>
                  <a:srgbClr val="FF0000"/>
                </a:solidFill>
              </a:rPr>
              <a:t>Contoh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</a:p>
          <a:p>
            <a:pPr marL="514350" indent="-514350">
              <a:buNone/>
            </a:pPr>
            <a:r>
              <a:rPr lang="en-US" dirty="0" smtClean="0">
                <a:solidFill>
                  <a:srgbClr val="FF0000"/>
                </a:solidFill>
              </a:rPr>
              <a:t>	</a:t>
            </a:r>
            <a:r>
              <a:rPr lang="id-ID" dirty="0" smtClean="0">
                <a:solidFill>
                  <a:srgbClr val="FF0000"/>
                </a:solidFill>
              </a:rPr>
              <a:t>Ibu guru mengajarkan kami dengan ber-</a:t>
            </a:r>
          </a:p>
          <a:p>
            <a:pPr marL="514350" indent="-514350">
              <a:buNone/>
            </a:pPr>
            <a:r>
              <a:rPr lang="id-ID" dirty="0" smtClean="0">
                <a:solidFill>
                  <a:srgbClr val="FF0000"/>
                </a:solidFill>
              </a:rPr>
              <a:t>    </a:t>
            </a:r>
            <a:r>
              <a:rPr lang="en-US" dirty="0" smtClean="0">
                <a:solidFill>
                  <a:srgbClr val="FF0000"/>
                </a:solidFill>
              </a:rPr>
              <a:t>    </a:t>
            </a:r>
            <a:r>
              <a:rPr lang="id-ID" dirty="0" smtClean="0">
                <a:solidFill>
                  <a:srgbClr val="FF0000"/>
                </a:solidFill>
              </a:rPr>
              <a:t>bagai cara.</a:t>
            </a:r>
          </a:p>
          <a:p>
            <a:r>
              <a:rPr lang="id-ID" dirty="0" smtClean="0"/>
              <a:t>Menyambung awalan dengan bagian kata yang mengikutinya.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  </a:t>
            </a:r>
            <a:r>
              <a:rPr lang="en-US" dirty="0" err="1" smtClean="0">
                <a:solidFill>
                  <a:srgbClr val="FF0000"/>
                </a:solidFill>
              </a:rPr>
              <a:t>Contoh</a:t>
            </a:r>
            <a:endParaRPr lang="en-US" dirty="0" smtClean="0">
              <a:solidFill>
                <a:srgbClr val="FF0000"/>
              </a:solidFill>
            </a:endParaRPr>
          </a:p>
          <a:p>
            <a:pPr marL="514350" indent="-514350">
              <a:buNone/>
            </a:pPr>
            <a:r>
              <a:rPr lang="en-US" dirty="0" smtClean="0">
                <a:solidFill>
                  <a:srgbClr val="FF0000"/>
                </a:solidFill>
              </a:rPr>
              <a:t>	</a:t>
            </a:r>
            <a:r>
              <a:rPr lang="id-ID" dirty="0" smtClean="0">
                <a:solidFill>
                  <a:srgbClr val="FF0000"/>
                </a:solidFill>
              </a:rPr>
              <a:t>Mengukur baju dengan menggunakan al-</a:t>
            </a:r>
          </a:p>
          <a:p>
            <a:pPr marL="514350" indent="-514350">
              <a:buNone/>
            </a:pPr>
            <a:r>
              <a:rPr lang="id-ID" dirty="0" smtClean="0">
                <a:solidFill>
                  <a:srgbClr val="FF0000"/>
                </a:solidFill>
              </a:rPr>
              <a:t>    </a:t>
            </a:r>
            <a:r>
              <a:rPr lang="en-US" dirty="0" smtClean="0">
                <a:solidFill>
                  <a:srgbClr val="FF0000"/>
                </a:solidFill>
              </a:rPr>
              <a:t>	</a:t>
            </a:r>
            <a:r>
              <a:rPr lang="id-ID" dirty="0" smtClean="0">
                <a:solidFill>
                  <a:srgbClr val="FF0000"/>
                </a:solidFill>
              </a:rPr>
              <a:t> lat bantu.</a:t>
            </a:r>
          </a:p>
          <a:p>
            <a:r>
              <a:rPr lang="id-ID" dirty="0" smtClean="0"/>
              <a:t>Menyambung unsur-unsur kata ulang.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>
                <a:solidFill>
                  <a:srgbClr val="FF0000"/>
                </a:solidFill>
              </a:rPr>
              <a:t>Contoh</a:t>
            </a:r>
            <a:endParaRPr lang="en-US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	</a:t>
            </a:r>
            <a:r>
              <a:rPr lang="id-ID" dirty="0" smtClean="0">
                <a:solidFill>
                  <a:srgbClr val="FF0000"/>
                </a:solidFill>
              </a:rPr>
              <a:t>Murid-murid</a:t>
            </a:r>
          </a:p>
          <a:p>
            <a:r>
              <a:rPr lang="id-ID" dirty="0" smtClean="0"/>
              <a:t>Menyambung bagian tanggal dan huruf dalam kata yang dieja satu-satu.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>
                <a:solidFill>
                  <a:srgbClr val="FF0000"/>
                </a:solidFill>
              </a:rPr>
              <a:t>Contoh</a:t>
            </a:r>
            <a:endParaRPr lang="en-US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	</a:t>
            </a:r>
            <a:r>
              <a:rPr lang="id-ID" dirty="0" smtClean="0">
                <a:solidFill>
                  <a:srgbClr val="FF0000"/>
                </a:solidFill>
              </a:rPr>
              <a:t>12-04-2-13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id-ID" dirty="0" smtClean="0"/>
              <a:t>Tanda hubung (-)</a:t>
            </a:r>
          </a:p>
        </p:txBody>
      </p:sp>
    </p:spTree>
    <p:extLst>
      <p:ext uri="{BB962C8B-B14F-4D97-AF65-F5344CB8AC3E}">
        <p14:creationId xmlns:p14="http://schemas.microsoft.com/office/powerpoint/2010/main" val="3049167021"/>
      </p:ext>
    </p:extLst>
  </p:cSld>
  <p:clrMapOvr>
    <a:masterClrMapping/>
  </p:clrMapOvr>
  <p:transition spd="slow"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Tanda garis miring (/)</a:t>
            </a:r>
          </a:p>
        </p:txBody>
      </p:sp>
      <p:sp>
        <p:nvSpPr>
          <p:cNvPr id="4" name="Rectangle 3"/>
          <p:cNvSpPr/>
          <p:nvPr/>
        </p:nvSpPr>
        <p:spPr>
          <a:xfrm>
            <a:off x="500034" y="1643050"/>
            <a:ext cx="6429420" cy="1785950"/>
          </a:xfrm>
          <a:prstGeom prst="rect">
            <a:avLst/>
          </a:prstGeom>
          <a:solidFill>
            <a:srgbClr val="FFC000"/>
          </a:solidFill>
          <a:effectLst>
            <a:reflection blurRad="6350" stA="50000" endA="300" endPos="90000" dist="508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Dipakai di dalam nomor surat, nomor pada alamat, dan penandaan masa satu tahun yang terbagi dalam 2 tahun.</a:t>
            </a:r>
          </a:p>
        </p:txBody>
      </p:sp>
      <p:sp>
        <p:nvSpPr>
          <p:cNvPr id="5" name="Rectangle 4"/>
          <p:cNvSpPr/>
          <p:nvPr/>
        </p:nvSpPr>
        <p:spPr>
          <a:xfrm>
            <a:off x="2928926" y="4071942"/>
            <a:ext cx="5500726" cy="1785950"/>
          </a:xfrm>
          <a:prstGeom prst="rect">
            <a:avLst/>
          </a:prstGeom>
          <a:effectLst>
            <a:reflection blurRad="6350" stA="50000" endA="300" endPos="55500" dist="101600" dir="5400000" sy="-100000" algn="bl" rotWithShape="0"/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400" dirty="0">
                <a:latin typeface="Times New Roman" pitchFamily="18" charset="0"/>
                <a:cs typeface="Times New Roman" pitchFamily="18" charset="0"/>
              </a:rPr>
              <a:t>Dipakai pengganti  kata atau, tiap, dan ataupun.</a:t>
            </a:r>
          </a:p>
        </p:txBody>
      </p:sp>
    </p:spTree>
    <p:extLst>
      <p:ext uri="{BB962C8B-B14F-4D97-AF65-F5344CB8AC3E}">
        <p14:creationId xmlns:p14="http://schemas.microsoft.com/office/powerpoint/2010/main" val="46387455"/>
      </p:ext>
    </p:extLst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7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770" decel="100000"/>
                                        <p:tgtEl>
                                          <p:spTgt spid="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8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0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rid">
  <a:themeElements>
    <a:clrScheme name="Grid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3</TotalTime>
  <Words>384</Words>
  <Application>Microsoft Office PowerPoint</Application>
  <PresentationFormat>On-screen Show (4:3)</PresentationFormat>
  <Paragraphs>95</Paragraphs>
  <Slides>8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Grid</vt:lpstr>
      <vt:lpstr>PowerPoint Presentation</vt:lpstr>
      <vt:lpstr>Tanda titik (.)</vt:lpstr>
      <vt:lpstr>Tanda titik tidak</vt:lpstr>
      <vt:lpstr>TANDA KOMA (,)</vt:lpstr>
      <vt:lpstr>Tanda titik koma (;)</vt:lpstr>
      <vt:lpstr>Tanda titik dua (:)</vt:lpstr>
      <vt:lpstr>Tanda hubung (-)</vt:lpstr>
      <vt:lpstr>Tanda garis miring (/)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1</cp:revision>
  <dcterms:created xsi:type="dcterms:W3CDTF">2021-05-28T23:35:57Z</dcterms:created>
  <dcterms:modified xsi:type="dcterms:W3CDTF">2021-05-28T23:39:57Z</dcterms:modified>
</cp:coreProperties>
</file>