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900" y="76200"/>
            <a:ext cx="896620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64918" y="3770511"/>
            <a:ext cx="3814162" cy="117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22935"/>
          </a:xfrm>
          <a:custGeom>
            <a:avLst/>
            <a:gdLst/>
            <a:ahLst/>
            <a:cxnLst/>
            <a:rect l="l" t="t" r="r" b="b"/>
            <a:pathLst>
              <a:path w="9144000" h="622935">
                <a:moveTo>
                  <a:pt x="0" y="0"/>
                </a:moveTo>
                <a:lnTo>
                  <a:pt x="9144000" y="0"/>
                </a:lnTo>
                <a:lnTo>
                  <a:pt x="9144000" y="622747"/>
                </a:lnTo>
                <a:lnTo>
                  <a:pt x="0" y="622747"/>
                </a:lnTo>
                <a:lnTo>
                  <a:pt x="0" y="0"/>
                </a:lnTo>
                <a:close/>
              </a:path>
            </a:pathLst>
          </a:custGeom>
          <a:solidFill>
            <a:srgbClr val="9F3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22935"/>
          </a:xfrm>
          <a:custGeom>
            <a:avLst/>
            <a:gdLst/>
            <a:ahLst/>
            <a:cxnLst/>
            <a:rect l="l" t="t" r="r" b="b"/>
            <a:pathLst>
              <a:path w="9144000" h="622935">
                <a:moveTo>
                  <a:pt x="0" y="0"/>
                </a:moveTo>
                <a:lnTo>
                  <a:pt x="9144000" y="0"/>
                </a:lnTo>
                <a:lnTo>
                  <a:pt x="9144000" y="622746"/>
                </a:lnTo>
                <a:lnTo>
                  <a:pt x="0" y="6227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31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5084" y="2019300"/>
            <a:ext cx="6513830" cy="1640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4600" y="6631136"/>
            <a:ext cx="2203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6568"/>
            <a:ext cx="9144000" cy="16510"/>
          </a:xfrm>
          <a:custGeom>
            <a:avLst/>
            <a:gdLst/>
            <a:ahLst/>
            <a:cxnLst/>
            <a:rect l="l" t="t" r="r" b="b"/>
            <a:pathLst>
              <a:path w="9144000" h="16509">
                <a:moveTo>
                  <a:pt x="0" y="16178"/>
                </a:moveTo>
                <a:lnTo>
                  <a:pt x="9144000" y="16178"/>
                </a:lnTo>
                <a:lnTo>
                  <a:pt x="9144000" y="0"/>
                </a:lnTo>
                <a:lnTo>
                  <a:pt x="0" y="0"/>
                </a:lnTo>
                <a:lnTo>
                  <a:pt x="0" y="16178"/>
                </a:lnTo>
                <a:close/>
              </a:path>
            </a:pathLst>
          </a:custGeom>
          <a:solidFill>
            <a:srgbClr val="9F3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22935"/>
          </a:xfrm>
          <a:custGeom>
            <a:avLst/>
            <a:gdLst/>
            <a:ahLst/>
            <a:cxnLst/>
            <a:rect l="l" t="t" r="r" b="b"/>
            <a:pathLst>
              <a:path w="9144000" h="622935">
                <a:moveTo>
                  <a:pt x="0" y="0"/>
                </a:moveTo>
                <a:lnTo>
                  <a:pt x="9144000" y="0"/>
                </a:lnTo>
                <a:lnTo>
                  <a:pt x="9144000" y="622746"/>
                </a:lnTo>
                <a:lnTo>
                  <a:pt x="0" y="6227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31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63800" y="6629400"/>
            <a:ext cx="415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07060"/>
          </a:xfrm>
          <a:custGeom>
            <a:avLst/>
            <a:gdLst/>
            <a:ahLst/>
            <a:cxnLst/>
            <a:rect l="l" t="t" r="r" b="b"/>
            <a:pathLst>
              <a:path w="9144000" h="607060">
                <a:moveTo>
                  <a:pt x="0" y="0"/>
                </a:moveTo>
                <a:lnTo>
                  <a:pt x="9144000" y="0"/>
                </a:lnTo>
                <a:lnTo>
                  <a:pt x="9144000" y="606568"/>
                </a:lnTo>
                <a:lnTo>
                  <a:pt x="0" y="606568"/>
                </a:lnTo>
                <a:lnTo>
                  <a:pt x="0" y="0"/>
                </a:lnTo>
                <a:close/>
              </a:path>
            </a:pathLst>
          </a:custGeom>
          <a:solidFill>
            <a:srgbClr val="9F3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07060"/>
          </a:xfrm>
          <a:custGeom>
            <a:avLst/>
            <a:gdLst/>
            <a:ahLst/>
            <a:cxnLst/>
            <a:rect l="l" t="t" r="r" b="b"/>
            <a:pathLst>
              <a:path w="9144000" h="607060">
                <a:moveTo>
                  <a:pt x="0" y="0"/>
                </a:moveTo>
                <a:lnTo>
                  <a:pt x="9144000" y="0"/>
                </a:lnTo>
                <a:lnTo>
                  <a:pt x="9144000" y="606568"/>
                </a:lnTo>
                <a:lnTo>
                  <a:pt x="0" y="6065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31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98700" y="1435100"/>
            <a:ext cx="4559300" cy="13309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016000">
              <a:lnSpc>
                <a:spcPts val="5000"/>
              </a:lnSpc>
              <a:spcBef>
                <a:spcPts val="500"/>
              </a:spcBef>
              <a:tabLst>
                <a:tab pos="2403475" algn="l"/>
              </a:tabLst>
            </a:pPr>
            <a:r>
              <a:rPr sz="4400" spc="-5" dirty="0"/>
              <a:t>Lecture </a:t>
            </a:r>
            <a:r>
              <a:rPr sz="4400" dirty="0"/>
              <a:t>9:  Microbial	Diversi</a:t>
            </a:r>
            <a:r>
              <a:rPr sz="4400" spc="-5" dirty="0"/>
              <a:t>t</a:t>
            </a:r>
            <a:r>
              <a:rPr sz="4400" dirty="0"/>
              <a:t>y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2578100" y="3454400"/>
            <a:ext cx="3989704" cy="181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284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002C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ts val="2800"/>
              </a:lnSpc>
              <a:spcBef>
                <a:spcPts val="120"/>
              </a:spcBef>
            </a:pPr>
            <a:r>
              <a:rPr sz="2400" spc="-5" dirty="0">
                <a:latin typeface="Arial"/>
                <a:cs typeface="Arial"/>
              </a:rPr>
              <a:t>Biodiversity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Tree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Life  </a:t>
            </a:r>
            <a:r>
              <a:rPr sz="2400" dirty="0">
                <a:latin typeface="Arial"/>
                <a:cs typeface="Arial"/>
              </a:rPr>
              <a:t>Spring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Prof. Jonathan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Eisen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15400" y="6616700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962" y="976749"/>
            <a:ext cx="7552699" cy="5550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5884" y="3029545"/>
            <a:ext cx="1270000" cy="654050"/>
          </a:xfrm>
          <a:custGeom>
            <a:avLst/>
            <a:gdLst/>
            <a:ahLst/>
            <a:cxnLst/>
            <a:rect l="l" t="t" r="r" b="b"/>
            <a:pathLst>
              <a:path w="1270000" h="654050">
                <a:moveTo>
                  <a:pt x="1269752" y="0"/>
                </a:moveTo>
                <a:lnTo>
                  <a:pt x="459073" y="191654"/>
                </a:lnTo>
                <a:lnTo>
                  <a:pt x="0" y="416584"/>
                </a:lnTo>
                <a:lnTo>
                  <a:pt x="139983" y="600585"/>
                </a:lnTo>
                <a:lnTo>
                  <a:pt x="591642" y="653850"/>
                </a:lnTo>
                <a:lnTo>
                  <a:pt x="1269752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5884" y="3029545"/>
            <a:ext cx="1270000" cy="654050"/>
          </a:xfrm>
          <a:custGeom>
            <a:avLst/>
            <a:gdLst/>
            <a:ahLst/>
            <a:cxnLst/>
            <a:rect l="l" t="t" r="r" b="b"/>
            <a:pathLst>
              <a:path w="1270000" h="654050">
                <a:moveTo>
                  <a:pt x="1269752" y="0"/>
                </a:moveTo>
                <a:lnTo>
                  <a:pt x="591642" y="653851"/>
                </a:lnTo>
                <a:lnTo>
                  <a:pt x="139983" y="600585"/>
                </a:lnTo>
                <a:lnTo>
                  <a:pt x="0" y="416584"/>
                </a:lnTo>
                <a:lnTo>
                  <a:pt x="459073" y="191655"/>
                </a:lnTo>
                <a:lnTo>
                  <a:pt x="1269752" y="0"/>
                </a:lnTo>
                <a:close/>
              </a:path>
            </a:pathLst>
          </a:custGeom>
          <a:ln w="889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71058" y="3192685"/>
            <a:ext cx="343535" cy="4730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36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273" y="2925377"/>
            <a:ext cx="1709420" cy="8286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67310" marR="64135" indent="241300">
              <a:lnSpc>
                <a:spcPts val="2800"/>
              </a:lnSpc>
              <a:spcBef>
                <a:spcPts val="425"/>
              </a:spcBef>
            </a:pPr>
            <a:r>
              <a:rPr sz="2400" dirty="0">
                <a:latin typeface="Arial"/>
                <a:cs typeface="Arial"/>
              </a:rPr>
              <a:t>Animals  </a:t>
            </a:r>
            <a:r>
              <a:rPr sz="2400" spc="-45" dirty="0">
                <a:latin typeface="Arial"/>
                <a:cs typeface="Arial"/>
              </a:rPr>
              <a:t>Two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Weeks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84522" y="785124"/>
            <a:ext cx="1210945" cy="2011680"/>
          </a:xfrm>
          <a:custGeom>
            <a:avLst/>
            <a:gdLst/>
            <a:ahLst/>
            <a:cxnLst/>
            <a:rect l="l" t="t" r="r" b="b"/>
            <a:pathLst>
              <a:path w="1210945" h="2011680">
                <a:moveTo>
                  <a:pt x="1210915" y="0"/>
                </a:moveTo>
                <a:lnTo>
                  <a:pt x="0" y="22750"/>
                </a:lnTo>
                <a:lnTo>
                  <a:pt x="249355" y="1036596"/>
                </a:lnTo>
                <a:lnTo>
                  <a:pt x="694013" y="2011108"/>
                </a:lnTo>
                <a:lnTo>
                  <a:pt x="1124027" y="974916"/>
                </a:lnTo>
                <a:lnTo>
                  <a:pt x="1210915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4522" y="785124"/>
            <a:ext cx="1210945" cy="2011680"/>
          </a:xfrm>
          <a:custGeom>
            <a:avLst/>
            <a:gdLst/>
            <a:ahLst/>
            <a:cxnLst/>
            <a:rect l="l" t="t" r="r" b="b"/>
            <a:pathLst>
              <a:path w="1210945" h="2011680">
                <a:moveTo>
                  <a:pt x="694012" y="2011108"/>
                </a:moveTo>
                <a:lnTo>
                  <a:pt x="1124027" y="974917"/>
                </a:lnTo>
                <a:lnTo>
                  <a:pt x="1210915" y="0"/>
                </a:lnTo>
                <a:lnTo>
                  <a:pt x="0" y="22750"/>
                </a:lnTo>
                <a:lnTo>
                  <a:pt x="249354" y="1036597"/>
                </a:lnTo>
                <a:lnTo>
                  <a:pt x="694012" y="2011108"/>
                </a:lnTo>
                <a:close/>
              </a:path>
            </a:pathLst>
          </a:custGeom>
          <a:ln w="88899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73500" y="926411"/>
            <a:ext cx="318135" cy="4476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7300" y="6633542"/>
            <a:ext cx="40335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45"/>
              </a:lnSpc>
            </a:pPr>
            <a:r>
              <a:rPr sz="1000" dirty="0">
                <a:latin typeface="Comic Sans MS"/>
                <a:cs typeface="Comic Sans MS"/>
              </a:rPr>
              <a:t>adapted from Baldauf, et al., in Assembling the Tree of Life,</a:t>
            </a:r>
            <a:r>
              <a:rPr sz="1000" spc="-85" dirty="0">
                <a:latin typeface="Comic Sans MS"/>
                <a:cs typeface="Comic Sans MS"/>
              </a:rPr>
              <a:t> </a:t>
            </a:r>
            <a:r>
              <a:rPr sz="1000" spc="-80" dirty="0">
                <a:latin typeface="Comic Sans MS"/>
                <a:cs typeface="Comic Sans MS"/>
              </a:rPr>
              <a:t>2001420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56095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Unrooted </a:t>
            </a:r>
            <a:r>
              <a:rPr sz="2800" spc="-30" dirty="0">
                <a:solidFill>
                  <a:srgbClr val="FFFFFF"/>
                </a:solidFill>
              </a:rPr>
              <a:t>Tree </a:t>
            </a:r>
            <a:r>
              <a:rPr sz="2800" dirty="0">
                <a:solidFill>
                  <a:srgbClr val="FFFFFF"/>
                </a:solidFill>
              </a:rPr>
              <a:t>of </a:t>
            </a:r>
            <a:r>
              <a:rPr sz="2800" spc="-5" dirty="0">
                <a:solidFill>
                  <a:srgbClr val="FFFFFF"/>
                </a:solidFill>
              </a:rPr>
              <a:t>Life (from </a:t>
            </a:r>
            <a:r>
              <a:rPr sz="2800" dirty="0">
                <a:solidFill>
                  <a:srgbClr val="FFFFFF"/>
                </a:solidFill>
              </a:rPr>
              <a:t>~</a:t>
            </a:r>
            <a:r>
              <a:rPr sz="2800" spc="-3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2004)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962" y="976749"/>
            <a:ext cx="7552699" cy="5550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053" y="796635"/>
            <a:ext cx="7294880" cy="5754370"/>
          </a:xfrm>
          <a:custGeom>
            <a:avLst/>
            <a:gdLst/>
            <a:ahLst/>
            <a:cxnLst/>
            <a:rect l="l" t="t" r="r" b="b"/>
            <a:pathLst>
              <a:path w="7294880" h="5754370">
                <a:moveTo>
                  <a:pt x="2007209" y="2875409"/>
                </a:moveTo>
                <a:lnTo>
                  <a:pt x="1372209" y="2950566"/>
                </a:lnTo>
                <a:lnTo>
                  <a:pt x="594582" y="3726507"/>
                </a:lnTo>
                <a:lnTo>
                  <a:pt x="0" y="4349353"/>
                </a:lnTo>
                <a:lnTo>
                  <a:pt x="203614" y="4950122"/>
                </a:lnTo>
                <a:lnTo>
                  <a:pt x="650547" y="5359648"/>
                </a:lnTo>
                <a:lnTo>
                  <a:pt x="1519305" y="5754290"/>
                </a:lnTo>
                <a:lnTo>
                  <a:pt x="2290781" y="5715595"/>
                </a:lnTo>
                <a:lnTo>
                  <a:pt x="3231475" y="5397252"/>
                </a:lnTo>
                <a:lnTo>
                  <a:pt x="3753763" y="4742854"/>
                </a:lnTo>
                <a:lnTo>
                  <a:pt x="3876992" y="4516338"/>
                </a:lnTo>
                <a:lnTo>
                  <a:pt x="7172058" y="4516338"/>
                </a:lnTo>
                <a:lnTo>
                  <a:pt x="7294630" y="3867497"/>
                </a:lnTo>
                <a:lnTo>
                  <a:pt x="7223888" y="3098750"/>
                </a:lnTo>
                <a:lnTo>
                  <a:pt x="7119158" y="3022897"/>
                </a:lnTo>
                <a:lnTo>
                  <a:pt x="2655454" y="3022897"/>
                </a:lnTo>
                <a:lnTo>
                  <a:pt x="2007209" y="2875409"/>
                </a:lnTo>
                <a:close/>
              </a:path>
              <a:path w="7294880" h="5754370">
                <a:moveTo>
                  <a:pt x="7172058" y="4516338"/>
                </a:moveTo>
                <a:lnTo>
                  <a:pt x="3876992" y="4516338"/>
                </a:lnTo>
                <a:lnTo>
                  <a:pt x="4159418" y="5117107"/>
                </a:lnTo>
                <a:lnTo>
                  <a:pt x="4435147" y="5324375"/>
                </a:lnTo>
                <a:lnTo>
                  <a:pt x="5189506" y="5599608"/>
                </a:lnTo>
                <a:lnTo>
                  <a:pt x="5983703" y="5600203"/>
                </a:lnTo>
                <a:lnTo>
                  <a:pt x="6583331" y="5277395"/>
                </a:lnTo>
                <a:lnTo>
                  <a:pt x="7131019" y="4733578"/>
                </a:lnTo>
                <a:lnTo>
                  <a:pt x="7172058" y="4516338"/>
                </a:lnTo>
                <a:close/>
              </a:path>
              <a:path w="7294880" h="5754370">
                <a:moveTo>
                  <a:pt x="6206719" y="2100064"/>
                </a:moveTo>
                <a:lnTo>
                  <a:pt x="3582207" y="2100064"/>
                </a:lnTo>
                <a:lnTo>
                  <a:pt x="3213064" y="2530524"/>
                </a:lnTo>
                <a:lnTo>
                  <a:pt x="2839455" y="2895253"/>
                </a:lnTo>
                <a:lnTo>
                  <a:pt x="2655454" y="3022897"/>
                </a:lnTo>
                <a:lnTo>
                  <a:pt x="7119158" y="3022897"/>
                </a:lnTo>
                <a:lnTo>
                  <a:pt x="6830932" y="2814140"/>
                </a:lnTo>
                <a:lnTo>
                  <a:pt x="6301550" y="2544465"/>
                </a:lnTo>
                <a:lnTo>
                  <a:pt x="5988763" y="2394098"/>
                </a:lnTo>
                <a:lnTo>
                  <a:pt x="6206719" y="2100064"/>
                </a:lnTo>
                <a:close/>
              </a:path>
              <a:path w="7294880" h="5754370">
                <a:moveTo>
                  <a:pt x="2953801" y="17109"/>
                </a:moveTo>
                <a:lnTo>
                  <a:pt x="1399223" y="537712"/>
                </a:lnTo>
                <a:lnTo>
                  <a:pt x="1213616" y="1645740"/>
                </a:lnTo>
                <a:lnTo>
                  <a:pt x="1680847" y="2422822"/>
                </a:lnTo>
                <a:lnTo>
                  <a:pt x="1960079" y="2555478"/>
                </a:lnTo>
                <a:lnTo>
                  <a:pt x="2889709" y="2290166"/>
                </a:lnTo>
                <a:lnTo>
                  <a:pt x="3582207" y="2100064"/>
                </a:lnTo>
                <a:lnTo>
                  <a:pt x="6206719" y="2100064"/>
                </a:lnTo>
                <a:lnTo>
                  <a:pt x="6279868" y="2001382"/>
                </a:lnTo>
                <a:lnTo>
                  <a:pt x="3677254" y="2001382"/>
                </a:lnTo>
                <a:lnTo>
                  <a:pt x="3279882" y="1128208"/>
                </a:lnTo>
                <a:lnTo>
                  <a:pt x="2953801" y="17109"/>
                </a:lnTo>
                <a:close/>
              </a:path>
              <a:path w="7294880" h="5754370">
                <a:moveTo>
                  <a:pt x="4383850" y="0"/>
                </a:moveTo>
                <a:lnTo>
                  <a:pt x="4340194" y="507579"/>
                </a:lnTo>
                <a:lnTo>
                  <a:pt x="4331364" y="909862"/>
                </a:lnTo>
                <a:lnTo>
                  <a:pt x="4164478" y="1292251"/>
                </a:lnTo>
                <a:lnTo>
                  <a:pt x="3971051" y="1715021"/>
                </a:lnTo>
                <a:lnTo>
                  <a:pt x="3677254" y="2001382"/>
                </a:lnTo>
                <a:lnTo>
                  <a:pt x="6279868" y="2001382"/>
                </a:lnTo>
                <a:lnTo>
                  <a:pt x="6302146" y="1971328"/>
                </a:lnTo>
                <a:lnTo>
                  <a:pt x="6328688" y="1291579"/>
                </a:lnTo>
                <a:lnTo>
                  <a:pt x="5979387" y="850007"/>
                </a:lnTo>
                <a:lnTo>
                  <a:pt x="5476994" y="523924"/>
                </a:lnTo>
                <a:lnTo>
                  <a:pt x="4984620" y="364728"/>
                </a:lnTo>
                <a:lnTo>
                  <a:pt x="4429193" y="146497"/>
                </a:lnTo>
                <a:lnTo>
                  <a:pt x="4383850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053" y="796635"/>
            <a:ext cx="7294880" cy="5754370"/>
          </a:xfrm>
          <a:custGeom>
            <a:avLst/>
            <a:gdLst/>
            <a:ahLst/>
            <a:cxnLst/>
            <a:rect l="l" t="t" r="r" b="b"/>
            <a:pathLst>
              <a:path w="7294880" h="5754370">
                <a:moveTo>
                  <a:pt x="3677254" y="2001382"/>
                </a:moveTo>
                <a:lnTo>
                  <a:pt x="3279882" y="1128208"/>
                </a:lnTo>
                <a:lnTo>
                  <a:pt x="2953800" y="17108"/>
                </a:lnTo>
                <a:lnTo>
                  <a:pt x="1399223" y="537712"/>
                </a:lnTo>
                <a:lnTo>
                  <a:pt x="1213617" y="1645740"/>
                </a:lnTo>
                <a:lnTo>
                  <a:pt x="1680847" y="2422822"/>
                </a:lnTo>
                <a:lnTo>
                  <a:pt x="1960079" y="2555478"/>
                </a:lnTo>
                <a:lnTo>
                  <a:pt x="2889709" y="2290166"/>
                </a:lnTo>
                <a:lnTo>
                  <a:pt x="3582207" y="2100064"/>
                </a:lnTo>
                <a:lnTo>
                  <a:pt x="3213064" y="2530524"/>
                </a:lnTo>
                <a:lnTo>
                  <a:pt x="2839455" y="2895253"/>
                </a:lnTo>
                <a:lnTo>
                  <a:pt x="2655454" y="3022897"/>
                </a:lnTo>
                <a:lnTo>
                  <a:pt x="2007208" y="2875409"/>
                </a:lnTo>
                <a:lnTo>
                  <a:pt x="1372208" y="2950566"/>
                </a:lnTo>
                <a:lnTo>
                  <a:pt x="594581" y="3726507"/>
                </a:lnTo>
                <a:lnTo>
                  <a:pt x="0" y="4349353"/>
                </a:lnTo>
                <a:lnTo>
                  <a:pt x="203614" y="4950122"/>
                </a:lnTo>
                <a:lnTo>
                  <a:pt x="650547" y="5359647"/>
                </a:lnTo>
                <a:lnTo>
                  <a:pt x="1519306" y="5754291"/>
                </a:lnTo>
                <a:lnTo>
                  <a:pt x="2290781" y="5715595"/>
                </a:lnTo>
                <a:lnTo>
                  <a:pt x="3231474" y="5397252"/>
                </a:lnTo>
                <a:lnTo>
                  <a:pt x="3753761" y="4742854"/>
                </a:lnTo>
                <a:lnTo>
                  <a:pt x="3876992" y="4516338"/>
                </a:lnTo>
                <a:lnTo>
                  <a:pt x="4159417" y="5117108"/>
                </a:lnTo>
                <a:lnTo>
                  <a:pt x="4435147" y="5324375"/>
                </a:lnTo>
                <a:lnTo>
                  <a:pt x="5189507" y="5599609"/>
                </a:lnTo>
                <a:lnTo>
                  <a:pt x="5983704" y="5600203"/>
                </a:lnTo>
                <a:lnTo>
                  <a:pt x="6583332" y="5277396"/>
                </a:lnTo>
                <a:lnTo>
                  <a:pt x="7131019" y="4733578"/>
                </a:lnTo>
                <a:lnTo>
                  <a:pt x="7294631" y="3867496"/>
                </a:lnTo>
                <a:lnTo>
                  <a:pt x="7223888" y="3098750"/>
                </a:lnTo>
                <a:lnTo>
                  <a:pt x="6830932" y="2814140"/>
                </a:lnTo>
                <a:lnTo>
                  <a:pt x="6301550" y="2544465"/>
                </a:lnTo>
                <a:lnTo>
                  <a:pt x="5988763" y="2394098"/>
                </a:lnTo>
                <a:lnTo>
                  <a:pt x="6302146" y="1971328"/>
                </a:lnTo>
                <a:lnTo>
                  <a:pt x="6328686" y="1291579"/>
                </a:lnTo>
                <a:lnTo>
                  <a:pt x="5979387" y="850007"/>
                </a:lnTo>
                <a:lnTo>
                  <a:pt x="5476993" y="523924"/>
                </a:lnTo>
                <a:lnTo>
                  <a:pt x="4984620" y="364728"/>
                </a:lnTo>
                <a:lnTo>
                  <a:pt x="4429193" y="146496"/>
                </a:lnTo>
                <a:lnTo>
                  <a:pt x="4383850" y="0"/>
                </a:lnTo>
                <a:lnTo>
                  <a:pt x="4340194" y="507579"/>
                </a:lnTo>
                <a:lnTo>
                  <a:pt x="4331364" y="909862"/>
                </a:lnTo>
                <a:lnTo>
                  <a:pt x="4164478" y="1292251"/>
                </a:lnTo>
                <a:lnTo>
                  <a:pt x="3971051" y="1715021"/>
                </a:lnTo>
                <a:lnTo>
                  <a:pt x="3677254" y="2001382"/>
                </a:lnTo>
                <a:close/>
              </a:path>
            </a:pathLst>
          </a:custGeom>
          <a:ln w="88899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40436" y="4037211"/>
            <a:ext cx="2291715" cy="64579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Arial"/>
                <a:cs typeface="Arial"/>
              </a:rPr>
              <a:t>1.5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15" dirty="0">
                <a:latin typeface="Arial"/>
                <a:cs typeface="Arial"/>
              </a:rPr>
              <a:t>Weeks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7300" y="6633542"/>
            <a:ext cx="40335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45"/>
              </a:lnSpc>
            </a:pPr>
            <a:r>
              <a:rPr sz="1000" dirty="0">
                <a:latin typeface="Comic Sans MS"/>
                <a:cs typeface="Comic Sans MS"/>
              </a:rPr>
              <a:t>adapted from Baldauf, et al., in Assembling the Tree of Life,</a:t>
            </a:r>
            <a:r>
              <a:rPr sz="1000" spc="-85" dirty="0">
                <a:latin typeface="Comic Sans MS"/>
                <a:cs typeface="Comic Sans MS"/>
              </a:rPr>
              <a:t> </a:t>
            </a:r>
            <a:r>
              <a:rPr sz="1000" spc="-80" dirty="0">
                <a:latin typeface="Comic Sans MS"/>
                <a:cs typeface="Comic Sans MS"/>
              </a:rPr>
              <a:t>2001430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00" y="76200"/>
            <a:ext cx="56095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Unrooted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Tree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Life (from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~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2004)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00" y="76200"/>
            <a:ext cx="33667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Unrooted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Tree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9962" y="976749"/>
            <a:ext cx="7552699" cy="5550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053" y="796635"/>
            <a:ext cx="7294880" cy="5754370"/>
          </a:xfrm>
          <a:custGeom>
            <a:avLst/>
            <a:gdLst/>
            <a:ahLst/>
            <a:cxnLst/>
            <a:rect l="l" t="t" r="r" b="b"/>
            <a:pathLst>
              <a:path w="7294880" h="5754370">
                <a:moveTo>
                  <a:pt x="2007209" y="2875409"/>
                </a:moveTo>
                <a:lnTo>
                  <a:pt x="1372209" y="2950566"/>
                </a:lnTo>
                <a:lnTo>
                  <a:pt x="594582" y="3726507"/>
                </a:lnTo>
                <a:lnTo>
                  <a:pt x="0" y="4349353"/>
                </a:lnTo>
                <a:lnTo>
                  <a:pt x="203614" y="4950122"/>
                </a:lnTo>
                <a:lnTo>
                  <a:pt x="650547" y="5359648"/>
                </a:lnTo>
                <a:lnTo>
                  <a:pt x="1519305" y="5754290"/>
                </a:lnTo>
                <a:lnTo>
                  <a:pt x="2290781" y="5715595"/>
                </a:lnTo>
                <a:lnTo>
                  <a:pt x="3231475" y="5397252"/>
                </a:lnTo>
                <a:lnTo>
                  <a:pt x="3753763" y="4742854"/>
                </a:lnTo>
                <a:lnTo>
                  <a:pt x="3876992" y="4516338"/>
                </a:lnTo>
                <a:lnTo>
                  <a:pt x="7172058" y="4516338"/>
                </a:lnTo>
                <a:lnTo>
                  <a:pt x="7294630" y="3867497"/>
                </a:lnTo>
                <a:lnTo>
                  <a:pt x="7223888" y="3098750"/>
                </a:lnTo>
                <a:lnTo>
                  <a:pt x="7119158" y="3022897"/>
                </a:lnTo>
                <a:lnTo>
                  <a:pt x="2655454" y="3022897"/>
                </a:lnTo>
                <a:lnTo>
                  <a:pt x="2007209" y="2875409"/>
                </a:lnTo>
                <a:close/>
              </a:path>
              <a:path w="7294880" h="5754370">
                <a:moveTo>
                  <a:pt x="7172058" y="4516338"/>
                </a:moveTo>
                <a:lnTo>
                  <a:pt x="3876992" y="4516338"/>
                </a:lnTo>
                <a:lnTo>
                  <a:pt x="4159418" y="5117107"/>
                </a:lnTo>
                <a:lnTo>
                  <a:pt x="4435147" y="5324375"/>
                </a:lnTo>
                <a:lnTo>
                  <a:pt x="5189506" y="5599608"/>
                </a:lnTo>
                <a:lnTo>
                  <a:pt x="5983703" y="5600203"/>
                </a:lnTo>
                <a:lnTo>
                  <a:pt x="6583331" y="5277395"/>
                </a:lnTo>
                <a:lnTo>
                  <a:pt x="7131019" y="4733578"/>
                </a:lnTo>
                <a:lnTo>
                  <a:pt x="7172058" y="4516338"/>
                </a:lnTo>
                <a:close/>
              </a:path>
              <a:path w="7294880" h="5754370">
                <a:moveTo>
                  <a:pt x="6206719" y="2100064"/>
                </a:moveTo>
                <a:lnTo>
                  <a:pt x="3582207" y="2100064"/>
                </a:lnTo>
                <a:lnTo>
                  <a:pt x="3213064" y="2530524"/>
                </a:lnTo>
                <a:lnTo>
                  <a:pt x="2839455" y="2895253"/>
                </a:lnTo>
                <a:lnTo>
                  <a:pt x="2655454" y="3022897"/>
                </a:lnTo>
                <a:lnTo>
                  <a:pt x="7119158" y="3022897"/>
                </a:lnTo>
                <a:lnTo>
                  <a:pt x="6830932" y="2814140"/>
                </a:lnTo>
                <a:lnTo>
                  <a:pt x="6301550" y="2544465"/>
                </a:lnTo>
                <a:lnTo>
                  <a:pt x="5988763" y="2394098"/>
                </a:lnTo>
                <a:lnTo>
                  <a:pt x="6206719" y="2100064"/>
                </a:lnTo>
                <a:close/>
              </a:path>
              <a:path w="7294880" h="5754370">
                <a:moveTo>
                  <a:pt x="2953801" y="17109"/>
                </a:moveTo>
                <a:lnTo>
                  <a:pt x="1399223" y="537712"/>
                </a:lnTo>
                <a:lnTo>
                  <a:pt x="1213616" y="1645740"/>
                </a:lnTo>
                <a:lnTo>
                  <a:pt x="1680847" y="2422822"/>
                </a:lnTo>
                <a:lnTo>
                  <a:pt x="1960079" y="2555478"/>
                </a:lnTo>
                <a:lnTo>
                  <a:pt x="2889709" y="2290166"/>
                </a:lnTo>
                <a:lnTo>
                  <a:pt x="3582207" y="2100064"/>
                </a:lnTo>
                <a:lnTo>
                  <a:pt x="6206719" y="2100064"/>
                </a:lnTo>
                <a:lnTo>
                  <a:pt x="6279868" y="2001382"/>
                </a:lnTo>
                <a:lnTo>
                  <a:pt x="3677254" y="2001382"/>
                </a:lnTo>
                <a:lnTo>
                  <a:pt x="3279882" y="1128208"/>
                </a:lnTo>
                <a:lnTo>
                  <a:pt x="2953801" y="17109"/>
                </a:lnTo>
                <a:close/>
              </a:path>
              <a:path w="7294880" h="5754370">
                <a:moveTo>
                  <a:pt x="4383850" y="0"/>
                </a:moveTo>
                <a:lnTo>
                  <a:pt x="4340194" y="507579"/>
                </a:lnTo>
                <a:lnTo>
                  <a:pt x="4331364" y="909862"/>
                </a:lnTo>
                <a:lnTo>
                  <a:pt x="4164478" y="1292251"/>
                </a:lnTo>
                <a:lnTo>
                  <a:pt x="3971051" y="1715021"/>
                </a:lnTo>
                <a:lnTo>
                  <a:pt x="3677254" y="2001382"/>
                </a:lnTo>
                <a:lnTo>
                  <a:pt x="6279868" y="2001382"/>
                </a:lnTo>
                <a:lnTo>
                  <a:pt x="6302146" y="1971328"/>
                </a:lnTo>
                <a:lnTo>
                  <a:pt x="6328688" y="1291579"/>
                </a:lnTo>
                <a:lnTo>
                  <a:pt x="5979387" y="850007"/>
                </a:lnTo>
                <a:lnTo>
                  <a:pt x="5476994" y="523924"/>
                </a:lnTo>
                <a:lnTo>
                  <a:pt x="4984620" y="364728"/>
                </a:lnTo>
                <a:lnTo>
                  <a:pt x="4429193" y="146497"/>
                </a:lnTo>
                <a:lnTo>
                  <a:pt x="4383850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053" y="796635"/>
            <a:ext cx="7294880" cy="5754370"/>
          </a:xfrm>
          <a:custGeom>
            <a:avLst/>
            <a:gdLst/>
            <a:ahLst/>
            <a:cxnLst/>
            <a:rect l="l" t="t" r="r" b="b"/>
            <a:pathLst>
              <a:path w="7294880" h="5754370">
                <a:moveTo>
                  <a:pt x="3677254" y="2001382"/>
                </a:moveTo>
                <a:lnTo>
                  <a:pt x="3279882" y="1128208"/>
                </a:lnTo>
                <a:lnTo>
                  <a:pt x="2953800" y="17108"/>
                </a:lnTo>
                <a:lnTo>
                  <a:pt x="1399223" y="537712"/>
                </a:lnTo>
                <a:lnTo>
                  <a:pt x="1213617" y="1645740"/>
                </a:lnTo>
                <a:lnTo>
                  <a:pt x="1680847" y="2422822"/>
                </a:lnTo>
                <a:lnTo>
                  <a:pt x="1960079" y="2555478"/>
                </a:lnTo>
                <a:lnTo>
                  <a:pt x="2889709" y="2290166"/>
                </a:lnTo>
                <a:lnTo>
                  <a:pt x="3582207" y="2100064"/>
                </a:lnTo>
                <a:lnTo>
                  <a:pt x="3213064" y="2530524"/>
                </a:lnTo>
                <a:lnTo>
                  <a:pt x="2839455" y="2895253"/>
                </a:lnTo>
                <a:lnTo>
                  <a:pt x="2655454" y="3022897"/>
                </a:lnTo>
                <a:lnTo>
                  <a:pt x="2007208" y="2875409"/>
                </a:lnTo>
                <a:lnTo>
                  <a:pt x="1372208" y="2950566"/>
                </a:lnTo>
                <a:lnTo>
                  <a:pt x="594581" y="3726507"/>
                </a:lnTo>
                <a:lnTo>
                  <a:pt x="0" y="4349353"/>
                </a:lnTo>
                <a:lnTo>
                  <a:pt x="203614" y="4950122"/>
                </a:lnTo>
                <a:lnTo>
                  <a:pt x="650547" y="5359647"/>
                </a:lnTo>
                <a:lnTo>
                  <a:pt x="1519306" y="5754291"/>
                </a:lnTo>
                <a:lnTo>
                  <a:pt x="2290781" y="5715595"/>
                </a:lnTo>
                <a:lnTo>
                  <a:pt x="3231474" y="5397252"/>
                </a:lnTo>
                <a:lnTo>
                  <a:pt x="3753761" y="4742854"/>
                </a:lnTo>
                <a:lnTo>
                  <a:pt x="3876992" y="4516338"/>
                </a:lnTo>
                <a:lnTo>
                  <a:pt x="4159417" y="5117108"/>
                </a:lnTo>
                <a:lnTo>
                  <a:pt x="4435147" y="5324375"/>
                </a:lnTo>
                <a:lnTo>
                  <a:pt x="5189507" y="5599609"/>
                </a:lnTo>
                <a:lnTo>
                  <a:pt x="5983704" y="5600203"/>
                </a:lnTo>
                <a:lnTo>
                  <a:pt x="6583332" y="5277396"/>
                </a:lnTo>
                <a:lnTo>
                  <a:pt x="7131019" y="4733578"/>
                </a:lnTo>
                <a:lnTo>
                  <a:pt x="7294631" y="3867496"/>
                </a:lnTo>
                <a:lnTo>
                  <a:pt x="7223888" y="3098750"/>
                </a:lnTo>
                <a:lnTo>
                  <a:pt x="6830932" y="2814140"/>
                </a:lnTo>
                <a:lnTo>
                  <a:pt x="6301550" y="2544465"/>
                </a:lnTo>
                <a:lnTo>
                  <a:pt x="5988763" y="2394098"/>
                </a:lnTo>
                <a:lnTo>
                  <a:pt x="6302146" y="1971328"/>
                </a:lnTo>
                <a:lnTo>
                  <a:pt x="6328686" y="1291579"/>
                </a:lnTo>
                <a:lnTo>
                  <a:pt x="5979387" y="850007"/>
                </a:lnTo>
                <a:lnTo>
                  <a:pt x="5476993" y="523924"/>
                </a:lnTo>
                <a:lnTo>
                  <a:pt x="4984620" y="364728"/>
                </a:lnTo>
                <a:lnTo>
                  <a:pt x="4429193" y="146496"/>
                </a:lnTo>
                <a:lnTo>
                  <a:pt x="4383850" y="0"/>
                </a:lnTo>
                <a:lnTo>
                  <a:pt x="4340194" y="507579"/>
                </a:lnTo>
                <a:lnTo>
                  <a:pt x="4331364" y="909862"/>
                </a:lnTo>
                <a:lnTo>
                  <a:pt x="4164478" y="1292251"/>
                </a:lnTo>
                <a:lnTo>
                  <a:pt x="3971051" y="1715021"/>
                </a:lnTo>
                <a:lnTo>
                  <a:pt x="3677254" y="2001382"/>
                </a:lnTo>
                <a:close/>
              </a:path>
            </a:pathLst>
          </a:custGeom>
          <a:ln w="88899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00" y="889000"/>
            <a:ext cx="11303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0300" y="965200"/>
            <a:ext cx="12319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54900" y="812800"/>
            <a:ext cx="1587500" cy="132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7300" y="800100"/>
            <a:ext cx="14732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100" y="2108200"/>
            <a:ext cx="1130300" cy="132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0900" y="2349500"/>
            <a:ext cx="1320800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4400" y="5600700"/>
            <a:ext cx="1143000" cy="95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2500" y="5080000"/>
            <a:ext cx="1130300" cy="1473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0300" y="3708400"/>
            <a:ext cx="1536700" cy="965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45000" y="5232400"/>
            <a:ext cx="1397000" cy="1295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720" y="5067208"/>
            <a:ext cx="1808551" cy="15055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36800" y="5473700"/>
            <a:ext cx="1358900" cy="1219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64918" y="3770511"/>
            <a:ext cx="3442970" cy="117919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65405" marR="66040" indent="584200">
              <a:lnSpc>
                <a:spcPts val="4200"/>
              </a:lnSpc>
              <a:spcBef>
                <a:spcPts val="450"/>
              </a:spcBef>
            </a:pPr>
            <a:r>
              <a:rPr sz="3600" spc="-5" dirty="0">
                <a:latin typeface="Arial"/>
                <a:cs typeface="Arial"/>
              </a:rPr>
              <a:t>1.5 </a:t>
            </a:r>
            <a:r>
              <a:rPr sz="3600" spc="-15" dirty="0">
                <a:latin typeface="Arial"/>
                <a:cs typeface="Arial"/>
              </a:rPr>
              <a:t>Weeks  </a:t>
            </a:r>
            <a:r>
              <a:rPr sz="3600" spc="-5" dirty="0">
                <a:latin typeface="Arial"/>
                <a:cs typeface="Arial"/>
              </a:rPr>
              <a:t>Mostly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Microbes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7300" y="6633542"/>
            <a:ext cx="40335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45"/>
              </a:lnSpc>
            </a:pPr>
            <a:r>
              <a:rPr sz="1000" dirty="0">
                <a:latin typeface="Comic Sans MS"/>
                <a:cs typeface="Comic Sans MS"/>
              </a:rPr>
              <a:t>adapted from Baldauf, et al., in Assembling the Tree of Life,</a:t>
            </a:r>
            <a:r>
              <a:rPr sz="1000" spc="-85" dirty="0">
                <a:latin typeface="Comic Sans MS"/>
                <a:cs typeface="Comic Sans MS"/>
              </a:rPr>
              <a:t> </a:t>
            </a:r>
            <a:r>
              <a:rPr sz="1000" spc="-80" dirty="0">
                <a:latin typeface="Comic Sans MS"/>
                <a:cs typeface="Comic Sans MS"/>
              </a:rPr>
              <a:t>2001440</a:t>
            </a:r>
            <a:endParaRPr sz="1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6500" y="6656536"/>
            <a:ext cx="413448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69513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The Bacteria </a:t>
            </a:r>
            <a:r>
              <a:rPr sz="2800" dirty="0">
                <a:solidFill>
                  <a:srgbClr val="FFFFFF"/>
                </a:solidFill>
              </a:rPr>
              <a:t>and Archaea via </a:t>
            </a:r>
            <a:r>
              <a:rPr sz="2800" spc="-40" dirty="0">
                <a:solidFill>
                  <a:srgbClr val="FFFFFF"/>
                </a:solidFill>
              </a:rPr>
              <a:t>Textbook</a:t>
            </a:r>
            <a:r>
              <a:rPr sz="2800" spc="-254" dirty="0">
                <a:solidFill>
                  <a:srgbClr val="FFFFFF"/>
                </a:solidFill>
              </a:rPr>
              <a:t> </a:t>
            </a:r>
            <a:r>
              <a:rPr sz="2800" spc="-55" dirty="0">
                <a:solidFill>
                  <a:srgbClr val="FFFFFF"/>
                </a:solidFill>
              </a:rPr>
              <a:t>v.10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752600" y="774700"/>
            <a:ext cx="5880100" cy="608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77300" y="6631136"/>
            <a:ext cx="1949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57645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Eukaryotic Groups </a:t>
            </a:r>
            <a:r>
              <a:rPr sz="2800" dirty="0">
                <a:solidFill>
                  <a:srgbClr val="FFFFFF"/>
                </a:solidFill>
              </a:rPr>
              <a:t>via </a:t>
            </a:r>
            <a:r>
              <a:rPr sz="2800" spc="-40" dirty="0">
                <a:solidFill>
                  <a:srgbClr val="FFFFFF"/>
                </a:solidFill>
              </a:rPr>
              <a:t>Textbook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spc="-55" dirty="0">
                <a:solidFill>
                  <a:srgbClr val="FFFFFF"/>
                </a:solidFill>
              </a:rPr>
              <a:t>v.10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06400" y="1079500"/>
            <a:ext cx="8597900" cy="469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77300" y="6631136"/>
            <a:ext cx="1949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3800" y="6629400"/>
            <a:ext cx="415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00" y="76200"/>
            <a:ext cx="7354570" cy="430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we are going and where we have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/>
              <a:cs typeface="Times New Roman"/>
            </a:endParaRPr>
          </a:p>
          <a:p>
            <a:pPr marL="685800" indent="-226060">
              <a:lnSpc>
                <a:spcPct val="100000"/>
              </a:lnSpc>
              <a:buChar char="•"/>
              <a:tabLst>
                <a:tab pos="685800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Previous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Lecture:</a:t>
            </a:r>
            <a:endParaRPr sz="3200">
              <a:latin typeface="Arial"/>
              <a:cs typeface="Arial"/>
            </a:endParaRPr>
          </a:p>
          <a:p>
            <a:pPr marL="1143000" lvl="1" indent="-229235">
              <a:lnSpc>
                <a:spcPct val="100000"/>
              </a:lnSpc>
              <a:spcBef>
                <a:spcPts val="370"/>
              </a:spcBef>
              <a:buFont typeface="Wingdings"/>
              <a:buChar char=""/>
              <a:tabLst>
                <a:tab pos="1143000" algn="l"/>
              </a:tabLst>
            </a:pPr>
            <a:r>
              <a:rPr sz="3000" dirty="0">
                <a:latin typeface="Arial"/>
                <a:cs typeface="Arial"/>
              </a:rPr>
              <a:t>8: </a:t>
            </a:r>
            <a:r>
              <a:rPr sz="3000" spc="-5" dirty="0">
                <a:latin typeface="Arial"/>
                <a:cs typeface="Arial"/>
              </a:rPr>
              <a:t>The </a:t>
            </a:r>
            <a:r>
              <a:rPr sz="3000" spc="-30" dirty="0">
                <a:latin typeface="Arial"/>
                <a:cs typeface="Arial"/>
              </a:rPr>
              <a:t>Tree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Life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II</a:t>
            </a:r>
            <a:endParaRPr sz="3000">
              <a:latin typeface="Arial"/>
              <a:cs typeface="Arial"/>
            </a:endParaRPr>
          </a:p>
          <a:p>
            <a:pPr marL="685800" indent="-226060">
              <a:lnSpc>
                <a:spcPct val="100000"/>
              </a:lnSpc>
              <a:spcBef>
                <a:spcPts val="1570"/>
              </a:spcBef>
              <a:buChar char="•"/>
              <a:tabLst>
                <a:tab pos="685800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Current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Lecture:</a:t>
            </a:r>
            <a:endParaRPr sz="3200">
              <a:latin typeface="Arial"/>
              <a:cs typeface="Arial"/>
            </a:endParaRPr>
          </a:p>
          <a:p>
            <a:pPr marL="1143000" lvl="1" indent="-229235">
              <a:lnSpc>
                <a:spcPct val="100000"/>
              </a:lnSpc>
              <a:spcBef>
                <a:spcPts val="360"/>
              </a:spcBef>
              <a:buFont typeface="Wingdings"/>
              <a:buChar char=""/>
              <a:tabLst>
                <a:tab pos="1143000" algn="l"/>
              </a:tabLst>
            </a:pPr>
            <a:r>
              <a:rPr sz="3000" dirty="0">
                <a:latin typeface="Arial"/>
                <a:cs typeface="Arial"/>
              </a:rPr>
              <a:t>9: Microbial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Diversity</a:t>
            </a:r>
            <a:endParaRPr sz="3000">
              <a:latin typeface="Arial"/>
              <a:cs typeface="Arial"/>
            </a:endParaRPr>
          </a:p>
          <a:p>
            <a:pPr marL="685800" indent="-226060">
              <a:lnSpc>
                <a:spcPct val="100000"/>
              </a:lnSpc>
              <a:spcBef>
                <a:spcPts val="1500"/>
              </a:spcBef>
              <a:buChar char="•"/>
              <a:tabLst>
                <a:tab pos="685800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Next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Lecture:</a:t>
            </a:r>
            <a:endParaRPr sz="3200">
              <a:latin typeface="Arial"/>
              <a:cs typeface="Arial"/>
            </a:endParaRPr>
          </a:p>
          <a:p>
            <a:pPr marL="1143000" lvl="1" indent="-229235">
              <a:lnSpc>
                <a:spcPct val="100000"/>
              </a:lnSpc>
              <a:spcBef>
                <a:spcPts val="370"/>
              </a:spcBef>
              <a:buFont typeface="Wingdings"/>
              <a:buChar char=""/>
              <a:tabLst>
                <a:tab pos="1143000" algn="l"/>
              </a:tabLst>
            </a:pPr>
            <a:r>
              <a:rPr sz="3000" dirty="0">
                <a:latin typeface="Arial"/>
                <a:cs typeface="Arial"/>
              </a:rPr>
              <a:t>10: </a:t>
            </a:r>
            <a:r>
              <a:rPr sz="3000" spc="-5" dirty="0">
                <a:latin typeface="Arial"/>
                <a:cs typeface="Arial"/>
              </a:rPr>
              <a:t>The </a:t>
            </a:r>
            <a:r>
              <a:rPr sz="3000" dirty="0">
                <a:latin typeface="Arial"/>
                <a:cs typeface="Arial"/>
              </a:rPr>
              <a:t>Not </a:t>
            </a:r>
            <a:r>
              <a:rPr sz="3000" spc="-5" dirty="0">
                <a:latin typeface="Arial"/>
                <a:cs typeface="Arial"/>
              </a:rPr>
              <a:t>Quite </a:t>
            </a:r>
            <a:r>
              <a:rPr sz="3000" dirty="0">
                <a:latin typeface="Arial"/>
                <a:cs typeface="Arial"/>
              </a:rPr>
              <a:t>a </a:t>
            </a:r>
            <a:r>
              <a:rPr sz="3000" spc="-30" dirty="0">
                <a:latin typeface="Arial"/>
                <a:cs typeface="Arial"/>
              </a:rPr>
              <a:t>Tree Tree </a:t>
            </a:r>
            <a:r>
              <a:rPr sz="3000" dirty="0">
                <a:latin typeface="Arial"/>
                <a:cs typeface="Arial"/>
              </a:rPr>
              <a:t>of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Life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400" y="66167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51841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Lectures </a:t>
            </a:r>
            <a:r>
              <a:rPr sz="2800" dirty="0">
                <a:solidFill>
                  <a:srgbClr val="FFFFFF"/>
                </a:solidFill>
              </a:rPr>
              <a:t>9-13 Microbial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Diversity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828355"/>
            <a:ext cx="8126730" cy="561594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470"/>
              </a:spcBef>
              <a:buChar char="•"/>
              <a:tabLst>
                <a:tab pos="200660" algn="l"/>
              </a:tabLst>
            </a:pPr>
            <a:r>
              <a:rPr sz="3975" spc="30" baseline="1048" dirty="0">
                <a:latin typeface="Arial"/>
                <a:cs typeface="Arial"/>
              </a:rPr>
              <a:t>The </a:t>
            </a:r>
            <a:r>
              <a:rPr sz="3975" spc="-15" baseline="1048" dirty="0">
                <a:latin typeface="Arial"/>
                <a:cs typeface="Arial"/>
              </a:rPr>
              <a:t>Tree </a:t>
            </a:r>
            <a:r>
              <a:rPr sz="3975" spc="22" baseline="1048" dirty="0">
                <a:latin typeface="Arial"/>
                <a:cs typeface="Arial"/>
              </a:rPr>
              <a:t>of </a:t>
            </a:r>
            <a:r>
              <a:rPr sz="3975" spc="15" baseline="1048" dirty="0">
                <a:latin typeface="Arial"/>
                <a:cs typeface="Arial"/>
              </a:rPr>
              <a:t>Life is </a:t>
            </a:r>
            <a:r>
              <a:rPr sz="3975" spc="22" baseline="1048" dirty="0">
                <a:latin typeface="Arial"/>
                <a:cs typeface="Arial"/>
              </a:rPr>
              <a:t>mostly</a:t>
            </a:r>
            <a:r>
              <a:rPr sz="3975" spc="-60" baseline="1048" dirty="0">
                <a:latin typeface="Arial"/>
                <a:cs typeface="Arial"/>
              </a:rPr>
              <a:t> </a:t>
            </a:r>
            <a:r>
              <a:rPr sz="3975" spc="22" baseline="1048" dirty="0">
                <a:latin typeface="Arial"/>
                <a:cs typeface="Arial"/>
              </a:rPr>
              <a:t>microbial</a:t>
            </a:r>
            <a:endParaRPr sz="3975" baseline="1048">
              <a:latin typeface="Arial"/>
              <a:cs typeface="Arial"/>
            </a:endParaRPr>
          </a:p>
          <a:p>
            <a:pPr marL="200025" marR="5080" indent="-187960">
              <a:lnSpc>
                <a:spcPts val="3100"/>
              </a:lnSpc>
              <a:spcBef>
                <a:spcPts val="1545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Diverse </a:t>
            </a:r>
            <a:r>
              <a:rPr sz="2650" spc="20" dirty="0">
                <a:latin typeface="Arial"/>
                <a:cs typeface="Arial"/>
              </a:rPr>
              <a:t>methods </a:t>
            </a:r>
            <a:r>
              <a:rPr sz="2650" spc="15" dirty="0">
                <a:latin typeface="Arial"/>
                <a:cs typeface="Arial"/>
              </a:rPr>
              <a:t>are available </a:t>
            </a:r>
            <a:r>
              <a:rPr sz="2650" spc="10" dirty="0">
                <a:latin typeface="Arial"/>
                <a:cs typeface="Arial"/>
              </a:rPr>
              <a:t>for </a:t>
            </a:r>
            <a:r>
              <a:rPr sz="2650" spc="15" dirty="0">
                <a:latin typeface="Arial"/>
                <a:cs typeface="Arial"/>
              </a:rPr>
              <a:t>studying</a:t>
            </a:r>
            <a:r>
              <a:rPr sz="2650" spc="-2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microbial  </a:t>
            </a:r>
            <a:r>
              <a:rPr sz="2650" spc="10" dirty="0">
                <a:latin typeface="Arial"/>
                <a:cs typeface="Arial"/>
              </a:rPr>
              <a:t>diversity</a:t>
            </a:r>
            <a:endParaRPr sz="2650">
              <a:latin typeface="Arial"/>
              <a:cs typeface="Arial"/>
            </a:endParaRPr>
          </a:p>
          <a:p>
            <a:pPr marL="200025" marR="1144270" indent="-187960">
              <a:lnSpc>
                <a:spcPts val="3100"/>
              </a:lnSpc>
              <a:spcBef>
                <a:spcPts val="1400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Most </a:t>
            </a:r>
            <a:r>
              <a:rPr sz="2650" spc="15" dirty="0">
                <a:latin typeface="Arial"/>
                <a:cs typeface="Arial"/>
              </a:rPr>
              <a:t>of the </a:t>
            </a:r>
            <a:r>
              <a:rPr sz="2650" spc="10" dirty="0">
                <a:latin typeface="Arial"/>
                <a:cs typeface="Arial"/>
              </a:rPr>
              <a:t>diversity </a:t>
            </a:r>
            <a:r>
              <a:rPr sz="2650" spc="15" dirty="0">
                <a:latin typeface="Arial"/>
                <a:cs typeface="Arial"/>
              </a:rPr>
              <a:t>of microbial </a:t>
            </a:r>
            <a:r>
              <a:rPr sz="2650" spc="10" dirty="0">
                <a:latin typeface="Arial"/>
                <a:cs typeface="Arial"/>
              </a:rPr>
              <a:t>life is</a:t>
            </a:r>
            <a:r>
              <a:rPr sz="2650" spc="-3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poorly  characterized</a:t>
            </a:r>
            <a:endParaRPr sz="265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1230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The </a:t>
            </a:r>
            <a:r>
              <a:rPr sz="2650" spc="-10" dirty="0">
                <a:latin typeface="Arial"/>
                <a:cs typeface="Arial"/>
              </a:rPr>
              <a:t>Tree </a:t>
            </a:r>
            <a:r>
              <a:rPr sz="2650" spc="15" dirty="0">
                <a:latin typeface="Arial"/>
                <a:cs typeface="Arial"/>
              </a:rPr>
              <a:t>of </a:t>
            </a:r>
            <a:r>
              <a:rPr sz="2650" spc="10" dirty="0">
                <a:latin typeface="Arial"/>
                <a:cs typeface="Arial"/>
              </a:rPr>
              <a:t>Life is </a:t>
            </a:r>
            <a:r>
              <a:rPr sz="2650" spc="15" dirty="0">
                <a:latin typeface="Arial"/>
                <a:cs typeface="Arial"/>
              </a:rPr>
              <a:t>not actually </a:t>
            </a:r>
            <a:r>
              <a:rPr sz="2650" spc="20" dirty="0">
                <a:latin typeface="Arial"/>
                <a:cs typeface="Arial"/>
              </a:rPr>
              <a:t>a</a:t>
            </a:r>
            <a:r>
              <a:rPr sz="2650" spc="-6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tree</a:t>
            </a:r>
            <a:endParaRPr sz="2650">
              <a:latin typeface="Arial"/>
              <a:cs typeface="Arial"/>
            </a:endParaRPr>
          </a:p>
          <a:p>
            <a:pPr marL="200025" marR="233045" indent="-187960">
              <a:lnSpc>
                <a:spcPts val="3100"/>
              </a:lnSpc>
              <a:spcBef>
                <a:spcPts val="1490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The </a:t>
            </a:r>
            <a:r>
              <a:rPr sz="2650" spc="15" dirty="0">
                <a:latin typeface="Arial"/>
                <a:cs typeface="Arial"/>
              </a:rPr>
              <a:t>biological </a:t>
            </a:r>
            <a:r>
              <a:rPr sz="2650" spc="10" dirty="0">
                <a:latin typeface="Arial"/>
                <a:cs typeface="Arial"/>
              </a:rPr>
              <a:t>diversity </a:t>
            </a:r>
            <a:r>
              <a:rPr sz="2650" spc="15" dirty="0">
                <a:latin typeface="Arial"/>
                <a:cs typeface="Arial"/>
              </a:rPr>
              <a:t>(form, </a:t>
            </a:r>
            <a:r>
              <a:rPr sz="2650" spc="10" dirty="0">
                <a:latin typeface="Arial"/>
                <a:cs typeface="Arial"/>
              </a:rPr>
              <a:t>function, etc) </a:t>
            </a:r>
            <a:r>
              <a:rPr sz="2650" spc="20" dirty="0">
                <a:latin typeface="Arial"/>
                <a:cs typeface="Arial"/>
              </a:rPr>
              <a:t>seen </a:t>
            </a:r>
            <a:r>
              <a:rPr sz="2650" spc="10" dirty="0">
                <a:latin typeface="Arial"/>
                <a:cs typeface="Arial"/>
              </a:rPr>
              <a:t>in  </a:t>
            </a:r>
            <a:r>
              <a:rPr sz="2650" spc="15" dirty="0">
                <a:latin typeface="Arial"/>
                <a:cs typeface="Arial"/>
              </a:rPr>
              <a:t>microbes </a:t>
            </a:r>
            <a:r>
              <a:rPr sz="2650" spc="10" dirty="0">
                <a:latin typeface="Arial"/>
                <a:cs typeface="Arial"/>
              </a:rPr>
              <a:t>is</a:t>
            </a:r>
            <a:r>
              <a:rPr sz="2650" dirty="0">
                <a:latin typeface="Arial"/>
                <a:cs typeface="Arial"/>
              </a:rPr>
              <a:t> </a:t>
            </a:r>
            <a:r>
              <a:rPr sz="2650" spc="20" dirty="0">
                <a:latin typeface="Arial"/>
                <a:cs typeface="Arial"/>
              </a:rPr>
              <a:t>immense</a:t>
            </a:r>
            <a:endParaRPr sz="265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1230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Microbes run (kind </a:t>
            </a:r>
            <a:r>
              <a:rPr sz="2650" spc="10" dirty="0">
                <a:latin typeface="Arial"/>
                <a:cs typeface="Arial"/>
              </a:rPr>
              <a:t>of) </a:t>
            </a:r>
            <a:r>
              <a:rPr sz="2650" spc="15" dirty="0">
                <a:latin typeface="Arial"/>
                <a:cs typeface="Arial"/>
              </a:rPr>
              <a:t>the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planet</a:t>
            </a:r>
            <a:endParaRPr sz="2650">
              <a:latin typeface="Arial"/>
              <a:cs typeface="Arial"/>
            </a:endParaRPr>
          </a:p>
          <a:p>
            <a:pPr marL="200025" marR="744220" indent="-187960">
              <a:lnSpc>
                <a:spcPts val="3090"/>
              </a:lnSpc>
              <a:spcBef>
                <a:spcPts val="1510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Microbial interactions (with </a:t>
            </a:r>
            <a:r>
              <a:rPr sz="2650" spc="20" dirty="0">
                <a:latin typeface="Arial"/>
                <a:cs typeface="Arial"/>
              </a:rPr>
              <a:t>each </a:t>
            </a:r>
            <a:r>
              <a:rPr sz="2650" spc="15" dirty="0">
                <a:latin typeface="Arial"/>
                <a:cs typeface="Arial"/>
              </a:rPr>
              <a:t>other </a:t>
            </a:r>
            <a:r>
              <a:rPr sz="2650" spc="20" dirty="0">
                <a:latin typeface="Arial"/>
                <a:cs typeface="Arial"/>
              </a:rPr>
              <a:t>and</a:t>
            </a:r>
            <a:r>
              <a:rPr sz="2650" spc="-7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non-  microbes) also help run the</a:t>
            </a:r>
            <a:r>
              <a:rPr sz="2650" spc="-1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planet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400" y="66167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1685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Lectures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9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828355"/>
            <a:ext cx="8126730" cy="561594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470"/>
              </a:spcBef>
              <a:buChar char="•"/>
              <a:tabLst>
                <a:tab pos="200660" algn="l"/>
              </a:tabLst>
            </a:pPr>
            <a:r>
              <a:rPr sz="3975" u="heavy" spc="30" baseline="104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3975" u="heavy" spc="-15" baseline="104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Tree </a:t>
            </a:r>
            <a:r>
              <a:rPr sz="3975" u="heavy" spc="22" baseline="104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3975" u="heavy" spc="15" baseline="104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 is </a:t>
            </a:r>
            <a:r>
              <a:rPr sz="3975" u="heavy" spc="22" baseline="104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mostly</a:t>
            </a:r>
            <a:r>
              <a:rPr sz="3975" u="heavy" spc="-60" baseline="104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975" u="heavy" spc="22" baseline="104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microbial</a:t>
            </a:r>
            <a:endParaRPr sz="3975" baseline="1048">
              <a:latin typeface="Arial"/>
              <a:cs typeface="Arial"/>
            </a:endParaRPr>
          </a:p>
          <a:p>
            <a:pPr marL="200025" marR="5080" indent="-187960">
              <a:lnSpc>
                <a:spcPts val="3100"/>
              </a:lnSpc>
              <a:spcBef>
                <a:spcPts val="1545"/>
              </a:spcBef>
              <a:buChar char="•"/>
              <a:tabLst>
                <a:tab pos="200660" algn="l"/>
              </a:tabLst>
            </a:pP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Diverse </a:t>
            </a: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methods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available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studying</a:t>
            </a:r>
            <a:r>
              <a:rPr sz="265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microbial 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diversity</a:t>
            </a:r>
            <a:r>
              <a:rPr sz="2650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650">
              <a:latin typeface="Arial"/>
              <a:cs typeface="Arial"/>
            </a:endParaRPr>
          </a:p>
          <a:p>
            <a:pPr marL="200025" marR="1144270" indent="-187960">
              <a:lnSpc>
                <a:spcPts val="3100"/>
              </a:lnSpc>
              <a:spcBef>
                <a:spcPts val="1400"/>
              </a:spcBef>
              <a:buChar char="•"/>
              <a:tabLst>
                <a:tab pos="200660" algn="l"/>
              </a:tabLst>
            </a:pP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Most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the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diversity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microbial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 is</a:t>
            </a:r>
            <a:r>
              <a:rPr sz="265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poorly  characterized</a:t>
            </a:r>
            <a:endParaRPr sz="265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1230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The </a:t>
            </a:r>
            <a:r>
              <a:rPr sz="2650" spc="-10" dirty="0">
                <a:latin typeface="Arial"/>
                <a:cs typeface="Arial"/>
              </a:rPr>
              <a:t>Tree </a:t>
            </a:r>
            <a:r>
              <a:rPr sz="2650" spc="15" dirty="0">
                <a:latin typeface="Arial"/>
                <a:cs typeface="Arial"/>
              </a:rPr>
              <a:t>of </a:t>
            </a:r>
            <a:r>
              <a:rPr sz="2650" spc="10" dirty="0">
                <a:latin typeface="Arial"/>
                <a:cs typeface="Arial"/>
              </a:rPr>
              <a:t>Life is </a:t>
            </a:r>
            <a:r>
              <a:rPr sz="2650" spc="15" dirty="0">
                <a:latin typeface="Arial"/>
                <a:cs typeface="Arial"/>
              </a:rPr>
              <a:t>not actually </a:t>
            </a:r>
            <a:r>
              <a:rPr sz="2650" spc="20" dirty="0">
                <a:latin typeface="Arial"/>
                <a:cs typeface="Arial"/>
              </a:rPr>
              <a:t>a</a:t>
            </a:r>
            <a:r>
              <a:rPr sz="2650" spc="-6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tree</a:t>
            </a:r>
            <a:endParaRPr sz="2650">
              <a:latin typeface="Arial"/>
              <a:cs typeface="Arial"/>
            </a:endParaRPr>
          </a:p>
          <a:p>
            <a:pPr marL="200025" marR="233045" indent="-187960">
              <a:lnSpc>
                <a:spcPts val="3100"/>
              </a:lnSpc>
              <a:spcBef>
                <a:spcPts val="1490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The </a:t>
            </a:r>
            <a:r>
              <a:rPr sz="2650" spc="15" dirty="0">
                <a:latin typeface="Arial"/>
                <a:cs typeface="Arial"/>
              </a:rPr>
              <a:t>biological </a:t>
            </a:r>
            <a:r>
              <a:rPr sz="2650" spc="10" dirty="0">
                <a:latin typeface="Arial"/>
                <a:cs typeface="Arial"/>
              </a:rPr>
              <a:t>diversity </a:t>
            </a:r>
            <a:r>
              <a:rPr sz="2650" spc="15" dirty="0">
                <a:latin typeface="Arial"/>
                <a:cs typeface="Arial"/>
              </a:rPr>
              <a:t>(form, </a:t>
            </a:r>
            <a:r>
              <a:rPr sz="2650" spc="10" dirty="0">
                <a:latin typeface="Arial"/>
                <a:cs typeface="Arial"/>
              </a:rPr>
              <a:t>function, etc) </a:t>
            </a:r>
            <a:r>
              <a:rPr sz="2650" spc="20" dirty="0">
                <a:latin typeface="Arial"/>
                <a:cs typeface="Arial"/>
              </a:rPr>
              <a:t>seen </a:t>
            </a:r>
            <a:r>
              <a:rPr sz="2650" spc="10" dirty="0">
                <a:latin typeface="Arial"/>
                <a:cs typeface="Arial"/>
              </a:rPr>
              <a:t>in  </a:t>
            </a:r>
            <a:r>
              <a:rPr sz="2650" spc="15" dirty="0">
                <a:latin typeface="Arial"/>
                <a:cs typeface="Arial"/>
              </a:rPr>
              <a:t>microbes </a:t>
            </a:r>
            <a:r>
              <a:rPr sz="2650" spc="10" dirty="0">
                <a:latin typeface="Arial"/>
                <a:cs typeface="Arial"/>
              </a:rPr>
              <a:t>is</a:t>
            </a:r>
            <a:r>
              <a:rPr sz="2650" dirty="0">
                <a:latin typeface="Arial"/>
                <a:cs typeface="Arial"/>
              </a:rPr>
              <a:t> </a:t>
            </a:r>
            <a:r>
              <a:rPr sz="2650" spc="20" dirty="0">
                <a:latin typeface="Arial"/>
                <a:cs typeface="Arial"/>
              </a:rPr>
              <a:t>immense</a:t>
            </a:r>
            <a:endParaRPr sz="265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1230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Microbes run (kind </a:t>
            </a:r>
            <a:r>
              <a:rPr sz="2650" spc="10" dirty="0">
                <a:latin typeface="Arial"/>
                <a:cs typeface="Arial"/>
              </a:rPr>
              <a:t>of) </a:t>
            </a:r>
            <a:r>
              <a:rPr sz="2650" spc="15" dirty="0">
                <a:latin typeface="Arial"/>
                <a:cs typeface="Arial"/>
              </a:rPr>
              <a:t>the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planet</a:t>
            </a:r>
            <a:endParaRPr sz="2650">
              <a:latin typeface="Arial"/>
              <a:cs typeface="Arial"/>
            </a:endParaRPr>
          </a:p>
          <a:p>
            <a:pPr marL="200025" marR="744220" indent="-187960">
              <a:lnSpc>
                <a:spcPts val="3090"/>
              </a:lnSpc>
              <a:spcBef>
                <a:spcPts val="1510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Microbial interactions (with </a:t>
            </a:r>
            <a:r>
              <a:rPr sz="2650" spc="20" dirty="0">
                <a:latin typeface="Arial"/>
                <a:cs typeface="Arial"/>
              </a:rPr>
              <a:t>each </a:t>
            </a:r>
            <a:r>
              <a:rPr sz="2650" spc="15" dirty="0">
                <a:latin typeface="Arial"/>
                <a:cs typeface="Arial"/>
              </a:rPr>
              <a:t>other </a:t>
            </a:r>
            <a:r>
              <a:rPr sz="2650" spc="20" dirty="0">
                <a:latin typeface="Arial"/>
                <a:cs typeface="Arial"/>
              </a:rPr>
              <a:t>and</a:t>
            </a:r>
            <a:r>
              <a:rPr sz="2650" spc="-7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non-  microbes) also help run the</a:t>
            </a:r>
            <a:r>
              <a:rPr sz="2650" spc="-1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planet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400" y="66167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603" y="731519"/>
            <a:ext cx="8787130" cy="2720975"/>
          </a:xfrm>
          <a:custGeom>
            <a:avLst/>
            <a:gdLst/>
            <a:ahLst/>
            <a:cxnLst/>
            <a:rect l="l" t="t" r="r" b="b"/>
            <a:pathLst>
              <a:path w="8787130" h="2720975">
                <a:moveTo>
                  <a:pt x="0" y="0"/>
                </a:moveTo>
                <a:lnTo>
                  <a:pt x="8786792" y="0"/>
                </a:lnTo>
                <a:lnTo>
                  <a:pt x="8786792" y="2720578"/>
                </a:lnTo>
                <a:lnTo>
                  <a:pt x="0" y="2720578"/>
                </a:lnTo>
                <a:lnTo>
                  <a:pt x="0" y="0"/>
                </a:lnTo>
                <a:close/>
              </a:path>
            </a:pathLst>
          </a:custGeom>
          <a:ln w="63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18840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Lectures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10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828355"/>
            <a:ext cx="8126730" cy="254254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470"/>
              </a:spcBef>
              <a:buChar char="•"/>
              <a:tabLst>
                <a:tab pos="200660" algn="l"/>
              </a:tabLst>
            </a:pPr>
            <a:r>
              <a:rPr sz="3975" spc="30" baseline="1048" dirty="0">
                <a:latin typeface="Arial"/>
                <a:cs typeface="Arial"/>
              </a:rPr>
              <a:t>The </a:t>
            </a:r>
            <a:r>
              <a:rPr sz="3975" spc="-15" baseline="1048" dirty="0">
                <a:latin typeface="Arial"/>
                <a:cs typeface="Arial"/>
              </a:rPr>
              <a:t>Tree </a:t>
            </a:r>
            <a:r>
              <a:rPr sz="3975" spc="22" baseline="1048" dirty="0">
                <a:latin typeface="Arial"/>
                <a:cs typeface="Arial"/>
              </a:rPr>
              <a:t>of </a:t>
            </a:r>
            <a:r>
              <a:rPr sz="3975" spc="15" baseline="1048" dirty="0">
                <a:latin typeface="Arial"/>
                <a:cs typeface="Arial"/>
              </a:rPr>
              <a:t>Life is </a:t>
            </a:r>
            <a:r>
              <a:rPr sz="3975" spc="22" baseline="1048" dirty="0">
                <a:latin typeface="Arial"/>
                <a:cs typeface="Arial"/>
              </a:rPr>
              <a:t>mostly</a:t>
            </a:r>
            <a:r>
              <a:rPr sz="3975" spc="-60" baseline="1048" dirty="0">
                <a:latin typeface="Arial"/>
                <a:cs typeface="Arial"/>
              </a:rPr>
              <a:t> </a:t>
            </a:r>
            <a:r>
              <a:rPr sz="3975" spc="22" baseline="1048" dirty="0">
                <a:latin typeface="Arial"/>
                <a:cs typeface="Arial"/>
              </a:rPr>
              <a:t>microbial</a:t>
            </a:r>
            <a:endParaRPr sz="3975" baseline="1048">
              <a:latin typeface="Arial"/>
              <a:cs typeface="Arial"/>
            </a:endParaRPr>
          </a:p>
          <a:p>
            <a:pPr marL="200025" marR="5080" indent="-187960">
              <a:lnSpc>
                <a:spcPts val="3100"/>
              </a:lnSpc>
              <a:spcBef>
                <a:spcPts val="1545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Diverse </a:t>
            </a:r>
            <a:r>
              <a:rPr sz="2650" spc="20" dirty="0">
                <a:latin typeface="Arial"/>
                <a:cs typeface="Arial"/>
              </a:rPr>
              <a:t>methods </a:t>
            </a:r>
            <a:r>
              <a:rPr sz="2650" spc="15" dirty="0">
                <a:latin typeface="Arial"/>
                <a:cs typeface="Arial"/>
              </a:rPr>
              <a:t>are available </a:t>
            </a:r>
            <a:r>
              <a:rPr sz="2650" spc="10" dirty="0">
                <a:latin typeface="Arial"/>
                <a:cs typeface="Arial"/>
              </a:rPr>
              <a:t>for </a:t>
            </a:r>
            <a:r>
              <a:rPr sz="2650" spc="15" dirty="0">
                <a:latin typeface="Arial"/>
                <a:cs typeface="Arial"/>
              </a:rPr>
              <a:t>studying</a:t>
            </a:r>
            <a:r>
              <a:rPr sz="2650" spc="-2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microbial  </a:t>
            </a:r>
            <a:r>
              <a:rPr sz="2650" spc="10" dirty="0">
                <a:latin typeface="Arial"/>
                <a:cs typeface="Arial"/>
              </a:rPr>
              <a:t>diversity</a:t>
            </a:r>
            <a:endParaRPr sz="2650">
              <a:latin typeface="Arial"/>
              <a:cs typeface="Arial"/>
            </a:endParaRPr>
          </a:p>
          <a:p>
            <a:pPr marL="200025" marR="1144270" indent="-187960">
              <a:lnSpc>
                <a:spcPts val="3100"/>
              </a:lnSpc>
              <a:spcBef>
                <a:spcPts val="1400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Most </a:t>
            </a:r>
            <a:r>
              <a:rPr sz="2650" spc="15" dirty="0">
                <a:latin typeface="Arial"/>
                <a:cs typeface="Arial"/>
              </a:rPr>
              <a:t>of the </a:t>
            </a:r>
            <a:r>
              <a:rPr sz="2650" spc="10" dirty="0">
                <a:latin typeface="Arial"/>
                <a:cs typeface="Arial"/>
              </a:rPr>
              <a:t>diversity </a:t>
            </a:r>
            <a:r>
              <a:rPr sz="2650" spc="15" dirty="0">
                <a:latin typeface="Arial"/>
                <a:cs typeface="Arial"/>
              </a:rPr>
              <a:t>of microbial </a:t>
            </a:r>
            <a:r>
              <a:rPr sz="2650" spc="10" dirty="0">
                <a:latin typeface="Arial"/>
                <a:cs typeface="Arial"/>
              </a:rPr>
              <a:t>life is</a:t>
            </a:r>
            <a:r>
              <a:rPr sz="2650" spc="-3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poorly  characterized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603" y="3445797"/>
            <a:ext cx="8787130" cy="591185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557530" indent="-188595">
              <a:lnSpc>
                <a:spcPct val="100000"/>
              </a:lnSpc>
              <a:spcBef>
                <a:spcPts val="615"/>
              </a:spcBef>
              <a:buChar char="•"/>
              <a:tabLst>
                <a:tab pos="558165" algn="l"/>
              </a:tabLst>
            </a:pP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Tree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 is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actually </a:t>
            </a: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65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tree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078223"/>
            <a:ext cx="7898130" cy="23660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00025" marR="5080" indent="-187960">
              <a:lnSpc>
                <a:spcPts val="3100"/>
              </a:lnSpc>
              <a:spcBef>
                <a:spcPts val="305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The </a:t>
            </a:r>
            <a:r>
              <a:rPr sz="2650" spc="15" dirty="0">
                <a:latin typeface="Arial"/>
                <a:cs typeface="Arial"/>
              </a:rPr>
              <a:t>biological </a:t>
            </a:r>
            <a:r>
              <a:rPr sz="2650" spc="10" dirty="0">
                <a:latin typeface="Arial"/>
                <a:cs typeface="Arial"/>
              </a:rPr>
              <a:t>diversity </a:t>
            </a:r>
            <a:r>
              <a:rPr sz="2650" spc="15" dirty="0">
                <a:latin typeface="Arial"/>
                <a:cs typeface="Arial"/>
              </a:rPr>
              <a:t>(form, </a:t>
            </a:r>
            <a:r>
              <a:rPr sz="2650" spc="10" dirty="0">
                <a:latin typeface="Arial"/>
                <a:cs typeface="Arial"/>
              </a:rPr>
              <a:t>function, etc) </a:t>
            </a:r>
            <a:r>
              <a:rPr sz="2650" spc="20" dirty="0">
                <a:latin typeface="Arial"/>
                <a:cs typeface="Arial"/>
              </a:rPr>
              <a:t>seen </a:t>
            </a:r>
            <a:r>
              <a:rPr sz="2650" spc="10" dirty="0">
                <a:latin typeface="Arial"/>
                <a:cs typeface="Arial"/>
              </a:rPr>
              <a:t>in  </a:t>
            </a:r>
            <a:r>
              <a:rPr sz="2650" spc="15" dirty="0">
                <a:latin typeface="Arial"/>
                <a:cs typeface="Arial"/>
              </a:rPr>
              <a:t>microbes </a:t>
            </a:r>
            <a:r>
              <a:rPr sz="2650" spc="10" dirty="0">
                <a:latin typeface="Arial"/>
                <a:cs typeface="Arial"/>
              </a:rPr>
              <a:t>is</a:t>
            </a:r>
            <a:r>
              <a:rPr sz="2650" dirty="0">
                <a:latin typeface="Arial"/>
                <a:cs typeface="Arial"/>
              </a:rPr>
              <a:t> </a:t>
            </a:r>
            <a:r>
              <a:rPr sz="2650" spc="20" dirty="0">
                <a:latin typeface="Arial"/>
                <a:cs typeface="Arial"/>
              </a:rPr>
              <a:t>immense</a:t>
            </a:r>
            <a:endParaRPr sz="265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1230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Microbes run (kind </a:t>
            </a:r>
            <a:r>
              <a:rPr sz="2650" spc="10" dirty="0">
                <a:latin typeface="Arial"/>
                <a:cs typeface="Arial"/>
              </a:rPr>
              <a:t>of) </a:t>
            </a:r>
            <a:r>
              <a:rPr sz="2650" spc="15" dirty="0">
                <a:latin typeface="Arial"/>
                <a:cs typeface="Arial"/>
              </a:rPr>
              <a:t>the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planet</a:t>
            </a:r>
            <a:endParaRPr sz="2650">
              <a:latin typeface="Arial"/>
              <a:cs typeface="Arial"/>
            </a:endParaRPr>
          </a:p>
          <a:p>
            <a:pPr marL="200025" marR="516255" indent="-187960">
              <a:lnSpc>
                <a:spcPts val="3090"/>
              </a:lnSpc>
              <a:spcBef>
                <a:spcPts val="1510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Microbial interactions (with </a:t>
            </a:r>
            <a:r>
              <a:rPr sz="2650" spc="20" dirty="0">
                <a:latin typeface="Arial"/>
                <a:cs typeface="Arial"/>
              </a:rPr>
              <a:t>each </a:t>
            </a:r>
            <a:r>
              <a:rPr sz="2650" spc="15" dirty="0">
                <a:latin typeface="Arial"/>
                <a:cs typeface="Arial"/>
              </a:rPr>
              <a:t>other </a:t>
            </a:r>
            <a:r>
              <a:rPr sz="2650" spc="20" dirty="0">
                <a:latin typeface="Arial"/>
                <a:cs typeface="Arial"/>
              </a:rPr>
              <a:t>and</a:t>
            </a:r>
            <a:r>
              <a:rPr sz="2650" spc="-7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non-  microbes) also help run the</a:t>
            </a:r>
            <a:r>
              <a:rPr sz="2650" spc="-1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planet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15400" y="66167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1679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Lecture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spc="-105" dirty="0">
                <a:solidFill>
                  <a:srgbClr val="FFFFFF"/>
                </a:solidFill>
              </a:rPr>
              <a:t>11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828355"/>
            <a:ext cx="8126730" cy="311404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470"/>
              </a:spcBef>
              <a:buChar char="•"/>
              <a:tabLst>
                <a:tab pos="200660" algn="l"/>
              </a:tabLst>
            </a:pPr>
            <a:r>
              <a:rPr sz="3975" spc="30" baseline="1048" dirty="0">
                <a:latin typeface="Arial"/>
                <a:cs typeface="Arial"/>
              </a:rPr>
              <a:t>The </a:t>
            </a:r>
            <a:r>
              <a:rPr sz="3975" spc="-15" baseline="1048" dirty="0">
                <a:latin typeface="Arial"/>
                <a:cs typeface="Arial"/>
              </a:rPr>
              <a:t>Tree </a:t>
            </a:r>
            <a:r>
              <a:rPr sz="3975" spc="22" baseline="1048" dirty="0">
                <a:latin typeface="Arial"/>
                <a:cs typeface="Arial"/>
              </a:rPr>
              <a:t>of </a:t>
            </a:r>
            <a:r>
              <a:rPr sz="3975" spc="15" baseline="1048" dirty="0">
                <a:latin typeface="Arial"/>
                <a:cs typeface="Arial"/>
              </a:rPr>
              <a:t>Life is </a:t>
            </a:r>
            <a:r>
              <a:rPr sz="3975" spc="22" baseline="1048" dirty="0">
                <a:latin typeface="Arial"/>
                <a:cs typeface="Arial"/>
              </a:rPr>
              <a:t>mostly</a:t>
            </a:r>
            <a:r>
              <a:rPr sz="3975" spc="-60" baseline="1048" dirty="0">
                <a:latin typeface="Arial"/>
                <a:cs typeface="Arial"/>
              </a:rPr>
              <a:t> </a:t>
            </a:r>
            <a:r>
              <a:rPr sz="3975" spc="22" baseline="1048" dirty="0">
                <a:latin typeface="Arial"/>
                <a:cs typeface="Arial"/>
              </a:rPr>
              <a:t>microbial</a:t>
            </a:r>
            <a:endParaRPr sz="3975" baseline="1048">
              <a:latin typeface="Arial"/>
              <a:cs typeface="Arial"/>
            </a:endParaRPr>
          </a:p>
          <a:p>
            <a:pPr marL="200025" marR="5080" indent="-187960">
              <a:lnSpc>
                <a:spcPts val="3100"/>
              </a:lnSpc>
              <a:spcBef>
                <a:spcPts val="1545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Diverse </a:t>
            </a:r>
            <a:r>
              <a:rPr sz="2650" spc="20" dirty="0">
                <a:latin typeface="Arial"/>
                <a:cs typeface="Arial"/>
              </a:rPr>
              <a:t>methods </a:t>
            </a:r>
            <a:r>
              <a:rPr sz="2650" spc="15" dirty="0">
                <a:latin typeface="Arial"/>
                <a:cs typeface="Arial"/>
              </a:rPr>
              <a:t>are available </a:t>
            </a:r>
            <a:r>
              <a:rPr sz="2650" spc="10" dirty="0">
                <a:latin typeface="Arial"/>
                <a:cs typeface="Arial"/>
              </a:rPr>
              <a:t>for </a:t>
            </a:r>
            <a:r>
              <a:rPr sz="2650" spc="15" dirty="0">
                <a:latin typeface="Arial"/>
                <a:cs typeface="Arial"/>
              </a:rPr>
              <a:t>studying</a:t>
            </a:r>
            <a:r>
              <a:rPr sz="2650" spc="-2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microbial  </a:t>
            </a:r>
            <a:r>
              <a:rPr sz="2650" spc="10" dirty="0">
                <a:latin typeface="Arial"/>
                <a:cs typeface="Arial"/>
              </a:rPr>
              <a:t>diversity</a:t>
            </a:r>
            <a:endParaRPr sz="2650">
              <a:latin typeface="Arial"/>
              <a:cs typeface="Arial"/>
            </a:endParaRPr>
          </a:p>
          <a:p>
            <a:pPr marL="200025" marR="1144270" indent="-187960">
              <a:lnSpc>
                <a:spcPts val="3100"/>
              </a:lnSpc>
              <a:spcBef>
                <a:spcPts val="1400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Most </a:t>
            </a:r>
            <a:r>
              <a:rPr sz="2650" spc="15" dirty="0">
                <a:latin typeface="Arial"/>
                <a:cs typeface="Arial"/>
              </a:rPr>
              <a:t>of the </a:t>
            </a:r>
            <a:r>
              <a:rPr sz="2650" spc="10" dirty="0">
                <a:latin typeface="Arial"/>
                <a:cs typeface="Arial"/>
              </a:rPr>
              <a:t>diversity </a:t>
            </a:r>
            <a:r>
              <a:rPr sz="2650" spc="15" dirty="0">
                <a:latin typeface="Arial"/>
                <a:cs typeface="Arial"/>
              </a:rPr>
              <a:t>of microbial </a:t>
            </a:r>
            <a:r>
              <a:rPr sz="2650" spc="10" dirty="0">
                <a:latin typeface="Arial"/>
                <a:cs typeface="Arial"/>
              </a:rPr>
              <a:t>life is</a:t>
            </a:r>
            <a:r>
              <a:rPr sz="2650" spc="-3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poorly  characterized</a:t>
            </a:r>
            <a:endParaRPr sz="265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1230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The </a:t>
            </a:r>
            <a:r>
              <a:rPr sz="2650" spc="-10" dirty="0">
                <a:latin typeface="Arial"/>
                <a:cs typeface="Arial"/>
              </a:rPr>
              <a:t>Tree </a:t>
            </a:r>
            <a:r>
              <a:rPr sz="2650" spc="15" dirty="0">
                <a:latin typeface="Arial"/>
                <a:cs typeface="Arial"/>
              </a:rPr>
              <a:t>of </a:t>
            </a:r>
            <a:r>
              <a:rPr sz="2650" spc="10" dirty="0">
                <a:latin typeface="Arial"/>
                <a:cs typeface="Arial"/>
              </a:rPr>
              <a:t>Life is </a:t>
            </a:r>
            <a:r>
              <a:rPr sz="2650" spc="15" dirty="0">
                <a:latin typeface="Arial"/>
                <a:cs typeface="Arial"/>
              </a:rPr>
              <a:t>not actually </a:t>
            </a:r>
            <a:r>
              <a:rPr sz="2650" spc="20" dirty="0">
                <a:latin typeface="Arial"/>
                <a:cs typeface="Arial"/>
              </a:rPr>
              <a:t>a</a:t>
            </a:r>
            <a:r>
              <a:rPr sz="2650" spc="-6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tree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603" y="4029908"/>
            <a:ext cx="8787130" cy="1582420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557530" marR="536575" indent="-187960">
              <a:lnSpc>
                <a:spcPts val="3100"/>
              </a:lnSpc>
              <a:spcBef>
                <a:spcPts val="685"/>
              </a:spcBef>
              <a:buChar char="•"/>
              <a:tabLst>
                <a:tab pos="558165" algn="l"/>
              </a:tabLst>
            </a:pP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biological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diversity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(form,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function, etc) </a:t>
            </a: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seen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microbes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5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immense</a:t>
            </a:r>
            <a:endParaRPr sz="2650">
              <a:latin typeface="Arial"/>
              <a:cs typeface="Arial"/>
            </a:endParaRPr>
          </a:p>
          <a:p>
            <a:pPr marL="557530" indent="-188595">
              <a:lnSpc>
                <a:spcPct val="100000"/>
              </a:lnSpc>
              <a:spcBef>
                <a:spcPts val="1230"/>
              </a:spcBef>
              <a:buChar char="•"/>
              <a:tabLst>
                <a:tab pos="558165" algn="l"/>
              </a:tabLst>
            </a:pP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Microbes run (kind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of)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planet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616147"/>
            <a:ext cx="7386955" cy="8280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00025" marR="5080" indent="-187960">
              <a:lnSpc>
                <a:spcPts val="3090"/>
              </a:lnSpc>
              <a:spcBef>
                <a:spcPts val="315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Microbial interactions (with </a:t>
            </a:r>
            <a:r>
              <a:rPr sz="2650" spc="20" dirty="0">
                <a:latin typeface="Arial"/>
                <a:cs typeface="Arial"/>
              </a:rPr>
              <a:t>each </a:t>
            </a:r>
            <a:r>
              <a:rPr sz="2650" spc="15" dirty="0">
                <a:latin typeface="Arial"/>
                <a:cs typeface="Arial"/>
              </a:rPr>
              <a:t>other </a:t>
            </a:r>
            <a:r>
              <a:rPr sz="2650" spc="20" dirty="0">
                <a:latin typeface="Arial"/>
                <a:cs typeface="Arial"/>
              </a:rPr>
              <a:t>and</a:t>
            </a:r>
            <a:r>
              <a:rPr sz="2650" spc="-7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non-  microbes) also help run the</a:t>
            </a:r>
            <a:r>
              <a:rPr sz="2650" spc="-1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planet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15400" y="66167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23977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Lectures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12-13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828355"/>
            <a:ext cx="8126730" cy="465074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470"/>
              </a:spcBef>
              <a:buChar char="•"/>
              <a:tabLst>
                <a:tab pos="200660" algn="l"/>
              </a:tabLst>
            </a:pPr>
            <a:r>
              <a:rPr sz="3975" spc="30" baseline="1048" dirty="0">
                <a:latin typeface="Arial"/>
                <a:cs typeface="Arial"/>
              </a:rPr>
              <a:t>The </a:t>
            </a:r>
            <a:r>
              <a:rPr sz="3975" spc="-15" baseline="1048" dirty="0">
                <a:latin typeface="Arial"/>
                <a:cs typeface="Arial"/>
              </a:rPr>
              <a:t>Tree </a:t>
            </a:r>
            <a:r>
              <a:rPr sz="3975" spc="22" baseline="1048" dirty="0">
                <a:latin typeface="Arial"/>
                <a:cs typeface="Arial"/>
              </a:rPr>
              <a:t>of </a:t>
            </a:r>
            <a:r>
              <a:rPr sz="3975" spc="15" baseline="1048" dirty="0">
                <a:latin typeface="Arial"/>
                <a:cs typeface="Arial"/>
              </a:rPr>
              <a:t>Life is </a:t>
            </a:r>
            <a:r>
              <a:rPr sz="3975" spc="22" baseline="1048" dirty="0">
                <a:latin typeface="Arial"/>
                <a:cs typeface="Arial"/>
              </a:rPr>
              <a:t>mostly</a:t>
            </a:r>
            <a:r>
              <a:rPr sz="3975" spc="-60" baseline="1048" dirty="0">
                <a:latin typeface="Arial"/>
                <a:cs typeface="Arial"/>
              </a:rPr>
              <a:t> </a:t>
            </a:r>
            <a:r>
              <a:rPr sz="3975" spc="22" baseline="1048" dirty="0">
                <a:latin typeface="Arial"/>
                <a:cs typeface="Arial"/>
              </a:rPr>
              <a:t>microbial</a:t>
            </a:r>
            <a:endParaRPr sz="3975" baseline="1048">
              <a:latin typeface="Arial"/>
              <a:cs typeface="Arial"/>
            </a:endParaRPr>
          </a:p>
          <a:p>
            <a:pPr marL="200025" marR="5080" indent="-187960">
              <a:lnSpc>
                <a:spcPts val="3100"/>
              </a:lnSpc>
              <a:spcBef>
                <a:spcPts val="1545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Diverse </a:t>
            </a:r>
            <a:r>
              <a:rPr sz="2650" spc="20" dirty="0">
                <a:latin typeface="Arial"/>
                <a:cs typeface="Arial"/>
              </a:rPr>
              <a:t>methods </a:t>
            </a:r>
            <a:r>
              <a:rPr sz="2650" spc="15" dirty="0">
                <a:latin typeface="Arial"/>
                <a:cs typeface="Arial"/>
              </a:rPr>
              <a:t>are available </a:t>
            </a:r>
            <a:r>
              <a:rPr sz="2650" spc="10" dirty="0">
                <a:latin typeface="Arial"/>
                <a:cs typeface="Arial"/>
              </a:rPr>
              <a:t>for </a:t>
            </a:r>
            <a:r>
              <a:rPr sz="2650" spc="15" dirty="0">
                <a:latin typeface="Arial"/>
                <a:cs typeface="Arial"/>
              </a:rPr>
              <a:t>studying</a:t>
            </a:r>
            <a:r>
              <a:rPr sz="2650" spc="-2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microbial  </a:t>
            </a:r>
            <a:r>
              <a:rPr sz="2650" spc="10" dirty="0">
                <a:latin typeface="Arial"/>
                <a:cs typeface="Arial"/>
              </a:rPr>
              <a:t>diversity</a:t>
            </a:r>
            <a:endParaRPr sz="2650">
              <a:latin typeface="Arial"/>
              <a:cs typeface="Arial"/>
            </a:endParaRPr>
          </a:p>
          <a:p>
            <a:pPr marL="200025" marR="1144270" indent="-187960">
              <a:lnSpc>
                <a:spcPts val="3100"/>
              </a:lnSpc>
              <a:spcBef>
                <a:spcPts val="1400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Most </a:t>
            </a:r>
            <a:r>
              <a:rPr sz="2650" spc="15" dirty="0">
                <a:latin typeface="Arial"/>
                <a:cs typeface="Arial"/>
              </a:rPr>
              <a:t>of the </a:t>
            </a:r>
            <a:r>
              <a:rPr sz="2650" spc="10" dirty="0">
                <a:latin typeface="Arial"/>
                <a:cs typeface="Arial"/>
              </a:rPr>
              <a:t>diversity </a:t>
            </a:r>
            <a:r>
              <a:rPr sz="2650" spc="15" dirty="0">
                <a:latin typeface="Arial"/>
                <a:cs typeface="Arial"/>
              </a:rPr>
              <a:t>of microbial </a:t>
            </a:r>
            <a:r>
              <a:rPr sz="2650" spc="10" dirty="0">
                <a:latin typeface="Arial"/>
                <a:cs typeface="Arial"/>
              </a:rPr>
              <a:t>life is</a:t>
            </a:r>
            <a:r>
              <a:rPr sz="2650" spc="-3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poorly  characterized</a:t>
            </a:r>
            <a:endParaRPr sz="265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1230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The </a:t>
            </a:r>
            <a:r>
              <a:rPr sz="2650" spc="-10" dirty="0">
                <a:latin typeface="Arial"/>
                <a:cs typeface="Arial"/>
              </a:rPr>
              <a:t>Tree </a:t>
            </a:r>
            <a:r>
              <a:rPr sz="2650" spc="15" dirty="0">
                <a:latin typeface="Arial"/>
                <a:cs typeface="Arial"/>
              </a:rPr>
              <a:t>of </a:t>
            </a:r>
            <a:r>
              <a:rPr sz="2650" spc="10" dirty="0">
                <a:latin typeface="Arial"/>
                <a:cs typeface="Arial"/>
              </a:rPr>
              <a:t>Life is </a:t>
            </a:r>
            <a:r>
              <a:rPr sz="2650" spc="15" dirty="0">
                <a:latin typeface="Arial"/>
                <a:cs typeface="Arial"/>
              </a:rPr>
              <a:t>not actually </a:t>
            </a:r>
            <a:r>
              <a:rPr sz="2650" spc="20" dirty="0">
                <a:latin typeface="Arial"/>
                <a:cs typeface="Arial"/>
              </a:rPr>
              <a:t>a</a:t>
            </a:r>
            <a:r>
              <a:rPr sz="2650" spc="-6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tree</a:t>
            </a:r>
            <a:endParaRPr sz="2650">
              <a:latin typeface="Arial"/>
              <a:cs typeface="Arial"/>
            </a:endParaRPr>
          </a:p>
          <a:p>
            <a:pPr marL="200025" marR="233045" indent="-187960">
              <a:lnSpc>
                <a:spcPts val="3100"/>
              </a:lnSpc>
              <a:spcBef>
                <a:spcPts val="1490"/>
              </a:spcBef>
              <a:buChar char="•"/>
              <a:tabLst>
                <a:tab pos="200660" algn="l"/>
              </a:tabLst>
            </a:pPr>
            <a:r>
              <a:rPr sz="2650" spc="20" dirty="0">
                <a:latin typeface="Arial"/>
                <a:cs typeface="Arial"/>
              </a:rPr>
              <a:t>The </a:t>
            </a:r>
            <a:r>
              <a:rPr sz="2650" spc="15" dirty="0">
                <a:latin typeface="Arial"/>
                <a:cs typeface="Arial"/>
              </a:rPr>
              <a:t>biological </a:t>
            </a:r>
            <a:r>
              <a:rPr sz="2650" spc="10" dirty="0">
                <a:latin typeface="Arial"/>
                <a:cs typeface="Arial"/>
              </a:rPr>
              <a:t>diversity </a:t>
            </a:r>
            <a:r>
              <a:rPr sz="2650" spc="15" dirty="0">
                <a:latin typeface="Arial"/>
                <a:cs typeface="Arial"/>
              </a:rPr>
              <a:t>(form, </a:t>
            </a:r>
            <a:r>
              <a:rPr sz="2650" spc="10" dirty="0">
                <a:latin typeface="Arial"/>
                <a:cs typeface="Arial"/>
              </a:rPr>
              <a:t>function, etc) </a:t>
            </a:r>
            <a:r>
              <a:rPr sz="2650" spc="20" dirty="0">
                <a:latin typeface="Arial"/>
                <a:cs typeface="Arial"/>
              </a:rPr>
              <a:t>seen </a:t>
            </a:r>
            <a:r>
              <a:rPr sz="2650" spc="10" dirty="0">
                <a:latin typeface="Arial"/>
                <a:cs typeface="Arial"/>
              </a:rPr>
              <a:t>in  </a:t>
            </a:r>
            <a:r>
              <a:rPr sz="2650" spc="15" dirty="0">
                <a:latin typeface="Arial"/>
                <a:cs typeface="Arial"/>
              </a:rPr>
              <a:t>microbes </a:t>
            </a:r>
            <a:r>
              <a:rPr sz="2650" spc="10" dirty="0">
                <a:latin typeface="Arial"/>
                <a:cs typeface="Arial"/>
              </a:rPr>
              <a:t>is</a:t>
            </a:r>
            <a:r>
              <a:rPr sz="2650" dirty="0">
                <a:latin typeface="Arial"/>
                <a:cs typeface="Arial"/>
              </a:rPr>
              <a:t> </a:t>
            </a:r>
            <a:r>
              <a:rPr sz="2650" spc="20" dirty="0">
                <a:latin typeface="Arial"/>
                <a:cs typeface="Arial"/>
              </a:rPr>
              <a:t>immense</a:t>
            </a:r>
            <a:endParaRPr sz="265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1230"/>
              </a:spcBef>
              <a:buChar char="•"/>
              <a:tabLst>
                <a:tab pos="200660" algn="l"/>
              </a:tabLst>
            </a:pPr>
            <a:r>
              <a:rPr sz="2650" spc="15" dirty="0">
                <a:latin typeface="Arial"/>
                <a:cs typeface="Arial"/>
              </a:rPr>
              <a:t>Microbes run (kind </a:t>
            </a:r>
            <a:r>
              <a:rPr sz="2650" spc="10" dirty="0">
                <a:latin typeface="Arial"/>
                <a:cs typeface="Arial"/>
              </a:rPr>
              <a:t>of) </a:t>
            </a:r>
            <a:r>
              <a:rPr sz="2650" spc="15" dirty="0">
                <a:latin typeface="Arial"/>
                <a:cs typeface="Arial"/>
              </a:rPr>
              <a:t>the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planet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603" y="5611772"/>
            <a:ext cx="8787130" cy="942975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557530" marR="1047750" indent="-187960">
              <a:lnSpc>
                <a:spcPts val="3090"/>
              </a:lnSpc>
              <a:spcBef>
                <a:spcPts val="350"/>
              </a:spcBef>
              <a:buChar char="•"/>
              <a:tabLst>
                <a:tab pos="558165" algn="l"/>
              </a:tabLst>
            </a:pP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Microbial interactions (with </a:t>
            </a: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 </a:t>
            </a: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65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non-  microbes) also help run the</a:t>
            </a:r>
            <a:r>
              <a:rPr sz="265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planet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5400" y="66167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3800" y="6629400"/>
            <a:ext cx="415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45910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Lecture </a:t>
            </a:r>
            <a:r>
              <a:rPr sz="2800" dirty="0">
                <a:solidFill>
                  <a:srgbClr val="FFFFFF"/>
                </a:solidFill>
              </a:rPr>
              <a:t>9: Microbial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Diversity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35940" y="796846"/>
            <a:ext cx="7932420" cy="3018790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238760" indent="-226060">
              <a:lnSpc>
                <a:spcPct val="100000"/>
              </a:lnSpc>
              <a:spcBef>
                <a:spcPts val="1639"/>
              </a:spcBef>
              <a:buChar char="•"/>
              <a:tabLst>
                <a:tab pos="238760" algn="l"/>
              </a:tabLst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32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Tree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mostly</a:t>
            </a:r>
            <a:r>
              <a:rPr sz="32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microbial</a:t>
            </a:r>
            <a:endParaRPr sz="3200">
              <a:latin typeface="Arial"/>
              <a:cs typeface="Arial"/>
            </a:endParaRPr>
          </a:p>
          <a:p>
            <a:pPr marL="238125" marR="5080" indent="-226060">
              <a:lnSpc>
                <a:spcPts val="3700"/>
              </a:lnSpc>
              <a:spcBef>
                <a:spcPts val="1785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Diverse </a:t>
            </a:r>
            <a:r>
              <a:rPr sz="3200" spc="-5" dirty="0">
                <a:latin typeface="Arial"/>
                <a:cs typeface="Arial"/>
              </a:rPr>
              <a:t>methods </a:t>
            </a:r>
            <a:r>
              <a:rPr sz="3200" dirty="0">
                <a:latin typeface="Arial"/>
                <a:cs typeface="Arial"/>
              </a:rPr>
              <a:t>are available </a:t>
            </a:r>
            <a:r>
              <a:rPr sz="3200" spc="-5" dirty="0">
                <a:latin typeface="Arial"/>
                <a:cs typeface="Arial"/>
              </a:rPr>
              <a:t>for studying  </a:t>
            </a:r>
            <a:r>
              <a:rPr sz="3200" dirty="0">
                <a:latin typeface="Arial"/>
                <a:cs typeface="Arial"/>
              </a:rPr>
              <a:t>microbial</a:t>
            </a:r>
            <a:r>
              <a:rPr sz="3200" spc="-5" dirty="0">
                <a:latin typeface="Arial"/>
                <a:cs typeface="Arial"/>
              </a:rPr>
              <a:t> diversity</a:t>
            </a:r>
            <a:endParaRPr sz="3200">
              <a:latin typeface="Arial"/>
              <a:cs typeface="Arial"/>
            </a:endParaRPr>
          </a:p>
          <a:p>
            <a:pPr marL="238125" marR="842010" indent="-226060">
              <a:lnSpc>
                <a:spcPts val="3700"/>
              </a:lnSpc>
              <a:spcBef>
                <a:spcPts val="1700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Most of </a:t>
            </a:r>
            <a:r>
              <a:rPr sz="3200" spc="-5" dirty="0">
                <a:latin typeface="Arial"/>
                <a:cs typeface="Arial"/>
              </a:rPr>
              <a:t>the diversity </a:t>
            </a:r>
            <a:r>
              <a:rPr sz="3200" dirty="0">
                <a:latin typeface="Arial"/>
                <a:cs typeface="Arial"/>
              </a:rPr>
              <a:t>of microbial </a:t>
            </a:r>
            <a:r>
              <a:rPr sz="3200" spc="-5" dirty="0">
                <a:latin typeface="Arial"/>
                <a:cs typeface="Arial"/>
              </a:rPr>
              <a:t>life </a:t>
            </a:r>
            <a:r>
              <a:rPr sz="3200" dirty="0">
                <a:latin typeface="Arial"/>
                <a:cs typeface="Arial"/>
              </a:rPr>
              <a:t>is  poorly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characterized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5400" y="66167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962" y="976749"/>
            <a:ext cx="7552699" cy="5550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5884" y="3029545"/>
            <a:ext cx="1270000" cy="654050"/>
          </a:xfrm>
          <a:custGeom>
            <a:avLst/>
            <a:gdLst/>
            <a:ahLst/>
            <a:cxnLst/>
            <a:rect l="l" t="t" r="r" b="b"/>
            <a:pathLst>
              <a:path w="1270000" h="654050">
                <a:moveTo>
                  <a:pt x="1269752" y="0"/>
                </a:moveTo>
                <a:lnTo>
                  <a:pt x="459073" y="191654"/>
                </a:lnTo>
                <a:lnTo>
                  <a:pt x="0" y="416584"/>
                </a:lnTo>
                <a:lnTo>
                  <a:pt x="139983" y="600585"/>
                </a:lnTo>
                <a:lnTo>
                  <a:pt x="591642" y="653850"/>
                </a:lnTo>
                <a:lnTo>
                  <a:pt x="1269752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5884" y="3029545"/>
            <a:ext cx="1270000" cy="654050"/>
          </a:xfrm>
          <a:custGeom>
            <a:avLst/>
            <a:gdLst/>
            <a:ahLst/>
            <a:cxnLst/>
            <a:rect l="l" t="t" r="r" b="b"/>
            <a:pathLst>
              <a:path w="1270000" h="654050">
                <a:moveTo>
                  <a:pt x="1269752" y="0"/>
                </a:moveTo>
                <a:lnTo>
                  <a:pt x="591642" y="653851"/>
                </a:lnTo>
                <a:lnTo>
                  <a:pt x="139983" y="600585"/>
                </a:lnTo>
                <a:lnTo>
                  <a:pt x="0" y="416584"/>
                </a:lnTo>
                <a:lnTo>
                  <a:pt x="459073" y="191655"/>
                </a:lnTo>
                <a:lnTo>
                  <a:pt x="1269752" y="0"/>
                </a:lnTo>
                <a:close/>
              </a:path>
            </a:pathLst>
          </a:custGeom>
          <a:ln w="889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90800" y="3192685"/>
            <a:ext cx="326390" cy="4730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360"/>
              </a:spcBef>
            </a:pPr>
            <a:r>
              <a:rPr sz="2400" dirty="0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273" y="2925377"/>
            <a:ext cx="1574165" cy="8286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67310" marR="64769" indent="342900">
              <a:lnSpc>
                <a:spcPts val="2800"/>
              </a:lnSpc>
              <a:spcBef>
                <a:spcPts val="425"/>
              </a:spcBef>
            </a:pPr>
            <a:r>
              <a:rPr sz="2400" dirty="0">
                <a:latin typeface="Arial"/>
                <a:cs typeface="Arial"/>
              </a:rPr>
              <a:t>Fungi  One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Week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84522" y="785124"/>
            <a:ext cx="1210945" cy="2011680"/>
          </a:xfrm>
          <a:custGeom>
            <a:avLst/>
            <a:gdLst/>
            <a:ahLst/>
            <a:cxnLst/>
            <a:rect l="l" t="t" r="r" b="b"/>
            <a:pathLst>
              <a:path w="1210945" h="2011680">
                <a:moveTo>
                  <a:pt x="1210915" y="0"/>
                </a:moveTo>
                <a:lnTo>
                  <a:pt x="0" y="22750"/>
                </a:lnTo>
                <a:lnTo>
                  <a:pt x="249355" y="1036596"/>
                </a:lnTo>
                <a:lnTo>
                  <a:pt x="694013" y="2011108"/>
                </a:lnTo>
                <a:lnTo>
                  <a:pt x="1124027" y="974916"/>
                </a:lnTo>
                <a:lnTo>
                  <a:pt x="1210915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4522" y="785124"/>
            <a:ext cx="1210945" cy="2011680"/>
          </a:xfrm>
          <a:custGeom>
            <a:avLst/>
            <a:gdLst/>
            <a:ahLst/>
            <a:cxnLst/>
            <a:rect l="l" t="t" r="r" b="b"/>
            <a:pathLst>
              <a:path w="1210945" h="2011680">
                <a:moveTo>
                  <a:pt x="694012" y="2011108"/>
                </a:moveTo>
                <a:lnTo>
                  <a:pt x="1124027" y="974917"/>
                </a:lnTo>
                <a:lnTo>
                  <a:pt x="1210915" y="0"/>
                </a:lnTo>
                <a:lnTo>
                  <a:pt x="0" y="22750"/>
                </a:lnTo>
                <a:lnTo>
                  <a:pt x="249354" y="1036597"/>
                </a:lnTo>
                <a:lnTo>
                  <a:pt x="694012" y="2011108"/>
                </a:lnTo>
                <a:close/>
              </a:path>
            </a:pathLst>
          </a:custGeom>
          <a:ln w="88899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73500" y="926411"/>
            <a:ext cx="318135" cy="4476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7300" y="6633542"/>
            <a:ext cx="40335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45"/>
              </a:lnSpc>
            </a:pPr>
            <a:r>
              <a:rPr sz="1000" dirty="0">
                <a:latin typeface="Comic Sans MS"/>
                <a:cs typeface="Comic Sans MS"/>
              </a:rPr>
              <a:t>adapted from Baldauf, et al., in Assembling the Tree of Life,</a:t>
            </a:r>
            <a:r>
              <a:rPr sz="1000" spc="-85" dirty="0">
                <a:latin typeface="Comic Sans MS"/>
                <a:cs typeface="Comic Sans MS"/>
              </a:rPr>
              <a:t> </a:t>
            </a:r>
            <a:r>
              <a:rPr sz="1000" spc="-80" dirty="0">
                <a:latin typeface="Comic Sans MS"/>
                <a:cs typeface="Comic Sans MS"/>
              </a:rPr>
              <a:t>2001410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56095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Unrooted </a:t>
            </a:r>
            <a:r>
              <a:rPr sz="2800" spc="-30" dirty="0">
                <a:solidFill>
                  <a:srgbClr val="FFFFFF"/>
                </a:solidFill>
              </a:rPr>
              <a:t>Tree </a:t>
            </a:r>
            <a:r>
              <a:rPr sz="2800" dirty="0">
                <a:solidFill>
                  <a:srgbClr val="FFFFFF"/>
                </a:solidFill>
              </a:rPr>
              <a:t>of </a:t>
            </a:r>
            <a:r>
              <a:rPr sz="2800" spc="-5" dirty="0">
                <a:solidFill>
                  <a:srgbClr val="FFFFFF"/>
                </a:solidFill>
              </a:rPr>
              <a:t>Life (from </a:t>
            </a:r>
            <a:r>
              <a:rPr sz="2800" dirty="0">
                <a:solidFill>
                  <a:srgbClr val="FFFFFF"/>
                </a:solidFill>
              </a:rPr>
              <a:t>~</a:t>
            </a:r>
            <a:r>
              <a:rPr sz="2800" spc="-3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2004)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649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</vt:lpstr>
      <vt:lpstr>Office Theme</vt:lpstr>
      <vt:lpstr>Lecture 9:  Microbial Diversity</vt:lpstr>
      <vt:lpstr>PowerPoint Presentation</vt:lpstr>
      <vt:lpstr>Lectures 9-13 Microbial Diversity</vt:lpstr>
      <vt:lpstr>Lectures 9</vt:lpstr>
      <vt:lpstr>Lectures 10</vt:lpstr>
      <vt:lpstr>Lecture 11</vt:lpstr>
      <vt:lpstr>Lectures 12-13</vt:lpstr>
      <vt:lpstr>Lecture 9: Microbial Diversity</vt:lpstr>
      <vt:lpstr>Unrooted Tree of Life (from ~ 2004)</vt:lpstr>
      <vt:lpstr>Unrooted Tree of Life (from ~ 2004)</vt:lpstr>
      <vt:lpstr>PowerPoint Presentation</vt:lpstr>
      <vt:lpstr>PowerPoint Presentation</vt:lpstr>
      <vt:lpstr>The Bacteria and Archaea via Textbook v.10</vt:lpstr>
      <vt:lpstr>Eukaryotic Groups via Textbook v.10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9:  Microbial Diversity</dc:title>
  <dc:creator>ASUS</dc:creator>
  <cp:lastModifiedBy>ASUS</cp:lastModifiedBy>
  <cp:revision>4</cp:revision>
  <dcterms:created xsi:type="dcterms:W3CDTF">2020-02-25T03:01:14Z</dcterms:created>
  <dcterms:modified xsi:type="dcterms:W3CDTF">2021-05-31T07:39:04Z</dcterms:modified>
</cp:coreProperties>
</file>