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 showSpecialPlsOnTitleSld="0" firstSlideNum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7620000" cx="10160000"/>
  <p:notesSz cy="10160000" cx="7620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16.xml" Type="http://schemas.openxmlformats.org/officeDocument/2006/relationships/slide" Id="rId21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7" name="Shape 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4" name="Shape 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5" name="Shape 35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466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" name="Shape 5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6" name="Shape 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" name="Shape 7"/>
          <p:cNvSpPr txBox="1"/>
          <p:nvPr>
            <p:ph type="ctrTitle"/>
          </p:nvPr>
        </p:nvSpPr>
        <p:spPr>
          <a:xfrm>
            <a:off y="3048000" x="914400"/>
            <a:ext cy="1219199" cx="83312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ctr">
              <a:spcBef>
                <a:spcPts val="0"/>
              </a:spcBef>
              <a:buClr>
                <a:srgbClr val="6A9121"/>
              </a:buClr>
              <a:buSzPct val="100000"/>
              <a:buFont typeface="Trebuchet MS"/>
              <a:defRPr sz="4800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" type="subTitle"/>
          </p:nvPr>
        </p:nvSpPr>
        <p:spPr>
          <a:xfrm>
            <a:off y="4572000" x="1828800"/>
            <a:ext cy="914400" cx="6502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ctr">
              <a:spcBef>
                <a:spcPts val="0"/>
              </a:spcBef>
              <a:buClr>
                <a:srgbClr val="C4DA39"/>
              </a:buClr>
              <a:buSzPct val="100000"/>
              <a:buFont typeface="Trebuchet MS"/>
              <a:defRPr sz="3200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9" name="Shape 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y="609600" x="304800"/>
            <a:ext cy="914400" cx="9550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y="1828800" x="508000"/>
            <a:ext cy="5486399" cx="9144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y="609600" x="304800"/>
            <a:ext cy="914400" cx="9550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ctr">
              <a:spcBef>
                <a:spcPts val="0"/>
              </a:spcBef>
              <a:buClr>
                <a:srgbClr val="6A9121"/>
              </a:buClr>
              <a:buSzPct val="99224"/>
              <a:buFont typeface="Trebuchet MS"/>
              <a:defRPr sz="4266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828800" x="508000"/>
            <a:ext cy="5486399" cx="42671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/>
        </p:txBody>
      </p:sp>
      <p:sp>
        <p:nvSpPr>
          <p:cNvPr id="15" name="Shape 15"/>
          <p:cNvSpPr txBox="1"/>
          <p:nvPr>
            <p:ph idx="2" type="body"/>
          </p:nvPr>
        </p:nvSpPr>
        <p:spPr>
          <a:xfrm>
            <a:off y="1828800" x="5384800"/>
            <a:ext cy="5486399" cx="42671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" name="Shape 17"/>
          <p:cNvSpPr txBox="1"/>
          <p:nvPr>
            <p:ph idx="1" type="body"/>
          </p:nvPr>
        </p:nvSpPr>
        <p:spPr>
          <a:xfrm>
            <a:off y="6705600" x="304800"/>
            <a:ext cy="609599" cx="9550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1pPr>
            <a:lvl2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2pPr>
            <a:lvl3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3pPr>
            <a:lvl4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4pPr>
            <a:lvl5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5pPr>
            <a:lvl6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6pPr>
            <a:lvl7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7pPr>
            <a:lvl8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8pPr>
            <a:lvl9pPr algn="ctr">
              <a:spcBef>
                <a:spcPts val="0"/>
              </a:spcBef>
              <a:buClr>
                <a:srgbClr val="C4DA39"/>
              </a:buClr>
              <a:buSzPct val="100000"/>
              <a:defRPr sz="3200">
                <a:solidFill>
                  <a:srgbClr val="C4DA3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3.jp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3.xml" Type="http://schemas.openxmlformats.org/officeDocument/2006/relationships/slideLayout" Id="rId1"/><Relationship Target="https://docs.google.com/present/view?id=dd2fch4k_21czdzb9f2" Type="http://schemas.openxmlformats.org/officeDocument/2006/relationships/hyperlink" TargetMode="External" Id="rId4"/><Relationship Target="https://docs.google.com/present/view?id=dd2fch4k_21czdzb9f2" Type="http://schemas.openxmlformats.org/officeDocument/2006/relationships/hyperlink" TargetMode="External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1.gif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3.xml" Type="http://schemas.openxmlformats.org/officeDocument/2006/relationships/slideLayout" Id="rId1"/><Relationship Target="http://www.controleng.com/search/search-single-display/back-to-basics-how-gain-scheduling-works/52cd5aac6a.html" Type="http://schemas.openxmlformats.org/officeDocument/2006/relationships/hyperlink" TargetMode="External" Id="rId4"/><Relationship Target="http://www.controleng.com/search/search-single-display/back-to-basics-how-gain-scheduling-works/52cd5aac6a.html" Type="http://schemas.openxmlformats.org/officeDocument/2006/relationships/hyperlink" TargetMode="External" Id="rId3"/><Relationship Target="../media/image02.gif" Type="http://schemas.openxmlformats.org/officeDocument/2006/relationships/image" Id="rId5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0.gif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3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4.gif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" name="Shape 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" name="Shape 19"/>
          <p:cNvSpPr txBox="1"/>
          <p:nvPr>
            <p:ph type="ctrTitle"/>
          </p:nvPr>
        </p:nvSpPr>
        <p:spPr>
          <a:xfrm>
            <a:off y="3048000" x="914400"/>
            <a:ext cy="1295400" cx="84073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800" lang="en-US">
                <a:solidFill>
                  <a:srgbClr val="274E13"/>
                </a:solidFill>
                <a:latin typeface="Trebuchet MS"/>
                <a:ea typeface="Trebuchet MS"/>
                <a:cs typeface="Trebuchet MS"/>
                <a:sym typeface="Trebuchet MS"/>
              </a:rPr>
              <a:t>Sistem Adaptif</a:t>
            </a:r>
          </a:p>
        </p:txBody>
      </p:sp>
      <p:sp>
        <p:nvSpPr>
          <p:cNvPr id="20" name="Shape 20"/>
          <p:cNvSpPr txBox="1"/>
          <p:nvPr>
            <p:ph idx="1" type="subTitle"/>
          </p:nvPr>
        </p:nvSpPr>
        <p:spPr>
          <a:xfrm>
            <a:off y="4572000" x="1828800"/>
            <a:ext cy="990599" cx="6578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3200" lang="en-US">
                <a:solidFill>
                  <a:srgbClr val="C4DA39"/>
                </a:solidFill>
                <a:latin typeface="Trebuchet MS"/>
                <a:ea typeface="Trebuchet MS"/>
                <a:cs typeface="Trebuchet MS"/>
                <a:sym typeface="Trebuchet MS"/>
              </a:rPr>
              <a:t>by Agus Trisanto</a:t>
            </a:r>
          </a:p>
        </p:txBody>
      </p:sp>
      <p:sp>
        <p:nvSpPr>
          <p:cNvPr id="21" name="Shape 21"/>
          <p:cNvSpPr txBox="1"/>
          <p:nvPr/>
        </p:nvSpPr>
        <p:spPr>
          <a:xfrm>
            <a:off y="1208975" x="3142175"/>
            <a:ext cy="706450" cx="3470125"/>
          </a:xfrm>
          <a:prstGeom prst="rect">
            <a:avLst/>
          </a:prstGeom>
          <a:noFill/>
          <a:ln>
            <a:noFill/>
          </a:ln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b="1"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Jadwal Pertemuan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10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1727175" x="711200"/>
            <a:ext cy="5557499" cx="921734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Diskusi Kelompok Aplikasi : Gain Sheduling   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11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Diskusi Kelompok Aplikasi : Model Reference Adaptive Control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12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Diskusi kelompok Aplikasi Self Tuning Regulator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13</a:t>
            </a: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Adaptif Fuzzy Kontrol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14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Aplikasi Fuzzy Adaptif Control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15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Presentasi kelompok : aplikasi Adaptive Control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16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Ujian Akhir Semester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1</a:t>
            </a:r>
          </a:p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 :  Review pengendalian 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8765"/>
              <a:buFont typeface="Arial"/>
              <a:buChar char="●"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Memahami prinsip pengendalian terbuka dan tertutup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8765"/>
              <a:buFont typeface="Arial"/>
              <a:buChar char="●"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Aplikasi pengendalian terbuka dan tertutup.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 pertemuan pertama klik </a:t>
            </a:r>
            <a:r>
              <a:rPr u="sng" sz="2666" lang="en-US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disini materi-1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u="sng"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y="600575" x="299925"/>
            <a:ext cy="995850" cx="9617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2</a:t>
            </a:r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Pembentukan kelompok dan diskusi mengenai pengendalian open loop dan closed loop, 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gambar blok diagram, contoh aplikasi dan cara kerjanya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Presentasikan masing-masing kelompok dikelas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Hasil yang diharapkan dari diskusi pertemuan ke 2 ini adalah mahasiswa dapat memahami dan membedakan antara open loop dan closed loop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" name="Shape 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3</a:t>
            </a:r>
          </a:p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-Materi :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Membahas contoh aplikasi adaptif system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</a:p>
        </p:txBody>
      </p:sp>
      <p:pic>
        <p:nvPicPr>
          <p:cNvPr id="40" name="Shape 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4063975" x="5080000"/>
            <a:ext cy="1943100" cx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idx="1" type="body"/>
          </p:nvPr>
        </p:nvSpPr>
        <p:spPr>
          <a:xfrm>
            <a:off y="6603975" x="0"/>
            <a:ext cy="685225" cx="9613574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3200"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Mengemudi kendaraan perlu pengendalian adaptif</a:t>
            </a:r>
          </a:p>
        </p:txBody>
      </p:sp>
      <p:sp>
        <p:nvSpPr>
          <p:cNvPr id="46" name="Shape 46"/>
          <p:cNvSpPr txBox="1"/>
          <p:nvPr/>
        </p:nvSpPr>
        <p:spPr>
          <a:xfrm>
            <a:off y="2031975" x="1422400"/>
            <a:ext cy="1228650" cx="7001199"/>
          </a:xfrm>
          <a:prstGeom prst="rect">
            <a:avLst/>
          </a:prstGeom>
          <a:noFill/>
          <a:ln>
            <a:noFill/>
          </a:ln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Diskusi kelompok mengenai adaptif kontrol dan aplikasi</a:t>
            </a:r>
          </a:p>
        </p:txBody>
      </p:sp>
      <p:sp>
        <p:nvSpPr>
          <p:cNvPr id="47" name="Shape 47"/>
          <p:cNvSpPr txBox="1"/>
          <p:nvPr>
            <p:ph type="title"/>
          </p:nvPr>
        </p:nvSpPr>
        <p:spPr>
          <a:xfrm>
            <a:off y="761425" x="500350"/>
            <a:ext cy="982649" cx="9613574"/>
          </a:xfrm>
          <a:prstGeom prst="rect">
            <a:avLst/>
          </a:prstGeom>
          <a:noFill/>
          <a:ln>
            <a:noFill/>
          </a:ln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4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5</a:t>
            </a: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1524000" x="508000"/>
            <a:ext cy="5560750" cx="92078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8765"/>
              <a:buFont typeface="Arial"/>
              <a:buChar char="●"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Presantasi Kelompok mengenai Gain Sheduling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  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    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links :</a:t>
            </a:r>
            <a:r>
              <a:rPr sz="2666" lang="en-US">
                <a:solidFill>
                  <a:srgbClr val="F4CCCC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u="sng" sz="2666" lang="en-US">
                <a:solidFill>
                  <a:srgbClr val="6A912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how-gain-scheduling-works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u="sng"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Shape 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2133600" x="1930400"/>
            <a:ext cy="2771149" cx="513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7</a:t>
            </a:r>
          </a:p>
        </p:txBody>
      </p:sp>
      <p:sp>
        <p:nvSpPr>
          <p:cNvPr id="60" name="Shape 60"/>
          <p:cNvSpPr txBox="1"/>
          <p:nvPr/>
        </p:nvSpPr>
        <p:spPr>
          <a:xfrm>
            <a:off y="1869575" x="1016000"/>
            <a:ext cy="1920750" cx="6642399"/>
          </a:xfrm>
          <a:prstGeom prst="rect">
            <a:avLst/>
          </a:prstGeom>
          <a:noFill/>
          <a:ln>
            <a:noFill/>
          </a:ln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Diskusi Kelompok : Model Reference Adaptive Control (MRAC)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66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641600" x="1828800"/>
            <a:ext cy="3654549" cx="57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8</a:t>
            </a: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2641600" x="1422400"/>
            <a:ext cy="1233300" cx="70676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b="1" sz="3733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Ujian Tengah Semester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y="6096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sz="4266" lang="en-US">
                <a:solidFill>
                  <a:srgbClr val="6A9121"/>
                </a:solidFill>
                <a:latin typeface="Trebuchet MS"/>
                <a:ea typeface="Trebuchet MS"/>
                <a:cs typeface="Trebuchet MS"/>
                <a:sym typeface="Trebuchet MS"/>
              </a:rPr>
              <a:t>Pertemuan ke 9</a:t>
            </a:r>
          </a:p>
        </p:txBody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y="1828800" x="508000"/>
            <a:ext cy="5562600" cx="9220200"/>
          </a:xfrm>
          <a:prstGeom prst="rect">
            <a:avLst/>
          </a:prstGeom>
        </p:spPr>
        <p:txBody>
          <a:bodyPr bIns="38100" rIns="38100" lIns="38100" tIns="38100" anchor="t" anchorCtr="0">
            <a:norm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Diskusi Kelompok: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None/>
            </a:pPr>
            <a:r>
              <a:rPr sz="2666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Self Tuning Regulator</a:t>
            </a:r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2946400" x="1930400"/>
            <a:ext cy="3021350" cx="529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grass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