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81" r:id="rId4"/>
    <p:sldId id="266" r:id="rId5"/>
    <p:sldId id="286" r:id="rId6"/>
    <p:sldId id="287" r:id="rId7"/>
    <p:sldId id="276" r:id="rId8"/>
    <p:sldId id="285" r:id="rId9"/>
  </p:sldIdLst>
  <p:sldSz cx="9144000" cy="5143500" type="screen16x9"/>
  <p:notesSz cx="6858000" cy="9144000"/>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B87A"/>
    <a:srgbClr val="442824"/>
    <a:srgbClr val="482B27"/>
    <a:srgbClr val="E0B67C"/>
    <a:srgbClr val="D9A87B"/>
    <a:srgbClr val="332324"/>
    <a:srgbClr val="46014E"/>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108" y="-288"/>
      </p:cViewPr>
      <p:guideLst>
        <p:guide orient="horz" pos="162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6DAFF3-FCBF-4B51-A634-A9154F774068}" type="datetimeFigureOut">
              <a:rPr lang="zh-CN" altLang="en-US" smtClean="0"/>
              <a:pPr/>
              <a:t>2021/8/29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B43908-7DEF-421D-87CE-D5C46E6F6345}" type="slidenum">
              <a:rPr lang="zh-CN" altLang="en-US" smtClean="0"/>
              <a:pPr/>
              <a:t>‹#›</a:t>
            </a:fld>
            <a:endParaRPr lang="zh-CN" altLang="en-US"/>
          </a:p>
        </p:txBody>
      </p:sp>
    </p:spTree>
    <p:extLst>
      <p:ext uri="{BB962C8B-B14F-4D97-AF65-F5344CB8AC3E}">
        <p14:creationId xmlns="" xmlns:p14="http://schemas.microsoft.com/office/powerpoint/2010/main" val="11639744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A5C8DB37-21FE-466F-861C-5865DBFB1088}" type="slidenum">
              <a:rPr lang="zh-CN" altLang="en-US" smtClean="0"/>
              <a:pPr/>
              <a:t>4</a:t>
            </a:fld>
            <a:endParaRPr lang="zh-CN" altLang="en-US"/>
          </a:p>
        </p:txBody>
      </p:sp>
    </p:spTree>
    <p:extLst>
      <p:ext uri="{BB962C8B-B14F-4D97-AF65-F5344CB8AC3E}">
        <p14:creationId xmlns="" xmlns:p14="http://schemas.microsoft.com/office/powerpoint/2010/main" val="3062588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20DEAE63-D6C4-437F-B8DA-DA689F991AA7}" type="slidenum">
              <a:rPr lang="zh-CN" altLang="en-US" smtClean="0"/>
              <a:pPr/>
              <a:t>7</a:t>
            </a:fld>
            <a:endParaRPr lang="en-US" altLang="zh-CN"/>
          </a:p>
        </p:txBody>
      </p:sp>
    </p:spTree>
    <p:extLst>
      <p:ext uri="{BB962C8B-B14F-4D97-AF65-F5344CB8AC3E}">
        <p14:creationId xmlns="" xmlns:p14="http://schemas.microsoft.com/office/powerpoint/2010/main" val="1999023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单击以编辑母版副标题样式</a:t>
            </a:r>
          </a:p>
        </p:txBody>
      </p:sp>
      <p:sp>
        <p:nvSpPr>
          <p:cNvPr id="4" name="日期占位符 3"/>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3418514425"/>
      </p:ext>
    </p:extLst>
  </p:cSld>
  <p:clrMapOvr>
    <a:masterClrMapping/>
  </p:clrMapOvr>
  <p:transition spd="slow" advClick="0" advTm="0">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2718678549"/>
      </p:ext>
    </p:extLst>
  </p:cSld>
  <p:clrMapOvr>
    <a:masterClrMapping/>
  </p:clrMapOvr>
  <p:transition spd="slow" advClick="0" advTm="0">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273844"/>
            <a:ext cx="1971675" cy="435887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28650" y="273844"/>
            <a:ext cx="5800725" cy="435887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310227679"/>
      </p:ext>
    </p:extLst>
  </p:cSld>
  <p:clrMapOvr>
    <a:masterClrMapping/>
  </p:clrMapOvr>
  <p:transition spd="slow" advClick="0" advTm="0">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3279149237"/>
      </p:ext>
    </p:extLst>
  </p:cSld>
  <p:clrMapOvr>
    <a:masterClrMapping/>
  </p:clrMapOvr>
  <p:transition spd="slow" advClick="0" advTm="0">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2142134983"/>
      </p:ext>
    </p:extLst>
  </p:cSld>
  <p:clrMapOvr>
    <a:masterClrMapping/>
  </p:clrMapOvr>
  <p:transition spd="slow" advClick="0" advTm="0">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286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29150" y="1369219"/>
            <a:ext cx="3886200" cy="3263504"/>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983261952"/>
      </p:ext>
    </p:extLst>
  </p:cSld>
  <p:clrMapOvr>
    <a:masterClrMapping/>
  </p:clrMapOvr>
  <p:transition spd="slow" advClick="0" advTm="0">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273844"/>
            <a:ext cx="7886700" cy="994172"/>
          </a:xfrm>
        </p:spPr>
        <p:txBody>
          <a:bodyPr/>
          <a:lstStyle/>
          <a:p>
            <a:r>
              <a:rPr lang="zh-CN" altLang="en-US"/>
              <a:t>单击此处编辑母版标题样式</a:t>
            </a:r>
          </a:p>
        </p:txBody>
      </p:sp>
      <p:sp>
        <p:nvSpPr>
          <p:cNvPr id="3" name="文本占位符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4" name="内容占位符 3"/>
          <p:cNvSpPr>
            <a:spLocks noGrp="1"/>
          </p:cNvSpPr>
          <p:nvPr>
            <p:ph sz="half" idx="2"/>
          </p:nvPr>
        </p:nvSpPr>
        <p:spPr>
          <a:xfrm>
            <a:off x="629842" y="1878806"/>
            <a:ext cx="3868340"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编辑母版文本样式</a:t>
            </a:r>
          </a:p>
        </p:txBody>
      </p:sp>
      <p:sp>
        <p:nvSpPr>
          <p:cNvPr id="6" name="内容占位符 5"/>
          <p:cNvSpPr>
            <a:spLocks noGrp="1"/>
          </p:cNvSpPr>
          <p:nvPr>
            <p:ph sz="quarter" idx="4"/>
          </p:nvPr>
        </p:nvSpPr>
        <p:spPr>
          <a:xfrm>
            <a:off x="4629150" y="1878806"/>
            <a:ext cx="3887391" cy="2763441"/>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1579557760"/>
      </p:ext>
    </p:extLst>
  </p:cSld>
  <p:clrMapOvr>
    <a:masterClrMapping/>
  </p:clrMapOvr>
  <p:transition spd="slow" advClick="0" advTm="0">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4190927272"/>
      </p:ext>
    </p:extLst>
  </p:cSld>
  <p:clrMapOvr>
    <a:masterClrMapping/>
  </p:clrMapOvr>
  <p:transition spd="slow" advClick="0" advTm="0">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96147258"/>
      </p:ext>
    </p:extLst>
  </p:cSld>
  <p:clrMapOvr>
    <a:masterClrMapping/>
  </p:clrMapOvr>
  <p:transition spd="slow" advClick="0" advTm="0">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pic>
        <p:nvPicPr>
          <p:cNvPr id="8" name="Picture 3"/>
          <p:cNvPicPr>
            <a:picLocks noChangeAspect="1" noChangeArrowheads="1"/>
          </p:cNvPicPr>
          <p:nvPr userDrawn="1"/>
        </p:nvPicPr>
        <p:blipFill rotWithShape="1">
          <a:blip r:embed="rId2" cstate="print">
            <a:extLst>
              <a:ext uri="{28A0092B-C50C-407E-A947-70E740481C1C}">
                <a14:useLocalDpi xmlns="" xmlns:a14="http://schemas.microsoft.com/office/drawing/2010/main" val="0"/>
              </a:ext>
            </a:extLst>
          </a:blip>
          <a:srcRect t="25000"/>
          <a:stretch/>
        </p:blipFill>
        <p:spPr bwMode="auto">
          <a:xfrm>
            <a:off x="0" y="0"/>
            <a:ext cx="9144001" cy="5143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9" name="剪去对角的矩形 8"/>
          <p:cNvSpPr/>
          <p:nvPr userDrawn="1"/>
        </p:nvSpPr>
        <p:spPr>
          <a:xfrm>
            <a:off x="2" y="203200"/>
            <a:ext cx="9143999" cy="558800"/>
          </a:xfrm>
          <a:prstGeom prst="snip2DiagRect">
            <a:avLst/>
          </a:prstGeom>
          <a:gradFill>
            <a:gsLst>
              <a:gs pos="57000">
                <a:srgbClr val="FDDDC3"/>
              </a:gs>
              <a:gs pos="20000">
                <a:srgbClr val="D8A77A"/>
              </a:gs>
            </a:gsLst>
            <a:lin ang="7200000" scaled="0"/>
          </a:gradFill>
          <a:ln w="25400" cap="flat" cmpd="sng" algn="ctr">
            <a:noFill/>
            <a:prstDash val="solid"/>
          </a:ln>
          <a:effectLst/>
        </p:spPr>
        <p:txBody>
          <a:bodyPr rtlCol="0" anchor="ctr"/>
          <a:lstStyle/>
          <a:p>
            <a:pPr algn="ctr" defTabSz="914400"/>
            <a:endParaRPr lang="zh-CN" altLang="en-US" sz="1800" kern="0">
              <a:solidFill>
                <a:prstClr val="white"/>
              </a:solidFill>
              <a:latin typeface="Calibri"/>
              <a:ea typeface="宋体"/>
            </a:endParaRPr>
          </a:p>
        </p:txBody>
      </p:sp>
      <p:sp>
        <p:nvSpPr>
          <p:cNvPr id="10" name="矩形 9"/>
          <p:cNvSpPr/>
          <p:nvPr userDrawn="1"/>
        </p:nvSpPr>
        <p:spPr>
          <a:xfrm>
            <a:off x="0" y="762000"/>
            <a:ext cx="9144000" cy="4178300"/>
          </a:xfrm>
          <a:prstGeom prst="rect">
            <a:avLst/>
          </a:prstGeom>
          <a:solidFill>
            <a:schemeClr val="bg1">
              <a:alpha val="8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文本框 10"/>
          <p:cNvSpPr txBox="1"/>
          <p:nvPr userDrawn="1"/>
        </p:nvSpPr>
        <p:spPr>
          <a:xfrm>
            <a:off x="279400" y="251767"/>
            <a:ext cx="4043094" cy="461665"/>
          </a:xfrm>
          <a:prstGeom prst="rect">
            <a:avLst/>
          </a:prstGeom>
          <a:noFill/>
        </p:spPr>
        <p:txBody>
          <a:bodyPr wrap="none" rtlCol="0">
            <a:spAutoFit/>
          </a:bodyPr>
          <a:lstStyle/>
          <a:p>
            <a:r>
              <a:rPr lang="en-US" altLang="zh-CN" sz="2400" b="1" dirty="0"/>
              <a:t>Click here to add a text title</a:t>
            </a:r>
            <a:endParaRPr lang="zh-CN" altLang="en-US" sz="2400" b="1" dirty="0"/>
          </a:p>
        </p:txBody>
      </p:sp>
    </p:spTree>
    <p:extLst>
      <p:ext uri="{BB962C8B-B14F-4D97-AF65-F5344CB8AC3E}">
        <p14:creationId xmlns="" xmlns:p14="http://schemas.microsoft.com/office/powerpoint/2010/main" val="244105539"/>
      </p:ext>
    </p:extLst>
  </p:cSld>
  <p:clrMapOvr>
    <a:masterClrMapping/>
  </p:clrMapOvr>
  <p:transition spd="slow" advClick="0" advTm="0">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outHorizontal)">
                                      <p:cBhvr>
                                        <p:cTn id="7" dur="75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编辑母版文本样式</a:t>
            </a:r>
          </a:p>
        </p:txBody>
      </p:sp>
      <p:sp>
        <p:nvSpPr>
          <p:cNvPr id="5" name="日期占位符 4"/>
          <p:cNvSpPr>
            <a:spLocks noGrp="1"/>
          </p:cNvSpPr>
          <p:nvPr>
            <p:ph type="dt" sz="half" idx="10"/>
          </p:nvPr>
        </p:nvSpPr>
        <p:spPr/>
        <p:txBody>
          <a:bodyPr/>
          <a:lstStyle/>
          <a:p>
            <a:fld id="{9CE5B826-6809-49B3-9B4B-177D412235B0}" type="datetimeFigureOut">
              <a:rPr lang="zh-CN" altLang="en-US" smtClean="0"/>
              <a:pPr/>
              <a:t>2021/8/29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2392944547"/>
      </p:ext>
    </p:extLst>
  </p:cSld>
  <p:clrMapOvr>
    <a:masterClrMapping/>
  </p:clrMapOvr>
  <p:transition spd="slow" advClick="0" advTm="0">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9CE5B826-6809-49B3-9B4B-177D412235B0}" type="datetimeFigureOut">
              <a:rPr lang="zh-CN" altLang="en-US" smtClean="0"/>
              <a:pPr/>
              <a:t>2021/8/29</a:t>
            </a:fld>
            <a:endParaRPr lang="zh-CN" altLang="en-US"/>
          </a:p>
        </p:txBody>
      </p:sp>
      <p:sp>
        <p:nvSpPr>
          <p:cNvPr id="5" name="页脚占位符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601AD0B5-09AD-499F-88BC-01FCE55CDA76}" type="slidenum">
              <a:rPr lang="zh-CN" altLang="en-US" smtClean="0"/>
              <a:pPr/>
              <a:t>‹#›</a:t>
            </a:fld>
            <a:endParaRPr lang="zh-CN" altLang="en-US"/>
          </a:p>
        </p:txBody>
      </p:sp>
    </p:spTree>
    <p:extLst>
      <p:ext uri="{BB962C8B-B14F-4D97-AF65-F5344CB8AC3E}">
        <p14:creationId xmlns="" xmlns:p14="http://schemas.microsoft.com/office/powerpoint/2010/main" val="1712794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advClick="0" advTm="0">
    <p:comb/>
  </p:transition>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1.jpeg"/><Relationship Id="rId5" Type="http://schemas.openxmlformats.org/officeDocument/2006/relationships/slideLayout" Target="../slideLayouts/slideLayout1.xml"/><Relationship Id="rId4"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25000"/>
          <a:stretch/>
        </p:blipFill>
        <p:spPr bwMode="auto">
          <a:xfrm>
            <a:off x="0" y="0"/>
            <a:ext cx="9144001" cy="5143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剪去对角的矩形 3"/>
          <p:cNvSpPr/>
          <p:nvPr/>
        </p:nvSpPr>
        <p:spPr>
          <a:xfrm>
            <a:off x="4144684" y="2571750"/>
            <a:ext cx="4999315" cy="2057400"/>
          </a:xfrm>
          <a:prstGeom prst="snip2DiagRect">
            <a:avLst/>
          </a:prstGeom>
          <a:gradFill>
            <a:gsLst>
              <a:gs pos="57000">
                <a:srgbClr val="FDDDC3"/>
              </a:gs>
              <a:gs pos="20000">
                <a:srgbClr val="D8A77A"/>
              </a:gs>
            </a:gsLst>
            <a:lin ang="7200000" scaled="0"/>
          </a:gradFill>
          <a:ln w="25400" cap="flat" cmpd="sng" algn="ctr">
            <a:noFill/>
            <a:prstDash val="solid"/>
          </a:ln>
          <a:effectLst/>
        </p:spPr>
        <p:txBody>
          <a:bodyPr rtlCol="0" anchor="ctr"/>
          <a:lstStyle/>
          <a:p>
            <a:pPr algn="ctr" defTabSz="914400"/>
            <a:endParaRPr lang="zh-CN" altLang="en-US" sz="1800" kern="0">
              <a:solidFill>
                <a:prstClr val="white"/>
              </a:solidFill>
              <a:latin typeface="Calibri"/>
              <a:ea typeface="宋体"/>
            </a:endParaRPr>
          </a:p>
        </p:txBody>
      </p:sp>
      <p:sp>
        <p:nvSpPr>
          <p:cNvPr id="16" name="TextBox 50"/>
          <p:cNvSpPr txBox="1"/>
          <p:nvPr/>
        </p:nvSpPr>
        <p:spPr>
          <a:xfrm>
            <a:off x="4322485" y="2850684"/>
            <a:ext cx="4690030" cy="1200329"/>
          </a:xfrm>
          <a:prstGeom prst="rect">
            <a:avLst/>
          </a:prstGeom>
          <a:noFill/>
        </p:spPr>
        <p:txBody>
          <a:bodyPr wrap="square" rtlCol="0">
            <a:spAutoFit/>
          </a:bodyPr>
          <a:lstStyle/>
          <a:p>
            <a:pPr defTabSz="914400"/>
            <a:r>
              <a:rPr lang="id-ID" altLang="zh-CN" sz="3600" dirty="0" smtClean="0">
                <a:solidFill>
                  <a:srgbClr val="C0504D">
                    <a:lumMod val="50000"/>
                  </a:srgbClr>
                </a:solidFill>
                <a:latin typeface="方正大黑简体" pitchFamily="65" charset="-122"/>
                <a:ea typeface="方正大黑简体" pitchFamily="65" charset="-122"/>
              </a:rPr>
              <a:t>UNSUR-UNSUR HUKUM</a:t>
            </a:r>
            <a:endParaRPr lang="zh-CN" altLang="en-US" sz="3600" dirty="0">
              <a:solidFill>
                <a:srgbClr val="C0504D">
                  <a:lumMod val="50000"/>
                </a:srgbClr>
              </a:solidFill>
              <a:latin typeface="方正大黑简体" pitchFamily="65" charset="-122"/>
              <a:ea typeface="方正大黑简体" pitchFamily="65" charset="-122"/>
            </a:endParaRPr>
          </a:p>
        </p:txBody>
      </p:sp>
      <p:sp>
        <p:nvSpPr>
          <p:cNvPr id="17" name="TextBox 51"/>
          <p:cNvSpPr txBox="1"/>
          <p:nvPr/>
        </p:nvSpPr>
        <p:spPr>
          <a:xfrm>
            <a:off x="6483427" y="3962592"/>
            <a:ext cx="2360518" cy="369332"/>
          </a:xfrm>
          <a:prstGeom prst="rect">
            <a:avLst/>
          </a:prstGeom>
          <a:noFill/>
        </p:spPr>
        <p:txBody>
          <a:bodyPr wrap="none" rtlCol="0">
            <a:spAutoFit/>
          </a:bodyPr>
          <a:lstStyle/>
          <a:p>
            <a:pPr defTabSz="914400"/>
            <a:r>
              <a:rPr lang="id-ID" altLang="zh-CN" sz="1800" dirty="0" smtClean="0">
                <a:solidFill>
                  <a:srgbClr val="C0504D">
                    <a:lumMod val="50000"/>
                  </a:srgbClr>
                </a:solidFill>
                <a:latin typeface="微软雅黑" pitchFamily="34" charset="-122"/>
                <a:ea typeface="微软雅黑" pitchFamily="34" charset="-122"/>
              </a:rPr>
              <a:t>RIA WIERMA, Ph. D.</a:t>
            </a:r>
            <a:endParaRPr lang="zh-CN" altLang="en-US" sz="1800" dirty="0">
              <a:solidFill>
                <a:srgbClr val="C0504D">
                  <a:lumMod val="50000"/>
                </a:srgbClr>
              </a:solidFill>
              <a:latin typeface="微软雅黑" pitchFamily="34" charset="-122"/>
              <a:ea typeface="微软雅黑" pitchFamily="34" charset="-122"/>
            </a:endParaRPr>
          </a:p>
        </p:txBody>
      </p:sp>
    </p:spTree>
    <p:extLst>
      <p:ext uri="{BB962C8B-B14F-4D97-AF65-F5344CB8AC3E}">
        <p14:creationId xmlns="" xmlns:p14="http://schemas.microsoft.com/office/powerpoint/2010/main" val="2968376374"/>
      </p:ext>
    </p:extLst>
  </p:cSld>
  <p:clrMapOvr>
    <a:masterClrMapping/>
  </p:clrMapOvr>
  <p:transition spd="slow" advClick="0" advTm="0">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25000"/>
          <a:stretch/>
        </p:blipFill>
        <p:spPr bwMode="auto">
          <a:xfrm>
            <a:off x="0" y="0"/>
            <a:ext cx="9144001" cy="5143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剪去对角的矩形 3"/>
          <p:cNvSpPr/>
          <p:nvPr/>
        </p:nvSpPr>
        <p:spPr>
          <a:xfrm>
            <a:off x="0" y="1054100"/>
            <a:ext cx="9143999" cy="3575050"/>
          </a:xfrm>
          <a:prstGeom prst="snip2DiagRect">
            <a:avLst/>
          </a:prstGeom>
          <a:gradFill>
            <a:gsLst>
              <a:gs pos="57000">
                <a:srgbClr val="FDDDC3"/>
              </a:gs>
              <a:gs pos="20000">
                <a:srgbClr val="D8A77A"/>
              </a:gs>
            </a:gsLst>
            <a:lin ang="7200000" scaled="0"/>
          </a:gradFill>
          <a:ln w="25400" cap="flat" cmpd="sng" algn="ctr">
            <a:noFill/>
            <a:prstDash val="solid"/>
          </a:ln>
          <a:effectLst/>
        </p:spPr>
        <p:txBody>
          <a:bodyPr rtlCol="0" anchor="ctr"/>
          <a:lstStyle/>
          <a:p>
            <a:pPr algn="ctr" defTabSz="914400"/>
            <a:r>
              <a:rPr lang="id-ID" altLang="zh-CN" sz="1800" b="1" kern="0" dirty="0" smtClean="0">
                <a:latin typeface="Calibri"/>
                <a:ea typeface="宋体"/>
              </a:rPr>
              <a:t>PENGERTIAN HUKUM MENURUT PARA AHLI</a:t>
            </a:r>
          </a:p>
          <a:p>
            <a:pPr algn="ctr" defTabSz="914400"/>
            <a:endParaRPr lang="id-ID" altLang="zh-CN" sz="1800" kern="0" dirty="0" smtClean="0">
              <a:latin typeface="Calibri"/>
              <a:ea typeface="宋体"/>
            </a:endParaRPr>
          </a:p>
          <a:p>
            <a:r>
              <a:rPr lang="id-ID" sz="1800" dirty="0" smtClean="0"/>
              <a:t>		hukum adalah sistem peraturan-peraturan yang teratur dan</a:t>
            </a:r>
          </a:p>
          <a:p>
            <a:r>
              <a:rPr lang="id-ID" sz="1800" dirty="0" smtClean="0"/>
              <a:t>		tersusun baik yang mengikat masyarakat.(PLATO)</a:t>
            </a:r>
          </a:p>
          <a:p>
            <a:endParaRPr lang="id-ID" altLang="zh-CN" sz="1800" kern="0" dirty="0" smtClean="0">
              <a:latin typeface="Calibri"/>
              <a:ea typeface="宋体"/>
            </a:endParaRPr>
          </a:p>
          <a:p>
            <a:r>
              <a:rPr lang="id-ID" sz="1800" dirty="0" smtClean="0"/>
              <a:t>hukum hanya sebagai kumpulan peraturan yang tidak</a:t>
            </a:r>
          </a:p>
          <a:p>
            <a:r>
              <a:rPr lang="id-ID" sz="1800" dirty="0" smtClean="0"/>
              <a:t>hanya mengikat masyarakat tetapi juga hakim. (ARISTOTLE)</a:t>
            </a:r>
          </a:p>
          <a:p>
            <a:endParaRPr lang="id-ID" altLang="zh-CN" sz="1800" kern="0" dirty="0" smtClean="0">
              <a:latin typeface="Calibri"/>
              <a:ea typeface="宋体"/>
            </a:endParaRPr>
          </a:p>
          <a:p>
            <a:r>
              <a:rPr lang="id-ID" sz="1800" dirty="0" smtClean="0"/>
              <a:t>hukum adalah peraturan yang diadakan untuk memberi</a:t>
            </a:r>
          </a:p>
          <a:p>
            <a:r>
              <a:rPr lang="id-ID" sz="1800" dirty="0" smtClean="0"/>
              <a:t>bimbingan kepada makhluk yang berakal oleh makhluk yang berakal</a:t>
            </a:r>
          </a:p>
          <a:p>
            <a:r>
              <a:rPr lang="id-ID" sz="1800" dirty="0" smtClean="0"/>
              <a:t>yang berkuasa atasnya. (AUSTIN)</a:t>
            </a:r>
            <a:endParaRPr lang="zh-CN" altLang="en-US" sz="1800" kern="0" dirty="0">
              <a:latin typeface="Calibri"/>
              <a:ea typeface="宋体"/>
            </a:endParaRPr>
          </a:p>
        </p:txBody>
      </p:sp>
      <p:pic>
        <p:nvPicPr>
          <p:cNvPr id="26" name="Picture 25" descr="92822409.jpg"/>
          <p:cNvPicPr>
            <a:picLocks noChangeAspect="1"/>
          </p:cNvPicPr>
          <p:nvPr/>
        </p:nvPicPr>
        <p:blipFill>
          <a:blip r:embed="rId3" cstate="print"/>
          <a:stretch>
            <a:fillRect/>
          </a:stretch>
        </p:blipFill>
        <p:spPr>
          <a:xfrm>
            <a:off x="360608" y="1308011"/>
            <a:ext cx="1197736" cy="1357916"/>
          </a:xfrm>
          <a:prstGeom prst="rect">
            <a:avLst/>
          </a:prstGeom>
        </p:spPr>
      </p:pic>
      <p:pic>
        <p:nvPicPr>
          <p:cNvPr id="27" name="Picture 26" descr="aristotle.jpg"/>
          <p:cNvPicPr>
            <a:picLocks noChangeAspect="1"/>
          </p:cNvPicPr>
          <p:nvPr/>
        </p:nvPicPr>
        <p:blipFill>
          <a:blip r:embed="rId4" cstate="print"/>
          <a:stretch>
            <a:fillRect/>
          </a:stretch>
        </p:blipFill>
        <p:spPr>
          <a:xfrm>
            <a:off x="6725561" y="2457734"/>
            <a:ext cx="1104794" cy="1341535"/>
          </a:xfrm>
          <a:prstGeom prst="rect">
            <a:avLst/>
          </a:prstGeom>
        </p:spPr>
      </p:pic>
    </p:spTree>
    <p:extLst>
      <p:ext uri="{BB962C8B-B14F-4D97-AF65-F5344CB8AC3E}">
        <p14:creationId xmlns="" xmlns:p14="http://schemas.microsoft.com/office/powerpoint/2010/main" val="3991573966"/>
      </p:ext>
    </p:extLst>
  </p:cSld>
  <p:clrMapOvr>
    <a:masterClrMapping/>
  </p:clrMapOvr>
  <p:transition spd="slow" advClick="0" advTm="0">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rotWithShape="1">
          <a:blip r:embed="rId6" cstate="print">
            <a:extLst>
              <a:ext uri="{28A0092B-C50C-407E-A947-70E740481C1C}">
                <a14:useLocalDpi xmlns="" xmlns:a14="http://schemas.microsoft.com/office/drawing/2010/main" val="0"/>
              </a:ext>
            </a:extLst>
          </a:blip>
          <a:srcRect t="25000"/>
          <a:stretch/>
        </p:blipFill>
        <p:spPr bwMode="auto">
          <a:xfrm>
            <a:off x="0" y="0"/>
            <a:ext cx="9144001" cy="5143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8" name="任意多边形 17"/>
          <p:cNvSpPr/>
          <p:nvPr>
            <p:custDataLst>
              <p:tags r:id="rId1"/>
            </p:custDataLst>
          </p:nvPr>
        </p:nvSpPr>
        <p:spPr>
          <a:xfrm>
            <a:off x="1544595" y="1272745"/>
            <a:ext cx="5976339" cy="2891481"/>
          </a:xfrm>
          <a:custGeom>
            <a:avLst/>
            <a:gdLst>
              <a:gd name="connsiteX0" fmla="*/ 1112071 w 4901184"/>
              <a:gd name="connsiteY0" fmla="*/ 0 h 1801368"/>
              <a:gd name="connsiteX1" fmla="*/ 4901184 w 4901184"/>
              <a:gd name="connsiteY1" fmla="*/ 0 h 1801368"/>
              <a:gd name="connsiteX2" fmla="*/ 4901184 w 4901184"/>
              <a:gd name="connsiteY2" fmla="*/ 1008251 h 1801368"/>
              <a:gd name="connsiteX3" fmla="*/ 3799357 w 4901184"/>
              <a:gd name="connsiteY3" fmla="*/ 1801368 h 1801368"/>
              <a:gd name="connsiteX4" fmla="*/ 0 w 4901184"/>
              <a:gd name="connsiteY4" fmla="*/ 1801368 h 1801368"/>
              <a:gd name="connsiteX5" fmla="*/ 0 w 4901184"/>
              <a:gd name="connsiteY5" fmla="*/ 800490 h 1801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01184" h="1801368">
                <a:moveTo>
                  <a:pt x="1112071" y="0"/>
                </a:moveTo>
                <a:lnTo>
                  <a:pt x="4901184" y="0"/>
                </a:lnTo>
                <a:lnTo>
                  <a:pt x="4901184" y="1008251"/>
                </a:lnTo>
                <a:lnTo>
                  <a:pt x="3799357" y="1801368"/>
                </a:lnTo>
                <a:lnTo>
                  <a:pt x="0" y="1801368"/>
                </a:lnTo>
                <a:lnTo>
                  <a:pt x="0" y="800490"/>
                </a:lnTo>
                <a:close/>
              </a:path>
            </a:pathLst>
          </a:custGeom>
          <a:gradFill>
            <a:gsLst>
              <a:gs pos="57000">
                <a:srgbClr val="FDDDC3"/>
              </a:gs>
              <a:gs pos="20000">
                <a:srgbClr val="D8A77A"/>
              </a:gs>
            </a:gsLst>
            <a:lin ang="7200000" scaled="0"/>
          </a:gradFill>
          <a:ln w="25400" cap="flat" cmpd="sng" algn="ctr">
            <a:noFill/>
            <a:prstDash val="solid"/>
          </a:ln>
          <a:effectLst/>
        </p:spPr>
        <p:txBody>
          <a:bodyPr rtlCol="0" anchor="ctr"/>
          <a:lstStyle/>
          <a:p>
            <a:pPr algn="ctr" defTabSz="914400"/>
            <a:endParaRPr lang="zh-CN" altLang="en-US" sz="1800" kern="0">
              <a:solidFill>
                <a:prstClr val="white"/>
              </a:solidFill>
              <a:latin typeface="Calibri"/>
              <a:ea typeface="宋体"/>
            </a:endParaRPr>
          </a:p>
        </p:txBody>
      </p:sp>
      <p:cxnSp>
        <p:nvCxnSpPr>
          <p:cNvPr id="25" name="直接连接符 24"/>
          <p:cNvCxnSpPr/>
          <p:nvPr>
            <p:custDataLst>
              <p:tags r:id="rId2"/>
            </p:custDataLst>
          </p:nvPr>
        </p:nvCxnSpPr>
        <p:spPr>
          <a:xfrm flipH="1">
            <a:off x="1161535" y="881393"/>
            <a:ext cx="2223247" cy="1997731"/>
          </a:xfrm>
          <a:prstGeom prst="line">
            <a:avLst/>
          </a:prstGeom>
          <a:noFill/>
          <a:ln w="12700" cap="flat" cmpd="sng" algn="ctr">
            <a:solidFill>
              <a:srgbClr val="E1B87A"/>
            </a:solidFill>
            <a:prstDash val="solid"/>
            <a:miter lim="800000"/>
          </a:ln>
          <a:effectLst/>
        </p:spPr>
      </p:cxnSp>
      <p:cxnSp>
        <p:nvCxnSpPr>
          <p:cNvPr id="26" name="直接连接符 25"/>
          <p:cNvCxnSpPr/>
          <p:nvPr>
            <p:custDataLst>
              <p:tags r:id="rId3"/>
            </p:custDataLst>
          </p:nvPr>
        </p:nvCxnSpPr>
        <p:spPr>
          <a:xfrm flipH="1">
            <a:off x="5721179" y="2347784"/>
            <a:ext cx="2162432" cy="2248930"/>
          </a:xfrm>
          <a:prstGeom prst="line">
            <a:avLst/>
          </a:prstGeom>
          <a:noFill/>
          <a:ln w="12700" cap="flat" cmpd="sng" algn="ctr">
            <a:solidFill>
              <a:srgbClr val="E1B87A"/>
            </a:solidFill>
            <a:prstDash val="solid"/>
            <a:miter lim="800000"/>
          </a:ln>
          <a:effectLst/>
        </p:spPr>
      </p:cxnSp>
      <p:sp>
        <p:nvSpPr>
          <p:cNvPr id="28" name="文本框 25"/>
          <p:cNvSpPr txBox="1">
            <a:spLocks noChangeArrowheads="1"/>
          </p:cNvSpPr>
          <p:nvPr>
            <p:custDataLst>
              <p:tags r:id="rId4"/>
            </p:custDataLst>
          </p:nvPr>
        </p:nvSpPr>
        <p:spPr bwMode="auto">
          <a:xfrm>
            <a:off x="2310401" y="1530026"/>
            <a:ext cx="4936031" cy="19298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fontAlgn="base">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r>
              <a:rPr lang="id-ID" sz="1600" dirty="0" smtClean="0"/>
              <a:t>pada umumnya setiap sarjana hukum melihat</a:t>
            </a:r>
          </a:p>
          <a:p>
            <a:r>
              <a:rPr lang="id-ID" sz="1600" dirty="0" smtClean="0"/>
              <a:t>hukum sebagai sejumlah peraturan, atau kumpulan peraturan atau kaidah mempunyai isi yang bersifat umum dan normatif. Dalam hal ini umum karena berlaku bagi setiap orang dan normatif karena menentukan apa yang seyogianya dilakukan, apa yang tidak boleh dilakukan atau harus dilakukan serta menentukan bagaimana caranya melaksanakan kepatuhan pada kaidah tersebut.</a:t>
            </a:r>
            <a:endParaRPr lang="zh-CN" altLang="en-US" sz="1600" dirty="0">
              <a:solidFill>
                <a:srgbClr val="442824"/>
              </a:solidFill>
              <a:latin typeface="幼圆" panose="02010509060101010101" pitchFamily="49" charset="-122"/>
              <a:ea typeface="幼圆" panose="02010509060101010101" pitchFamily="49" charset="-122"/>
            </a:endParaRPr>
          </a:p>
        </p:txBody>
      </p:sp>
    </p:spTree>
    <p:extLst>
      <p:ext uri="{BB962C8B-B14F-4D97-AF65-F5344CB8AC3E}">
        <p14:creationId xmlns="" xmlns:p14="http://schemas.microsoft.com/office/powerpoint/2010/main" val="2031565969"/>
      </p:ext>
    </p:extLst>
  </p:cSld>
  <p:clrMapOvr>
    <a:masterClrMapping/>
  </p:clrMapOvr>
  <p:transition spd="slow" advClick="0" advTm="0">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组合 35"/>
          <p:cNvGrpSpPr/>
          <p:nvPr/>
        </p:nvGrpSpPr>
        <p:grpSpPr>
          <a:xfrm>
            <a:off x="-1" y="791106"/>
            <a:ext cx="7154563" cy="1915024"/>
            <a:chOff x="911204" y="791106"/>
            <a:chExt cx="4017933" cy="1915024"/>
          </a:xfrm>
        </p:grpSpPr>
        <p:sp>
          <p:nvSpPr>
            <p:cNvPr id="2" name="矩形 1"/>
            <p:cNvSpPr/>
            <p:nvPr/>
          </p:nvSpPr>
          <p:spPr>
            <a:xfrm>
              <a:off x="911204" y="815546"/>
              <a:ext cx="4008060" cy="1890584"/>
            </a:xfrm>
            <a:prstGeom prst="rect">
              <a:avLst/>
            </a:prstGeom>
            <a:solidFill>
              <a:srgbClr val="4428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ea typeface="造字工房悦黑体验版常规体" pitchFamily="50" charset="-122"/>
              </a:endParaRPr>
            </a:p>
          </p:txBody>
        </p:sp>
        <p:pic>
          <p:nvPicPr>
            <p:cNvPr id="6" name="图片 5"/>
            <p:cNvPicPr>
              <a:picLocks noChangeAspect="1"/>
            </p:cNvPicPr>
            <p:nvPr/>
          </p:nvPicPr>
          <p:blipFill>
            <a:blip r:embed="rId3" cstate="print">
              <a:biLevel thresh="25000"/>
              <a:extLst>
                <a:ext uri="{28A0092B-C50C-407E-A947-70E740481C1C}">
                  <a14:useLocalDpi xmlns="" xmlns:a14="http://schemas.microsoft.com/office/drawing/2010/main" val="0"/>
                </a:ext>
              </a:extLst>
            </a:blip>
            <a:stretch>
              <a:fillRect/>
            </a:stretch>
          </p:blipFill>
          <p:spPr>
            <a:xfrm>
              <a:off x="911205" y="791106"/>
              <a:ext cx="555518" cy="555518"/>
            </a:xfrm>
            <a:prstGeom prst="rect">
              <a:avLst/>
            </a:prstGeom>
          </p:spPr>
        </p:pic>
        <p:sp>
          <p:nvSpPr>
            <p:cNvPr id="14" name="文本框 57"/>
            <p:cNvSpPr txBox="1"/>
            <p:nvPr/>
          </p:nvSpPr>
          <p:spPr>
            <a:xfrm>
              <a:off x="1483785" y="852616"/>
              <a:ext cx="3445352" cy="1569660"/>
            </a:xfrm>
            <a:prstGeom prst="rect">
              <a:avLst/>
            </a:prstGeom>
            <a:noFill/>
          </p:spPr>
          <p:txBody>
            <a:bodyPr wrap="square" rtlCol="0">
              <a:spAutoFit/>
            </a:bodyPr>
            <a:lstStyle/>
            <a:p>
              <a:pPr algn="just"/>
              <a:r>
                <a:rPr lang="id-ID" sz="1200" dirty="0" smtClean="0">
                  <a:solidFill>
                    <a:schemeClr val="bg1"/>
                  </a:solidFill>
                  <a:latin typeface="Times New Roman" pitchFamily="18" charset="0"/>
                  <a:cs typeface="Times New Roman" pitchFamily="18" charset="0"/>
                </a:rPr>
                <a:t>Unsur ideal, karena sifatnya yang sangat abstrak yang tidak dapat diraba dengan pancaindra, tetapi kehadirannya dapat dirasakan. Unsur ini bersumber pada diri manusia itu sendiri yang berupa cipta, karsa, dan rasa. Unsur cipta harus diasah, yang dilandasi logika dari aspek</a:t>
              </a:r>
            </a:p>
            <a:p>
              <a:pPr algn="just"/>
              <a:r>
                <a:rPr lang="id-ID" sz="1200" dirty="0" smtClean="0">
                  <a:solidFill>
                    <a:schemeClr val="bg1"/>
                  </a:solidFill>
                  <a:latin typeface="Times New Roman" pitchFamily="18" charset="0"/>
                  <a:cs typeface="Times New Roman" pitchFamily="18" charset="0"/>
                </a:rPr>
                <a:t>kognitif, yakni mempunyai metodik, sistematik, dan pengertian. Unsur ini menghasilkan ilmu tentang pengertian. Unsur karsa harus diasuh, yang dilandasi etika dan beraspek konatif. Adapun unsur rasa harus diasih, yang dilandasi estetika dan beraspek efektif. Karsa (etika) dan rasa (estetika) menghasilkan nilai, asas, dan kaidah. Nilai dan asas menjadi objek kajian filsafat hukum, sedangkan kaidah menjadi objek kajian ilmu tentang kaidah.</a:t>
              </a:r>
              <a:endParaRPr lang="zh-CN" altLang="en-US" sz="1200" dirty="0">
                <a:solidFill>
                  <a:schemeClr val="bg1"/>
                </a:solidFill>
                <a:latin typeface="Times New Roman" pitchFamily="18" charset="0"/>
                <a:ea typeface="造字工房悦黑体验版常规体" pitchFamily="50" charset="-122"/>
                <a:cs typeface="Times New Roman" pitchFamily="18" charset="0"/>
              </a:endParaRPr>
            </a:p>
          </p:txBody>
        </p:sp>
      </p:grpSp>
      <p:grpSp>
        <p:nvGrpSpPr>
          <p:cNvPr id="38" name="组合 37"/>
          <p:cNvGrpSpPr/>
          <p:nvPr/>
        </p:nvGrpSpPr>
        <p:grpSpPr>
          <a:xfrm>
            <a:off x="2656703" y="3095040"/>
            <a:ext cx="5758247" cy="1674186"/>
            <a:chOff x="4458259" y="2687267"/>
            <a:chExt cx="2916324" cy="1674186"/>
          </a:xfrm>
        </p:grpSpPr>
        <p:sp>
          <p:nvSpPr>
            <p:cNvPr id="5" name="矩形 4"/>
            <p:cNvSpPr/>
            <p:nvPr/>
          </p:nvSpPr>
          <p:spPr>
            <a:xfrm>
              <a:off x="4458259" y="2687267"/>
              <a:ext cx="2916324" cy="1674186"/>
            </a:xfrm>
            <a:prstGeom prst="rect">
              <a:avLst/>
            </a:prstGeom>
            <a:solidFill>
              <a:srgbClr val="4428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900" dirty="0">
                <a:ea typeface="造字工房悦黑体验版常规体" pitchFamily="50" charset="-122"/>
              </a:endParaRPr>
            </a:p>
          </p:txBody>
        </p:sp>
        <p:pic>
          <p:nvPicPr>
            <p:cNvPr id="7" name="图片 6"/>
            <p:cNvPicPr>
              <a:picLocks noChangeAspect="1"/>
            </p:cNvPicPr>
            <p:nvPr/>
          </p:nvPicPr>
          <p:blipFill>
            <a:blip r:embed="rId4" cstate="print">
              <a:biLevel thresh="25000"/>
              <a:extLst>
                <a:ext uri="{28A0092B-C50C-407E-A947-70E740481C1C}">
                  <a14:useLocalDpi xmlns="" xmlns:a14="http://schemas.microsoft.com/office/drawing/2010/main" val="0"/>
                </a:ext>
              </a:extLst>
            </a:blip>
            <a:stretch>
              <a:fillRect/>
            </a:stretch>
          </p:blipFill>
          <p:spPr>
            <a:xfrm>
              <a:off x="6732240" y="3759882"/>
              <a:ext cx="555518" cy="555518"/>
            </a:xfrm>
            <a:prstGeom prst="rect">
              <a:avLst/>
            </a:prstGeom>
          </p:spPr>
        </p:pic>
        <p:sp>
          <p:nvSpPr>
            <p:cNvPr id="29" name="文本框 57"/>
            <p:cNvSpPr txBox="1"/>
            <p:nvPr/>
          </p:nvSpPr>
          <p:spPr>
            <a:xfrm>
              <a:off x="4517994" y="2808703"/>
              <a:ext cx="2030506" cy="1169551"/>
            </a:xfrm>
            <a:prstGeom prst="rect">
              <a:avLst/>
            </a:prstGeom>
            <a:noFill/>
          </p:spPr>
          <p:txBody>
            <a:bodyPr wrap="square" rtlCol="0">
              <a:spAutoFit/>
            </a:bodyPr>
            <a:lstStyle/>
            <a:p>
              <a:r>
                <a:rPr lang="id-ID" sz="1400" dirty="0" smtClean="0">
                  <a:solidFill>
                    <a:schemeClr val="bg1"/>
                  </a:solidFill>
                  <a:latin typeface="Times New Roman" pitchFamily="18" charset="0"/>
                  <a:cs typeface="Times New Roman" pitchFamily="18" charset="0"/>
                </a:rPr>
                <a:t>Di samping itu, unsur riil karena sifatnya yang konkret, bersumber pada manusia, alam, dan kebudayaan yang akan melahirkan ilmu tentang</a:t>
              </a:r>
            </a:p>
            <a:p>
              <a:r>
                <a:rPr lang="id-ID" sz="1400" dirty="0" smtClean="0">
                  <a:solidFill>
                    <a:schemeClr val="bg1"/>
                  </a:solidFill>
                  <a:latin typeface="Times New Roman" pitchFamily="18" charset="0"/>
                  <a:cs typeface="Times New Roman" pitchFamily="18" charset="0"/>
                </a:rPr>
                <a:t>kenyataan. Unsur ini mencakup aspek ekstern sosial dalam pergaulan hidup dalam masyarakat.</a:t>
              </a:r>
              <a:endParaRPr lang="zh-CN" altLang="en-US" sz="1400" dirty="0">
                <a:solidFill>
                  <a:schemeClr val="bg1"/>
                </a:solidFill>
                <a:latin typeface="Times New Roman" pitchFamily="18" charset="0"/>
                <a:ea typeface="造字工房悦黑体验版常规体" pitchFamily="50" charset="-122"/>
                <a:cs typeface="Times New Roman" pitchFamily="18" charset="0"/>
              </a:endParaRPr>
            </a:p>
          </p:txBody>
        </p:sp>
      </p:grpSp>
      <p:sp>
        <p:nvSpPr>
          <p:cNvPr id="34" name="Rounded Rectangle 33"/>
          <p:cNvSpPr/>
          <p:nvPr/>
        </p:nvSpPr>
        <p:spPr>
          <a:xfrm>
            <a:off x="0" y="210065"/>
            <a:ext cx="9144000" cy="5436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b="1" dirty="0" smtClean="0"/>
              <a:t>Unsur-unsur </a:t>
            </a:r>
            <a:r>
              <a:rPr lang="nl-NL" sz="1400" b="1" dirty="0" smtClean="0"/>
              <a:t>hukum (</a:t>
            </a:r>
            <a:r>
              <a:rPr lang="nl-NL" sz="1400" b="1" i="1" dirty="0" smtClean="0"/>
              <a:t>gegevens van het recht) yang terdiri atas unsur ideal dan</a:t>
            </a:r>
            <a:r>
              <a:rPr lang="id-ID" sz="1400" b="1" i="1" dirty="0" smtClean="0"/>
              <a:t> </a:t>
            </a:r>
            <a:r>
              <a:rPr lang="id-ID" sz="1400" b="1" dirty="0" smtClean="0"/>
              <a:t>unsur riil.</a:t>
            </a:r>
            <a:endParaRPr lang="id-ID" sz="1400" b="1" dirty="0"/>
          </a:p>
        </p:txBody>
      </p:sp>
    </p:spTree>
    <p:extLst>
      <p:ext uri="{BB962C8B-B14F-4D97-AF65-F5344CB8AC3E}">
        <p14:creationId xmlns="" xmlns:p14="http://schemas.microsoft.com/office/powerpoint/2010/main" val="55171621"/>
      </p:ext>
    </p:extLst>
  </p:cSld>
  <p:clrMapOvr>
    <a:masterClrMapping/>
  </p:clrMapOvr>
  <p:transition spd="slow" advClick="0" advTm="0">
    <p:comb/>
  </p:transition>
  <p:timing>
    <p:tnLst>
      <p:par>
        <p:cTn id="1" dur="indefinite" restart="never" nodeType="tmRoot"/>
      </p:par>
    </p:tnLst>
  </p:timing>
  <p:extLst mod="1">
    <p:ext uri="{E180D4A7-C9FB-4DFB-919C-405C955672EB}">
      <p14:showEvtLst xmlns="" xmlns:p14="http://schemas.microsoft.com/office/powerpoint/2010/main">
        <p14:playEvt time="0" objId="2"/>
        <p14:stopEvt time="4928" objId="2"/>
      </p14:showEvtLst>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72995"/>
            <a:ext cx="9144000" cy="617837"/>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d-ID" dirty="0"/>
          </a:p>
        </p:txBody>
      </p:sp>
      <p:sp>
        <p:nvSpPr>
          <p:cNvPr id="3" name="TextBox 2"/>
          <p:cNvSpPr txBox="1"/>
          <p:nvPr/>
        </p:nvSpPr>
        <p:spPr>
          <a:xfrm>
            <a:off x="852616" y="1606377"/>
            <a:ext cx="7179276" cy="2062103"/>
          </a:xfrm>
          <a:prstGeom prst="rect">
            <a:avLst/>
          </a:prstGeom>
          <a:noFill/>
        </p:spPr>
        <p:txBody>
          <a:bodyPr wrap="square" rtlCol="0">
            <a:spAutoFit/>
          </a:bodyPr>
          <a:lstStyle/>
          <a:p>
            <a:r>
              <a:rPr lang="id-ID" sz="1600" dirty="0" smtClean="0">
                <a:latin typeface="Times New Roman" pitchFamily="18" charset="0"/>
                <a:cs typeface="Times New Roman" pitchFamily="18" charset="0"/>
              </a:rPr>
              <a:t>Penggabungan antara filsafat hukum, dogmatik hukum (ilmu</a:t>
            </a:r>
          </a:p>
          <a:p>
            <a:r>
              <a:rPr lang="id-ID" sz="1600" dirty="0" smtClean="0">
                <a:latin typeface="Times New Roman" pitchFamily="18" charset="0"/>
                <a:cs typeface="Times New Roman" pitchFamily="18" charset="0"/>
              </a:rPr>
              <a:t>tentang kaidah dan ilmu tentang pengertian), dengan ilmu tentang kenyataan</a:t>
            </a:r>
          </a:p>
          <a:p>
            <a:r>
              <a:rPr lang="id-ID" sz="1600" dirty="0" smtClean="0">
                <a:latin typeface="Times New Roman" pitchFamily="18" charset="0"/>
                <a:cs typeface="Times New Roman" pitchFamily="18" charset="0"/>
              </a:rPr>
              <a:t>menghasilkan politik hukum. Politik hukum tersebut merupakan</a:t>
            </a:r>
          </a:p>
          <a:p>
            <a:r>
              <a:rPr lang="id-ID" sz="1600" dirty="0" smtClean="0">
                <a:latin typeface="Times New Roman" pitchFamily="18" charset="0"/>
                <a:cs typeface="Times New Roman" pitchFamily="18" charset="0"/>
              </a:rPr>
              <a:t>disiplin hukum khusus (bersegi khusus), yang mencakup teknologi</a:t>
            </a:r>
          </a:p>
          <a:p>
            <a:r>
              <a:rPr lang="id-ID" sz="1600" dirty="0" smtClean="0">
                <a:latin typeface="Times New Roman" pitchFamily="18" charset="0"/>
                <a:cs typeface="Times New Roman" pitchFamily="18" charset="0"/>
              </a:rPr>
              <a:t>hukum (keterampilan hukum) dan disiplin tata hukum yang terdiri atas</a:t>
            </a:r>
          </a:p>
          <a:p>
            <a:r>
              <a:rPr lang="id-ID" sz="1600" dirty="0" smtClean="0">
                <a:latin typeface="Times New Roman" pitchFamily="18" charset="0"/>
                <a:cs typeface="Times New Roman" pitchFamily="18" charset="0"/>
              </a:rPr>
              <a:t>disiplin hukum tata negara, disiplin hukum administrasi negara, disiplin </a:t>
            </a:r>
            <a:r>
              <a:rPr lang="de-DE" sz="1600" dirty="0" smtClean="0">
                <a:latin typeface="Times New Roman" pitchFamily="18" charset="0"/>
                <a:cs typeface="Times New Roman" pitchFamily="18" charset="0"/>
              </a:rPr>
              <a:t>hukum pribadi, disiplin hukum harta kekayaan, disiplin hukum keluarga,</a:t>
            </a:r>
          </a:p>
          <a:p>
            <a:r>
              <a:rPr lang="id-ID" sz="1600" dirty="0" smtClean="0">
                <a:latin typeface="Times New Roman" pitchFamily="18" charset="0"/>
                <a:cs typeface="Times New Roman" pitchFamily="18" charset="0"/>
              </a:rPr>
              <a:t>disiplin hukum waris, disiplin hukum pidana, dan disiplin hukum acara.</a:t>
            </a:r>
            <a:endParaRPr lang="id-ID" sz="1600" dirty="0">
              <a:latin typeface="Times New Roman" pitchFamily="18" charset="0"/>
              <a:cs typeface="Times New Roman" pitchFamily="18" charset="0"/>
            </a:endParaRPr>
          </a:p>
        </p:txBody>
      </p:sp>
    </p:spTree>
  </p:cSld>
  <p:clrMapOvr>
    <a:masterClrMapping/>
  </p:clrMapOvr>
  <p:transition spd="slow" advClick="0" advTm="0">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0" y="197708"/>
            <a:ext cx="9144000" cy="580768"/>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r>
              <a:rPr lang="id-ID" b="1" dirty="0" smtClean="0"/>
              <a:t>Soerjono Soekanto dan R.Otje Salman menggambarkan unsur-unsur hukum dengan skema seperti berikut:</a:t>
            </a:r>
          </a:p>
        </p:txBody>
      </p:sp>
      <p:pic>
        <p:nvPicPr>
          <p:cNvPr id="1026" name="Picture 2"/>
          <p:cNvPicPr>
            <a:picLocks noChangeAspect="1" noChangeArrowheads="1"/>
          </p:cNvPicPr>
          <p:nvPr/>
        </p:nvPicPr>
        <p:blipFill>
          <a:blip r:embed="rId2" cstate="print"/>
          <a:srcRect t="6238" r="4089" b="42646"/>
          <a:stretch>
            <a:fillRect/>
          </a:stretch>
        </p:blipFill>
        <p:spPr bwMode="auto">
          <a:xfrm>
            <a:off x="630195" y="803189"/>
            <a:ext cx="7587048" cy="4340311"/>
          </a:xfrm>
          <a:prstGeom prst="rect">
            <a:avLst/>
          </a:prstGeom>
          <a:noFill/>
          <a:ln w="9525">
            <a:noFill/>
            <a:miter lim="800000"/>
            <a:headEnd/>
            <a:tailEnd/>
          </a:ln>
          <a:effectLst/>
        </p:spPr>
      </p:pic>
    </p:spTree>
  </p:cSld>
  <p:clrMapOvr>
    <a:masterClrMapping/>
  </p:clrMapOvr>
  <p:transition spd="slow" advClick="0" advTm="0">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直接连接符 18"/>
          <p:cNvCxnSpPr/>
          <p:nvPr/>
        </p:nvCxnSpPr>
        <p:spPr>
          <a:xfrm>
            <a:off x="1236025" y="1701599"/>
            <a:ext cx="2460176" cy="0"/>
          </a:xfrm>
          <a:prstGeom prst="line">
            <a:avLst/>
          </a:prstGeom>
          <a:ln w="9525">
            <a:solidFill>
              <a:srgbClr val="000000"/>
            </a:solidFill>
            <a:prstDash val="dash"/>
            <a:headEnd type="oval"/>
            <a:tailEnd type="none"/>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5724611" y="2087440"/>
            <a:ext cx="2388808" cy="0"/>
          </a:xfrm>
          <a:prstGeom prst="line">
            <a:avLst/>
          </a:prstGeom>
          <a:ln w="9525">
            <a:solidFill>
              <a:srgbClr val="000000"/>
            </a:solidFill>
            <a:prstDash val="dash"/>
            <a:headEnd type="none"/>
            <a:tailEnd type="ova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823325" y="3080890"/>
            <a:ext cx="2323710" cy="0"/>
          </a:xfrm>
          <a:prstGeom prst="line">
            <a:avLst/>
          </a:prstGeom>
          <a:ln w="9525">
            <a:solidFill>
              <a:srgbClr val="000000"/>
            </a:solidFill>
            <a:prstDash val="dash"/>
            <a:headEnd type="oval"/>
            <a:tailEnd type="none"/>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5270071" y="3621550"/>
            <a:ext cx="2388808" cy="0"/>
          </a:xfrm>
          <a:prstGeom prst="line">
            <a:avLst/>
          </a:prstGeom>
          <a:ln w="9525">
            <a:solidFill>
              <a:srgbClr val="000000"/>
            </a:solidFill>
            <a:prstDash val="dash"/>
            <a:headEnd type="none"/>
            <a:tailEnd type="oval"/>
          </a:ln>
        </p:spPr>
        <p:style>
          <a:lnRef idx="1">
            <a:schemeClr val="accent1"/>
          </a:lnRef>
          <a:fillRef idx="0">
            <a:schemeClr val="accent1"/>
          </a:fillRef>
          <a:effectRef idx="0">
            <a:schemeClr val="accent1"/>
          </a:effectRef>
          <a:fontRef idx="minor">
            <a:schemeClr val="tx1"/>
          </a:fontRef>
        </p:style>
      </p:cxnSp>
      <p:sp>
        <p:nvSpPr>
          <p:cNvPr id="25" name="任意多边形 24"/>
          <p:cNvSpPr/>
          <p:nvPr/>
        </p:nvSpPr>
        <p:spPr>
          <a:xfrm rot="18218127">
            <a:off x="3780710" y="1237875"/>
            <a:ext cx="1109462" cy="1470482"/>
          </a:xfrm>
          <a:custGeom>
            <a:avLst/>
            <a:gdLst>
              <a:gd name="connsiteX0" fmla="*/ 495300 w 1250950"/>
              <a:gd name="connsiteY0" fmla="*/ 0 h 1511300"/>
              <a:gd name="connsiteX1" fmla="*/ 1250950 w 1250950"/>
              <a:gd name="connsiteY1" fmla="*/ 755650 h 1511300"/>
              <a:gd name="connsiteX2" fmla="*/ 495300 w 1250950"/>
              <a:gd name="connsiteY2" fmla="*/ 1511300 h 1511300"/>
              <a:gd name="connsiteX3" fmla="*/ 72809 w 1250950"/>
              <a:gd name="connsiteY3" fmla="*/ 1382247 h 1511300"/>
              <a:gd name="connsiteX4" fmla="*/ 0 w 1250950"/>
              <a:gd name="connsiteY4" fmla="*/ 1322174 h 1511300"/>
              <a:gd name="connsiteX5" fmla="*/ 39025 w 1250950"/>
              <a:gd name="connsiteY5" fmla="*/ 1289975 h 1511300"/>
              <a:gd name="connsiteX6" fmla="*/ 260350 w 1250950"/>
              <a:gd name="connsiteY6" fmla="*/ 755650 h 1511300"/>
              <a:gd name="connsiteX7" fmla="*/ 39025 w 1250950"/>
              <a:gd name="connsiteY7" fmla="*/ 221325 h 1511300"/>
              <a:gd name="connsiteX8" fmla="*/ 0 w 1250950"/>
              <a:gd name="connsiteY8" fmla="*/ 189126 h 1511300"/>
              <a:gd name="connsiteX9" fmla="*/ 72809 w 1250950"/>
              <a:gd name="connsiteY9" fmla="*/ 129053 h 1511300"/>
              <a:gd name="connsiteX10" fmla="*/ 495300 w 1250950"/>
              <a:gd name="connsiteY10" fmla="*/ 0 h 1511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50950" h="1511300">
                <a:moveTo>
                  <a:pt x="495300" y="0"/>
                </a:moveTo>
                <a:cubicBezTo>
                  <a:pt x="912634" y="0"/>
                  <a:pt x="1250950" y="338316"/>
                  <a:pt x="1250950" y="755650"/>
                </a:cubicBezTo>
                <a:cubicBezTo>
                  <a:pt x="1250950" y="1172984"/>
                  <a:pt x="912634" y="1511300"/>
                  <a:pt x="495300" y="1511300"/>
                </a:cubicBezTo>
                <a:cubicBezTo>
                  <a:pt x="338800" y="1511300"/>
                  <a:pt x="193412" y="1463724"/>
                  <a:pt x="72809" y="1382247"/>
                </a:cubicBezTo>
                <a:lnTo>
                  <a:pt x="0" y="1322174"/>
                </a:lnTo>
                <a:lnTo>
                  <a:pt x="39025" y="1289975"/>
                </a:lnTo>
                <a:cubicBezTo>
                  <a:pt x="175771" y="1153230"/>
                  <a:pt x="260350" y="964317"/>
                  <a:pt x="260350" y="755650"/>
                </a:cubicBezTo>
                <a:cubicBezTo>
                  <a:pt x="260350" y="546983"/>
                  <a:pt x="175771" y="358071"/>
                  <a:pt x="39025" y="221325"/>
                </a:cubicBezTo>
                <a:lnTo>
                  <a:pt x="0" y="189126"/>
                </a:lnTo>
                <a:lnTo>
                  <a:pt x="72809" y="129053"/>
                </a:lnTo>
                <a:cubicBezTo>
                  <a:pt x="193412" y="47576"/>
                  <a:pt x="338800" y="0"/>
                  <a:pt x="495300" y="0"/>
                </a:cubicBezTo>
                <a:close/>
              </a:path>
            </a:pathLst>
          </a:custGeom>
          <a:solidFill>
            <a:srgbClr val="44282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lIns="179944" tIns="0" rIns="0" bIns="0" rtlCol="0" anchor="ctr"/>
          <a:lstStyle/>
          <a:p>
            <a:pPr algn="ctr"/>
            <a:r>
              <a:rPr lang="id-ID" altLang="zh-CN" sz="2399" dirty="0" smtClean="0">
                <a:solidFill>
                  <a:srgbClr val="FFFFFF"/>
                </a:solidFill>
                <a:latin typeface="微软雅黑" panose="020B0503020204020204" pitchFamily="34" charset="-122"/>
                <a:ea typeface="微软雅黑" panose="020B0503020204020204" pitchFamily="34" charset="-122"/>
              </a:rPr>
              <a:t>1</a:t>
            </a:r>
            <a:endParaRPr lang="zh-CN" altLang="en-US" sz="2399" dirty="0">
              <a:solidFill>
                <a:srgbClr val="FFFFFF"/>
              </a:solidFill>
              <a:latin typeface="微软雅黑" panose="020B0503020204020204" pitchFamily="34" charset="-122"/>
              <a:ea typeface="微软雅黑" panose="020B0503020204020204" pitchFamily="34" charset="-122"/>
            </a:endParaRPr>
          </a:p>
        </p:txBody>
      </p:sp>
      <p:sp>
        <p:nvSpPr>
          <p:cNvPr id="26" name="任意多边形 25"/>
          <p:cNvSpPr/>
          <p:nvPr/>
        </p:nvSpPr>
        <p:spPr>
          <a:xfrm rot="1955786">
            <a:off x="4641203" y="2103264"/>
            <a:ext cx="1149543" cy="1419210"/>
          </a:xfrm>
          <a:custGeom>
            <a:avLst/>
            <a:gdLst>
              <a:gd name="connsiteX0" fmla="*/ 495300 w 1250950"/>
              <a:gd name="connsiteY0" fmla="*/ 0 h 1511300"/>
              <a:gd name="connsiteX1" fmla="*/ 1250950 w 1250950"/>
              <a:gd name="connsiteY1" fmla="*/ 755650 h 1511300"/>
              <a:gd name="connsiteX2" fmla="*/ 495300 w 1250950"/>
              <a:gd name="connsiteY2" fmla="*/ 1511300 h 1511300"/>
              <a:gd name="connsiteX3" fmla="*/ 72809 w 1250950"/>
              <a:gd name="connsiteY3" fmla="*/ 1382247 h 1511300"/>
              <a:gd name="connsiteX4" fmla="*/ 0 w 1250950"/>
              <a:gd name="connsiteY4" fmla="*/ 1322174 h 1511300"/>
              <a:gd name="connsiteX5" fmla="*/ 39025 w 1250950"/>
              <a:gd name="connsiteY5" fmla="*/ 1289975 h 1511300"/>
              <a:gd name="connsiteX6" fmla="*/ 260350 w 1250950"/>
              <a:gd name="connsiteY6" fmla="*/ 755650 h 1511300"/>
              <a:gd name="connsiteX7" fmla="*/ 39025 w 1250950"/>
              <a:gd name="connsiteY7" fmla="*/ 221325 h 1511300"/>
              <a:gd name="connsiteX8" fmla="*/ 0 w 1250950"/>
              <a:gd name="connsiteY8" fmla="*/ 189126 h 1511300"/>
              <a:gd name="connsiteX9" fmla="*/ 72809 w 1250950"/>
              <a:gd name="connsiteY9" fmla="*/ 129053 h 1511300"/>
              <a:gd name="connsiteX10" fmla="*/ 495300 w 1250950"/>
              <a:gd name="connsiteY10" fmla="*/ 0 h 1511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50950" h="1511300">
                <a:moveTo>
                  <a:pt x="495300" y="0"/>
                </a:moveTo>
                <a:cubicBezTo>
                  <a:pt x="912634" y="0"/>
                  <a:pt x="1250950" y="338316"/>
                  <a:pt x="1250950" y="755650"/>
                </a:cubicBezTo>
                <a:cubicBezTo>
                  <a:pt x="1250950" y="1172984"/>
                  <a:pt x="912634" y="1511300"/>
                  <a:pt x="495300" y="1511300"/>
                </a:cubicBezTo>
                <a:cubicBezTo>
                  <a:pt x="338800" y="1511300"/>
                  <a:pt x="193412" y="1463724"/>
                  <a:pt x="72809" y="1382247"/>
                </a:cubicBezTo>
                <a:lnTo>
                  <a:pt x="0" y="1322174"/>
                </a:lnTo>
                <a:lnTo>
                  <a:pt x="39025" y="1289975"/>
                </a:lnTo>
                <a:cubicBezTo>
                  <a:pt x="175771" y="1153230"/>
                  <a:pt x="260350" y="964317"/>
                  <a:pt x="260350" y="755650"/>
                </a:cubicBezTo>
                <a:cubicBezTo>
                  <a:pt x="260350" y="546983"/>
                  <a:pt x="175771" y="358071"/>
                  <a:pt x="39025" y="221325"/>
                </a:cubicBezTo>
                <a:lnTo>
                  <a:pt x="0" y="189126"/>
                </a:lnTo>
                <a:lnTo>
                  <a:pt x="72809" y="129053"/>
                </a:lnTo>
                <a:cubicBezTo>
                  <a:pt x="193412" y="47576"/>
                  <a:pt x="338800" y="0"/>
                  <a:pt x="495300" y="0"/>
                </a:cubicBezTo>
                <a:close/>
              </a:path>
            </a:pathLst>
          </a:custGeom>
          <a:solidFill>
            <a:srgbClr val="44282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79944" tIns="0" rIns="0" bIns="0" rtlCol="0" anchor="ctr"/>
          <a:lstStyle/>
          <a:p>
            <a:pPr algn="ctr"/>
            <a:r>
              <a:rPr lang="id-ID" altLang="zh-CN" sz="2399" dirty="0" smtClean="0">
                <a:solidFill>
                  <a:srgbClr val="FFFFFF"/>
                </a:solidFill>
                <a:latin typeface="微软雅黑" panose="020B0503020204020204" pitchFamily="34" charset="-122"/>
                <a:ea typeface="微软雅黑" panose="020B0503020204020204" pitchFamily="34" charset="-122"/>
              </a:rPr>
              <a:t>4</a:t>
            </a:r>
            <a:endParaRPr lang="zh-CN" altLang="en-US" sz="2399" dirty="0">
              <a:solidFill>
                <a:srgbClr val="FFFFFF"/>
              </a:solidFill>
              <a:latin typeface="微软雅黑" panose="020B0503020204020204" pitchFamily="34" charset="-122"/>
              <a:ea typeface="微软雅黑" panose="020B0503020204020204" pitchFamily="34" charset="-122"/>
            </a:endParaRPr>
          </a:p>
        </p:txBody>
      </p:sp>
      <p:sp>
        <p:nvSpPr>
          <p:cNvPr id="27" name="任意多边形 26"/>
          <p:cNvSpPr/>
          <p:nvPr/>
        </p:nvSpPr>
        <p:spPr>
          <a:xfrm rot="7109777">
            <a:off x="3785451" y="2960049"/>
            <a:ext cx="1109462" cy="1470482"/>
          </a:xfrm>
          <a:custGeom>
            <a:avLst/>
            <a:gdLst>
              <a:gd name="connsiteX0" fmla="*/ 495300 w 1250950"/>
              <a:gd name="connsiteY0" fmla="*/ 0 h 1511300"/>
              <a:gd name="connsiteX1" fmla="*/ 1250950 w 1250950"/>
              <a:gd name="connsiteY1" fmla="*/ 755650 h 1511300"/>
              <a:gd name="connsiteX2" fmla="*/ 495300 w 1250950"/>
              <a:gd name="connsiteY2" fmla="*/ 1511300 h 1511300"/>
              <a:gd name="connsiteX3" fmla="*/ 72809 w 1250950"/>
              <a:gd name="connsiteY3" fmla="*/ 1382247 h 1511300"/>
              <a:gd name="connsiteX4" fmla="*/ 0 w 1250950"/>
              <a:gd name="connsiteY4" fmla="*/ 1322174 h 1511300"/>
              <a:gd name="connsiteX5" fmla="*/ 39025 w 1250950"/>
              <a:gd name="connsiteY5" fmla="*/ 1289975 h 1511300"/>
              <a:gd name="connsiteX6" fmla="*/ 260350 w 1250950"/>
              <a:gd name="connsiteY6" fmla="*/ 755650 h 1511300"/>
              <a:gd name="connsiteX7" fmla="*/ 39025 w 1250950"/>
              <a:gd name="connsiteY7" fmla="*/ 221325 h 1511300"/>
              <a:gd name="connsiteX8" fmla="*/ 0 w 1250950"/>
              <a:gd name="connsiteY8" fmla="*/ 189126 h 1511300"/>
              <a:gd name="connsiteX9" fmla="*/ 72809 w 1250950"/>
              <a:gd name="connsiteY9" fmla="*/ 129053 h 1511300"/>
              <a:gd name="connsiteX10" fmla="*/ 495300 w 1250950"/>
              <a:gd name="connsiteY10" fmla="*/ 0 h 1511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50950" h="1511300">
                <a:moveTo>
                  <a:pt x="495300" y="0"/>
                </a:moveTo>
                <a:cubicBezTo>
                  <a:pt x="912634" y="0"/>
                  <a:pt x="1250950" y="338316"/>
                  <a:pt x="1250950" y="755650"/>
                </a:cubicBezTo>
                <a:cubicBezTo>
                  <a:pt x="1250950" y="1172984"/>
                  <a:pt x="912634" y="1511300"/>
                  <a:pt x="495300" y="1511300"/>
                </a:cubicBezTo>
                <a:cubicBezTo>
                  <a:pt x="338800" y="1511300"/>
                  <a:pt x="193412" y="1463724"/>
                  <a:pt x="72809" y="1382247"/>
                </a:cubicBezTo>
                <a:lnTo>
                  <a:pt x="0" y="1322174"/>
                </a:lnTo>
                <a:lnTo>
                  <a:pt x="39025" y="1289975"/>
                </a:lnTo>
                <a:cubicBezTo>
                  <a:pt x="175771" y="1153230"/>
                  <a:pt x="260350" y="964317"/>
                  <a:pt x="260350" y="755650"/>
                </a:cubicBezTo>
                <a:cubicBezTo>
                  <a:pt x="260350" y="546983"/>
                  <a:pt x="175771" y="358071"/>
                  <a:pt x="39025" y="221325"/>
                </a:cubicBezTo>
                <a:lnTo>
                  <a:pt x="0" y="189126"/>
                </a:lnTo>
                <a:lnTo>
                  <a:pt x="72809" y="129053"/>
                </a:lnTo>
                <a:cubicBezTo>
                  <a:pt x="193412" y="47576"/>
                  <a:pt x="338800" y="0"/>
                  <a:pt x="495300" y="0"/>
                </a:cubicBezTo>
                <a:close/>
              </a:path>
            </a:pathLst>
          </a:custGeom>
          <a:solidFill>
            <a:srgbClr val="44282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lIns="179944" tIns="0" rIns="0" bIns="0" rtlCol="0" anchor="ctr"/>
          <a:lstStyle/>
          <a:p>
            <a:pPr algn="ctr"/>
            <a:r>
              <a:rPr lang="id-ID" altLang="zh-CN" sz="2399" dirty="0" smtClean="0">
                <a:solidFill>
                  <a:srgbClr val="FFFFFF"/>
                </a:solidFill>
                <a:latin typeface="微软雅黑" panose="020B0503020204020204" pitchFamily="34" charset="-122"/>
                <a:ea typeface="微软雅黑" panose="020B0503020204020204" pitchFamily="34" charset="-122"/>
              </a:rPr>
              <a:t>3</a:t>
            </a:r>
            <a:endParaRPr lang="zh-CN" altLang="en-US" sz="2399" dirty="0">
              <a:solidFill>
                <a:srgbClr val="FFFFFF"/>
              </a:solidFill>
              <a:latin typeface="微软雅黑" panose="020B0503020204020204" pitchFamily="34" charset="-122"/>
              <a:ea typeface="微软雅黑" panose="020B0503020204020204" pitchFamily="34" charset="-122"/>
            </a:endParaRPr>
          </a:p>
        </p:txBody>
      </p:sp>
      <p:sp>
        <p:nvSpPr>
          <p:cNvPr id="28" name="任意多边形 27"/>
          <p:cNvSpPr/>
          <p:nvPr/>
        </p:nvSpPr>
        <p:spPr>
          <a:xfrm rot="12790540">
            <a:off x="2899315" y="2085015"/>
            <a:ext cx="1149543" cy="1419209"/>
          </a:xfrm>
          <a:custGeom>
            <a:avLst/>
            <a:gdLst>
              <a:gd name="connsiteX0" fmla="*/ 495300 w 1250950"/>
              <a:gd name="connsiteY0" fmla="*/ 0 h 1511300"/>
              <a:gd name="connsiteX1" fmla="*/ 1250950 w 1250950"/>
              <a:gd name="connsiteY1" fmla="*/ 755650 h 1511300"/>
              <a:gd name="connsiteX2" fmla="*/ 495300 w 1250950"/>
              <a:gd name="connsiteY2" fmla="*/ 1511300 h 1511300"/>
              <a:gd name="connsiteX3" fmla="*/ 72809 w 1250950"/>
              <a:gd name="connsiteY3" fmla="*/ 1382247 h 1511300"/>
              <a:gd name="connsiteX4" fmla="*/ 0 w 1250950"/>
              <a:gd name="connsiteY4" fmla="*/ 1322174 h 1511300"/>
              <a:gd name="connsiteX5" fmla="*/ 39025 w 1250950"/>
              <a:gd name="connsiteY5" fmla="*/ 1289975 h 1511300"/>
              <a:gd name="connsiteX6" fmla="*/ 260350 w 1250950"/>
              <a:gd name="connsiteY6" fmla="*/ 755650 h 1511300"/>
              <a:gd name="connsiteX7" fmla="*/ 39025 w 1250950"/>
              <a:gd name="connsiteY7" fmla="*/ 221325 h 1511300"/>
              <a:gd name="connsiteX8" fmla="*/ 0 w 1250950"/>
              <a:gd name="connsiteY8" fmla="*/ 189126 h 1511300"/>
              <a:gd name="connsiteX9" fmla="*/ 72809 w 1250950"/>
              <a:gd name="connsiteY9" fmla="*/ 129053 h 1511300"/>
              <a:gd name="connsiteX10" fmla="*/ 495300 w 1250950"/>
              <a:gd name="connsiteY10" fmla="*/ 0 h 1511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50950" h="1511300">
                <a:moveTo>
                  <a:pt x="495300" y="0"/>
                </a:moveTo>
                <a:cubicBezTo>
                  <a:pt x="912634" y="0"/>
                  <a:pt x="1250950" y="338316"/>
                  <a:pt x="1250950" y="755650"/>
                </a:cubicBezTo>
                <a:cubicBezTo>
                  <a:pt x="1250950" y="1172984"/>
                  <a:pt x="912634" y="1511300"/>
                  <a:pt x="495300" y="1511300"/>
                </a:cubicBezTo>
                <a:cubicBezTo>
                  <a:pt x="338800" y="1511300"/>
                  <a:pt x="193412" y="1463724"/>
                  <a:pt x="72809" y="1382247"/>
                </a:cubicBezTo>
                <a:lnTo>
                  <a:pt x="0" y="1322174"/>
                </a:lnTo>
                <a:lnTo>
                  <a:pt x="39025" y="1289975"/>
                </a:lnTo>
                <a:cubicBezTo>
                  <a:pt x="175771" y="1153230"/>
                  <a:pt x="260350" y="964317"/>
                  <a:pt x="260350" y="755650"/>
                </a:cubicBezTo>
                <a:cubicBezTo>
                  <a:pt x="260350" y="546983"/>
                  <a:pt x="175771" y="358071"/>
                  <a:pt x="39025" y="221325"/>
                </a:cubicBezTo>
                <a:lnTo>
                  <a:pt x="0" y="189126"/>
                </a:lnTo>
                <a:lnTo>
                  <a:pt x="72809" y="129053"/>
                </a:lnTo>
                <a:cubicBezTo>
                  <a:pt x="193412" y="47576"/>
                  <a:pt x="338800" y="0"/>
                  <a:pt x="495300" y="0"/>
                </a:cubicBezTo>
                <a:close/>
              </a:path>
            </a:pathLst>
          </a:custGeom>
          <a:solidFill>
            <a:srgbClr val="442824"/>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lIns="107967" tIns="0" rIns="0" bIns="0" rtlCol="0" anchor="ctr"/>
          <a:lstStyle/>
          <a:p>
            <a:pPr algn="ctr"/>
            <a:r>
              <a:rPr lang="id-ID" altLang="zh-CN" sz="2399" dirty="0" smtClean="0">
                <a:solidFill>
                  <a:srgbClr val="FFFFFF"/>
                </a:solidFill>
                <a:latin typeface="微软雅黑" panose="020B0503020204020204" pitchFamily="34" charset="-122"/>
                <a:ea typeface="微软雅黑" panose="020B0503020204020204" pitchFamily="34" charset="-122"/>
              </a:rPr>
              <a:t>2</a:t>
            </a:r>
            <a:endParaRPr lang="zh-CN" altLang="en-US" sz="2399" dirty="0">
              <a:solidFill>
                <a:srgbClr val="FFFFFF"/>
              </a:solidFill>
              <a:latin typeface="微软雅黑" panose="020B0503020204020204" pitchFamily="34" charset="-122"/>
              <a:ea typeface="微软雅黑" panose="020B0503020204020204" pitchFamily="34" charset="-122"/>
            </a:endParaRPr>
          </a:p>
        </p:txBody>
      </p:sp>
      <p:sp>
        <p:nvSpPr>
          <p:cNvPr id="29" name="文本框 14"/>
          <p:cNvSpPr txBox="1"/>
          <p:nvPr/>
        </p:nvSpPr>
        <p:spPr>
          <a:xfrm>
            <a:off x="1229922" y="1712559"/>
            <a:ext cx="2183726" cy="894717"/>
          </a:xfrm>
          <a:prstGeom prst="rect">
            <a:avLst/>
          </a:prstGeom>
          <a:noFill/>
        </p:spPr>
        <p:txBody>
          <a:bodyPr wrap="square" rtlCol="0">
            <a:noAutofit/>
          </a:bodyPr>
          <a:lstStyle/>
          <a:p>
            <a:r>
              <a:rPr lang="id-ID" sz="1400" dirty="0" smtClean="0"/>
              <a:t>peraturan mengenai tingkah laku manusia dalam pergaulan</a:t>
            </a:r>
          </a:p>
          <a:p>
            <a:r>
              <a:rPr lang="id-ID" sz="1400" dirty="0" smtClean="0"/>
              <a:t>masyarakat;</a:t>
            </a:r>
            <a:endParaRPr lang="zh-CN" altLang="en-US" sz="1400" dirty="0">
              <a:solidFill>
                <a:srgbClr val="000000"/>
              </a:solidFill>
              <a:latin typeface="微软雅黑" pitchFamily="34" charset="-122"/>
              <a:ea typeface="微软雅黑" pitchFamily="34" charset="-122"/>
            </a:endParaRPr>
          </a:p>
        </p:txBody>
      </p:sp>
      <p:sp>
        <p:nvSpPr>
          <p:cNvPr id="30" name="文本框 15"/>
          <p:cNvSpPr txBox="1"/>
          <p:nvPr/>
        </p:nvSpPr>
        <p:spPr>
          <a:xfrm>
            <a:off x="833552" y="3096551"/>
            <a:ext cx="2183726" cy="850393"/>
          </a:xfrm>
          <a:prstGeom prst="rect">
            <a:avLst/>
          </a:prstGeom>
          <a:noFill/>
        </p:spPr>
        <p:txBody>
          <a:bodyPr wrap="square" rtlCol="0">
            <a:noAutofit/>
          </a:bodyPr>
          <a:lstStyle/>
          <a:p>
            <a:pPr>
              <a:lnSpc>
                <a:spcPct val="120000"/>
              </a:lnSpc>
            </a:pPr>
            <a:r>
              <a:rPr lang="id-ID" sz="1400" dirty="0" smtClean="0"/>
              <a:t>peraturan itu diadakan oleh badan-badan resmi yang berwajib;</a:t>
            </a:r>
            <a:endParaRPr lang="zh-CN" altLang="en-US" sz="1400" dirty="0">
              <a:solidFill>
                <a:srgbClr val="000000"/>
              </a:solidFill>
              <a:latin typeface="微软雅黑" pitchFamily="34" charset="-122"/>
              <a:ea typeface="微软雅黑" pitchFamily="34" charset="-122"/>
            </a:endParaRPr>
          </a:p>
        </p:txBody>
      </p:sp>
      <p:sp>
        <p:nvSpPr>
          <p:cNvPr id="31" name="文本框 16"/>
          <p:cNvSpPr txBox="1"/>
          <p:nvPr/>
        </p:nvSpPr>
        <p:spPr>
          <a:xfrm>
            <a:off x="5489817" y="3627907"/>
            <a:ext cx="2183726" cy="742495"/>
          </a:xfrm>
          <a:prstGeom prst="rect">
            <a:avLst/>
          </a:prstGeom>
          <a:noFill/>
        </p:spPr>
        <p:txBody>
          <a:bodyPr wrap="square" rtlCol="0">
            <a:noAutofit/>
          </a:bodyPr>
          <a:lstStyle/>
          <a:p>
            <a:pPr>
              <a:lnSpc>
                <a:spcPct val="120000"/>
              </a:lnSpc>
            </a:pPr>
            <a:r>
              <a:rPr lang="id-ID" sz="1400" dirty="0" smtClean="0"/>
              <a:t>peraturan itu bersifat memaksa;</a:t>
            </a:r>
            <a:endParaRPr lang="zh-CN" altLang="en-US" sz="1400" dirty="0">
              <a:solidFill>
                <a:srgbClr val="000000"/>
              </a:solidFill>
              <a:latin typeface="微软雅黑" pitchFamily="34" charset="-122"/>
              <a:ea typeface="微软雅黑" pitchFamily="34" charset="-122"/>
            </a:endParaRPr>
          </a:p>
        </p:txBody>
      </p:sp>
      <p:sp>
        <p:nvSpPr>
          <p:cNvPr id="32" name="文本框 17"/>
          <p:cNvSpPr txBox="1"/>
          <p:nvPr/>
        </p:nvSpPr>
        <p:spPr>
          <a:xfrm>
            <a:off x="5914045" y="2265056"/>
            <a:ext cx="2183726" cy="850393"/>
          </a:xfrm>
          <a:prstGeom prst="rect">
            <a:avLst/>
          </a:prstGeom>
          <a:noFill/>
        </p:spPr>
        <p:txBody>
          <a:bodyPr wrap="square" rtlCol="0">
            <a:noAutofit/>
          </a:bodyPr>
          <a:lstStyle/>
          <a:p>
            <a:pPr>
              <a:lnSpc>
                <a:spcPct val="120000"/>
              </a:lnSpc>
            </a:pPr>
            <a:r>
              <a:rPr lang="id-ID" sz="1400" dirty="0" smtClean="0"/>
              <a:t>sanksi terhadap pelanggaran peraturan tersebut adalah tegas.</a:t>
            </a:r>
            <a:endParaRPr lang="zh-CN" altLang="en-US" sz="1400" dirty="0">
              <a:solidFill>
                <a:srgbClr val="000000"/>
              </a:solidFill>
              <a:latin typeface="微软雅黑" pitchFamily="34" charset="-122"/>
              <a:ea typeface="微软雅黑" pitchFamily="34" charset="-122"/>
            </a:endParaRPr>
          </a:p>
        </p:txBody>
      </p:sp>
      <p:sp>
        <p:nvSpPr>
          <p:cNvPr id="14" name="Rectangle 13"/>
          <p:cNvSpPr/>
          <p:nvPr/>
        </p:nvSpPr>
        <p:spPr>
          <a:xfrm>
            <a:off x="0" y="172995"/>
            <a:ext cx="9144000" cy="6054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b="1" dirty="0" smtClean="0">
                <a:latin typeface="Times New Roman" pitchFamily="18" charset="0"/>
                <a:cs typeface="Times New Roman" pitchFamily="18" charset="0"/>
              </a:rPr>
              <a:t>Beberapa beberapa unsur hukum menurut C.S.T Kansil,</a:t>
            </a:r>
            <a:endParaRPr lang="id-ID" sz="1600" b="1" dirty="0">
              <a:latin typeface="Times New Roman" pitchFamily="18" charset="0"/>
              <a:cs typeface="Times New Roman" pitchFamily="18" charset="0"/>
            </a:endParaRPr>
          </a:p>
        </p:txBody>
      </p:sp>
    </p:spTree>
    <p:extLst>
      <p:ext uri="{BB962C8B-B14F-4D97-AF65-F5344CB8AC3E}">
        <p14:creationId xmlns="" xmlns:p14="http://schemas.microsoft.com/office/powerpoint/2010/main" val="1161343137"/>
      </p:ext>
    </p:extLst>
  </p:cSld>
  <p:clrMapOvr>
    <a:masterClrMapping/>
  </p:clrMapOvr>
  <p:transition spd="slow" advClick="0" advTm="0">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3"/>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25000"/>
          <a:stretch/>
        </p:blipFill>
        <p:spPr bwMode="auto">
          <a:xfrm>
            <a:off x="0" y="0"/>
            <a:ext cx="9144001" cy="5143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4" name="剪去对角的矩形 3"/>
          <p:cNvSpPr/>
          <p:nvPr/>
        </p:nvSpPr>
        <p:spPr>
          <a:xfrm>
            <a:off x="4144684" y="2571750"/>
            <a:ext cx="4999315" cy="2057400"/>
          </a:xfrm>
          <a:prstGeom prst="snip2DiagRect">
            <a:avLst/>
          </a:prstGeom>
          <a:gradFill>
            <a:gsLst>
              <a:gs pos="57000">
                <a:srgbClr val="FDDDC3"/>
              </a:gs>
              <a:gs pos="20000">
                <a:srgbClr val="D8A77A"/>
              </a:gs>
            </a:gsLst>
            <a:lin ang="7200000" scaled="0"/>
          </a:gradFill>
          <a:ln w="25400" cap="flat" cmpd="sng" algn="ctr">
            <a:noFill/>
            <a:prstDash val="solid"/>
          </a:ln>
          <a:effectLst/>
        </p:spPr>
        <p:txBody>
          <a:bodyPr rtlCol="0" anchor="ctr"/>
          <a:lstStyle/>
          <a:p>
            <a:pPr algn="ctr" defTabSz="914400"/>
            <a:endParaRPr lang="zh-CN" altLang="en-US" sz="1800" kern="0">
              <a:solidFill>
                <a:prstClr val="white"/>
              </a:solidFill>
              <a:latin typeface="Calibri"/>
              <a:ea typeface="宋体"/>
            </a:endParaRPr>
          </a:p>
        </p:txBody>
      </p:sp>
      <p:sp>
        <p:nvSpPr>
          <p:cNvPr id="16" name="TextBox 50"/>
          <p:cNvSpPr txBox="1"/>
          <p:nvPr/>
        </p:nvSpPr>
        <p:spPr>
          <a:xfrm>
            <a:off x="4516650" y="2948558"/>
            <a:ext cx="4389718" cy="584775"/>
          </a:xfrm>
          <a:prstGeom prst="rect">
            <a:avLst/>
          </a:prstGeom>
          <a:noFill/>
        </p:spPr>
        <p:txBody>
          <a:bodyPr wrap="square" rtlCol="0">
            <a:spAutoFit/>
          </a:bodyPr>
          <a:lstStyle/>
          <a:p>
            <a:pPr defTabSz="914400"/>
            <a:r>
              <a:rPr lang="en-US" altLang="zh-CN" sz="3200" dirty="0" smtClean="0">
                <a:solidFill>
                  <a:srgbClr val="C0504D">
                    <a:lumMod val="50000"/>
                  </a:srgbClr>
                </a:solidFill>
                <a:latin typeface="方正大黑简体" pitchFamily="65" charset="-122"/>
                <a:ea typeface="方正大黑简体" pitchFamily="65" charset="-122"/>
              </a:rPr>
              <a:t>THANK </a:t>
            </a:r>
            <a:r>
              <a:rPr lang="en-US" altLang="zh-CN" sz="3200" dirty="0">
                <a:solidFill>
                  <a:srgbClr val="C0504D">
                    <a:lumMod val="50000"/>
                  </a:srgbClr>
                </a:solidFill>
                <a:latin typeface="方正大黑简体" pitchFamily="65" charset="-122"/>
                <a:ea typeface="方正大黑简体" pitchFamily="65" charset="-122"/>
              </a:rPr>
              <a:t>YOU</a:t>
            </a:r>
            <a:endParaRPr lang="zh-CN" altLang="en-US" sz="3200" dirty="0">
              <a:solidFill>
                <a:srgbClr val="C0504D">
                  <a:lumMod val="50000"/>
                </a:srgbClr>
              </a:solidFill>
              <a:latin typeface="方正大黑简体" pitchFamily="65" charset="-122"/>
              <a:ea typeface="方正大黑简体" pitchFamily="65" charset="-122"/>
            </a:endParaRPr>
          </a:p>
        </p:txBody>
      </p:sp>
    </p:spTree>
    <p:extLst>
      <p:ext uri="{BB962C8B-B14F-4D97-AF65-F5344CB8AC3E}">
        <p14:creationId xmlns="" xmlns:p14="http://schemas.microsoft.com/office/powerpoint/2010/main" val="1436410865"/>
      </p:ext>
    </p:extLst>
  </p:cSld>
  <p:clrMapOvr>
    <a:masterClrMapping/>
  </p:clrMapOvr>
  <p:transition spd="slow" advClick="0" advTm="0">
    <p:comb/>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H" val="20170118104649"/>
  <p:tag name="MH_LIBRARY" val="GRAPHIC"/>
  <p:tag name="MH_ORDER" val="Freeform 21"/>
</p:tagLst>
</file>

<file path=ppt/tags/tag2.xml><?xml version="1.0" encoding="utf-8"?>
<p:tagLst xmlns:a="http://schemas.openxmlformats.org/drawingml/2006/main" xmlns:r="http://schemas.openxmlformats.org/officeDocument/2006/relationships" xmlns:p="http://schemas.openxmlformats.org/presentationml/2006/main">
  <p:tag name="MH" val="20170118104649"/>
  <p:tag name="MH_LIBRARY" val="GRAPHIC"/>
  <p:tag name="MH_ORDER" val="Straight Connector 22"/>
</p:tagLst>
</file>

<file path=ppt/tags/tag3.xml><?xml version="1.0" encoding="utf-8"?>
<p:tagLst xmlns:a="http://schemas.openxmlformats.org/drawingml/2006/main" xmlns:r="http://schemas.openxmlformats.org/officeDocument/2006/relationships" xmlns:p="http://schemas.openxmlformats.org/presentationml/2006/main">
  <p:tag name="MH" val="20170118104649"/>
  <p:tag name="MH_LIBRARY" val="GRAPHIC"/>
  <p:tag name="MH_ORDER" val="Straight Connector 23"/>
</p:tagLst>
</file>

<file path=ppt/tags/tag4.xml><?xml version="1.0" encoding="utf-8"?>
<p:tagLst xmlns:a="http://schemas.openxmlformats.org/drawingml/2006/main" xmlns:r="http://schemas.openxmlformats.org/officeDocument/2006/relationships" xmlns:p="http://schemas.openxmlformats.org/presentationml/2006/main">
  <p:tag name="MH" val="20170118104649"/>
  <p:tag name="MH_LIBRARY" val="GRAPHIC"/>
  <p:tag name="MH_ORDER" val="文本框 25"/>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2">
      <a:majorFont>
        <a:latin typeface="等线 Light"/>
        <a:ea typeface="微软雅黑"/>
        <a:cs typeface=""/>
      </a:majorFont>
      <a:minorFont>
        <a:latin typeface="等线"/>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400</Words>
  <Application>Microsoft Office PowerPoint</Application>
  <PresentationFormat>On-screen Show (16:9)</PresentationFormat>
  <Paragraphs>41</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主题​​</vt:lpstr>
      <vt:lpstr>Slide 1</vt:lpstr>
      <vt:lpstr>Slide 2</vt:lpstr>
      <vt:lpstr>Slide 3</vt:lpstr>
      <vt:lpstr>Slide 4</vt:lpstr>
      <vt:lpstr>Slide 5</vt:lpstr>
      <vt:lpstr>Slide 6</vt:lpstr>
      <vt:lpstr>Slide 7</vt:lpstr>
      <vt:lpstr>Slide 8</vt:lpstr>
    </vt:vector>
  </TitlesOfParts>
  <Company>User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User</dc:creator>
  <cp:lastModifiedBy>lia</cp:lastModifiedBy>
  <cp:revision>13</cp:revision>
  <dcterms:created xsi:type="dcterms:W3CDTF">2016-12-25T02:27:54Z</dcterms:created>
  <dcterms:modified xsi:type="dcterms:W3CDTF">2021-08-29T04:18:40Z</dcterms:modified>
</cp:coreProperties>
</file>