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6" r:id="rId13"/>
    <p:sldId id="269" r:id="rId14"/>
    <p:sldId id="270" r:id="rId15"/>
    <p:sldId id="272" r:id="rId16"/>
    <p:sldId id="271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60BDA-9DC4-4439-B214-2CC59FA5D44D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EE12D-8E3E-4E41-B2BF-D437D8A9AF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Tom</a:t>
            </a:r>
            <a:r>
              <a:rPr lang="en-US" baseline="0" dirty="0" smtClean="0"/>
              <a:t> offered to lend me some money; I’ve decided to buy a car; I’ve decided </a:t>
            </a:r>
            <a:r>
              <a:rPr lang="en-US" i="1" baseline="0" dirty="0" smtClean="0"/>
              <a:t>not to keep </a:t>
            </a:r>
            <a:r>
              <a:rPr lang="en-US" baseline="0" dirty="0" smtClean="0"/>
              <a:t>my old car. NEGATIVE FORM: </a:t>
            </a:r>
            <a:r>
              <a:rPr lang="en-US" i="1" baseline="0" dirty="0" smtClean="0"/>
              <a:t>not + infinitive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EE12D-8E3E-4E41-B2BF-D437D8A9AF58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Noun Mod.= Inf. As </a:t>
            </a:r>
            <a:r>
              <a:rPr lang="en-US" dirty="0" err="1" smtClean="0"/>
              <a:t>Adj</a:t>
            </a:r>
            <a:r>
              <a:rPr lang="en-US" dirty="0" smtClean="0"/>
              <a:t>; Verb Mod.= Inf.</a:t>
            </a:r>
            <a:r>
              <a:rPr lang="en-US" baseline="0" dirty="0" smtClean="0"/>
              <a:t> as Adv.;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EE12D-8E3E-4E41-B2BF-D437D8A9AF58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teacher tried telling the students not to do it -the teacher tried to tell the students not to do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EE12D-8E3E-4E41-B2BF-D437D8A9AF58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Adj</a:t>
            </a:r>
            <a:r>
              <a:rPr lang="en-US" dirty="0" smtClean="0"/>
              <a:t> Mod; 2. </a:t>
            </a:r>
            <a:r>
              <a:rPr lang="en-US" dirty="0" err="1" smtClean="0"/>
              <a:t>Subj</a:t>
            </a:r>
            <a:r>
              <a:rPr lang="en-US" dirty="0" smtClean="0"/>
              <a:t>; 3. Noun Mod;</a:t>
            </a:r>
            <a:r>
              <a:rPr lang="en-US" baseline="0" dirty="0" smtClean="0"/>
              <a:t> 4. Verb Mod; 5. </a:t>
            </a:r>
            <a:r>
              <a:rPr lang="en-US" baseline="0" dirty="0" err="1" smtClean="0"/>
              <a:t>Ques</a:t>
            </a:r>
            <a:r>
              <a:rPr lang="en-US" baseline="0" dirty="0" smtClean="0"/>
              <a:t> Mod; 6. </a:t>
            </a:r>
            <a:r>
              <a:rPr lang="en-US" baseline="0" dirty="0" err="1" smtClean="0"/>
              <a:t>Ques</a:t>
            </a:r>
            <a:r>
              <a:rPr lang="en-US" baseline="0" dirty="0" smtClean="0"/>
              <a:t> Mod.; 7. Noun Mod. 8. Verb Mod; 9. </a:t>
            </a:r>
            <a:r>
              <a:rPr lang="en-US" baseline="0" dirty="0" err="1" smtClean="0"/>
              <a:t>Adj</a:t>
            </a:r>
            <a:r>
              <a:rPr lang="en-US" baseline="0" dirty="0" smtClean="0"/>
              <a:t> Mod; 10. Subject.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EE12D-8E3E-4E41-B2BF-D437D8A9AF58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458200" cy="1738312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Aharoni" pitchFamily="2" charset="-79"/>
                <a:cs typeface="Aharoni" pitchFamily="2" charset="-79"/>
              </a:rPr>
              <a:t>Gerund and To infinitive</a:t>
            </a:r>
            <a:endParaRPr lang="en-US" sz="4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Gede Eka Putrawan, S.S.,M.Hum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+ 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AutoNum type="alphaLcParenR"/>
            </a:pPr>
            <a:r>
              <a:rPr lang="en-US" dirty="0" smtClean="0"/>
              <a:t>Did you go shopping yesterday? </a:t>
            </a:r>
          </a:p>
          <a:p>
            <a:pPr marL="624078" indent="-514350">
              <a:buAutoNum type="alphaLcParenR"/>
            </a:pPr>
            <a:r>
              <a:rPr lang="en-US" dirty="0" smtClean="0"/>
              <a:t>I went swimming last week.</a:t>
            </a:r>
          </a:p>
          <a:p>
            <a:pPr marL="624078" indent="-514350">
              <a:buAutoNum type="alphaLcParenR"/>
            </a:pPr>
            <a:r>
              <a:rPr lang="en-US" dirty="0" smtClean="0"/>
              <a:t>Bob hasn’t gone fishing in years. </a:t>
            </a:r>
          </a:p>
          <a:p>
            <a:pPr marL="624078" indent="-514350">
              <a:buAutoNum type="alphaLcParenR"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GO is followed by a gerund in certain idiomatic expressions about activities. There is no TO between GO and the gerund. 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Incorrect: Did you go to shopping? </a:t>
            </a:r>
          </a:p>
          <a:p>
            <a:pPr marL="624078" indent="-514350">
              <a:buNone/>
            </a:pPr>
            <a:r>
              <a:rPr lang="en-US" dirty="0" smtClean="0"/>
              <a:t>Correct: Did you go shopping?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EXPRESSIONS WITH GO + -ING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en-US" dirty="0" smtClean="0"/>
              <a:t>Go boating</a:t>
            </a:r>
          </a:p>
          <a:p>
            <a:pPr>
              <a:buFontTx/>
              <a:buChar char="-"/>
            </a:pPr>
            <a:r>
              <a:rPr lang="en-US" dirty="0" smtClean="0"/>
              <a:t>Go bowling</a:t>
            </a:r>
          </a:p>
          <a:p>
            <a:pPr>
              <a:buFontTx/>
              <a:buChar char="-"/>
            </a:pPr>
            <a:r>
              <a:rPr lang="en-US" dirty="0" smtClean="0"/>
              <a:t>Go camping</a:t>
            </a:r>
          </a:p>
          <a:p>
            <a:pPr>
              <a:buFontTx/>
              <a:buChar char="-"/>
            </a:pPr>
            <a:r>
              <a:rPr lang="en-US" dirty="0" smtClean="0"/>
              <a:t>Go dancing</a:t>
            </a:r>
          </a:p>
          <a:p>
            <a:pPr>
              <a:buFontTx/>
              <a:buChar char="-"/>
            </a:pPr>
            <a:r>
              <a:rPr lang="en-US" dirty="0" smtClean="0"/>
              <a:t>Go fishing</a:t>
            </a:r>
          </a:p>
          <a:p>
            <a:pPr>
              <a:buFontTx/>
              <a:buChar char="-"/>
            </a:pPr>
            <a:r>
              <a:rPr lang="en-US" dirty="0" smtClean="0"/>
              <a:t>Go hiking</a:t>
            </a:r>
          </a:p>
          <a:p>
            <a:pPr>
              <a:buFontTx/>
              <a:buChar char="-"/>
            </a:pPr>
            <a:r>
              <a:rPr lang="en-US" dirty="0" smtClean="0"/>
              <a:t>Go jogging</a:t>
            </a:r>
          </a:p>
          <a:p>
            <a:pPr>
              <a:buFontTx/>
              <a:buChar char="-"/>
            </a:pPr>
            <a:r>
              <a:rPr lang="en-US" dirty="0" smtClean="0"/>
              <a:t>Go running</a:t>
            </a:r>
          </a:p>
          <a:p>
            <a:pPr>
              <a:buFontTx/>
              <a:buChar char="-"/>
            </a:pPr>
            <a:r>
              <a:rPr lang="en-US" dirty="0" smtClean="0"/>
              <a:t>Go sailing</a:t>
            </a:r>
          </a:p>
          <a:p>
            <a:pPr>
              <a:buFontTx/>
              <a:buChar char="-"/>
            </a:pPr>
            <a:r>
              <a:rPr lang="en-US" dirty="0" smtClean="0"/>
              <a:t>Go (window) shopping</a:t>
            </a:r>
          </a:p>
          <a:p>
            <a:pPr>
              <a:buFontTx/>
              <a:buChar char="-"/>
            </a:pPr>
            <a:r>
              <a:rPr lang="en-US" dirty="0" smtClean="0"/>
              <a:t>Go sightseeing</a:t>
            </a:r>
          </a:p>
          <a:p>
            <a:pPr>
              <a:buFontTx/>
              <a:buChar char="-"/>
            </a:pPr>
            <a:r>
              <a:rPr lang="en-US" dirty="0" smtClean="0"/>
              <a:t>Go skating</a:t>
            </a:r>
          </a:p>
          <a:p>
            <a:pPr>
              <a:buFontTx/>
              <a:buChar char="-"/>
            </a:pPr>
            <a:r>
              <a:rPr lang="en-US" dirty="0" smtClean="0"/>
              <a:t>Go (water) skiing</a:t>
            </a:r>
          </a:p>
          <a:p>
            <a:pPr>
              <a:buFontTx/>
              <a:buChar char="-"/>
            </a:pPr>
            <a:r>
              <a:rPr lang="en-US" dirty="0" smtClean="0"/>
              <a:t>Go swimming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Infinitive is a form (TO + V) used as a noun, an adjective, and an adverb.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Wingdings" pitchFamily="2" charset="2"/>
              </a:rPr>
              <a:t> Infinitive </a:t>
            </a:r>
            <a:r>
              <a:rPr lang="en-US" dirty="0" err="1" smtClean="0">
                <a:sym typeface="Wingdings" pitchFamily="2" charset="2"/>
              </a:rPr>
              <a:t>adalah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bentuk</a:t>
            </a:r>
            <a:r>
              <a:rPr lang="en-US" dirty="0" smtClean="0">
                <a:sym typeface="Wingdings" pitchFamily="2" charset="2"/>
              </a:rPr>
              <a:t> (TO + V) yang </a:t>
            </a:r>
            <a:r>
              <a:rPr lang="en-US" dirty="0" err="1" smtClean="0">
                <a:sym typeface="Wingdings" pitchFamily="2" charset="2"/>
              </a:rPr>
              <a:t>digunakan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benda</a:t>
            </a:r>
            <a:r>
              <a:rPr lang="en-US" dirty="0" smtClean="0">
                <a:sym typeface="Wingdings" pitchFamily="2" charset="2"/>
              </a:rPr>
              <a:t> (N), </a:t>
            </a:r>
            <a:r>
              <a:rPr lang="en-US" dirty="0" err="1" smtClean="0">
                <a:sym typeface="Wingdings" pitchFamily="2" charset="2"/>
              </a:rPr>
              <a:t>kata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sifat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keterangan</a:t>
            </a:r>
            <a:r>
              <a:rPr lang="en-US" dirty="0" smtClean="0">
                <a:sym typeface="Wingdings" pitchFamily="2" charset="2"/>
              </a:rPr>
              <a:t> (Adv)</a:t>
            </a:r>
          </a:p>
          <a:p>
            <a:pPr algn="just">
              <a:buNone/>
            </a:pPr>
            <a:endParaRPr lang="en-US" dirty="0" smtClean="0">
              <a:sym typeface="Wingdings" pitchFamily="2" charset="2"/>
            </a:endParaRPr>
          </a:p>
          <a:p>
            <a:pPr algn="just"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fungsinya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benda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maka</a:t>
            </a:r>
            <a:r>
              <a:rPr lang="en-US" dirty="0" smtClean="0">
                <a:sym typeface="Wingdings" pitchFamily="2" charset="2"/>
              </a:rPr>
              <a:t> INFINITIVE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juga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subjek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objek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kalimat</a:t>
            </a:r>
            <a:r>
              <a:rPr lang="en-US" dirty="0" smtClean="0">
                <a:sym typeface="Wingdings" pitchFamily="2" charset="2"/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24078" indent="-514350">
              <a:buAutoNum type="arabicPeriod"/>
            </a:pPr>
            <a:r>
              <a:rPr lang="en-US" b="1" i="1" dirty="0" smtClean="0"/>
              <a:t>To </a:t>
            </a:r>
            <a:r>
              <a:rPr lang="en-US" b="1" i="1" dirty="0" smtClean="0"/>
              <a:t>Infinitive as </a:t>
            </a:r>
            <a:r>
              <a:rPr lang="en-US" b="1" i="1" dirty="0" smtClean="0"/>
              <a:t>Subject</a:t>
            </a:r>
          </a:p>
          <a:p>
            <a:pPr marL="624078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- to sleep is a necessity. 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b="1" i="1" dirty="0" smtClean="0"/>
              <a:t>2. To Infinitive as </a:t>
            </a:r>
            <a:r>
              <a:rPr lang="en-US" b="1" i="1" dirty="0" smtClean="0"/>
              <a:t>Modifier</a:t>
            </a:r>
          </a:p>
          <a:p>
            <a:pPr marL="624078" indent="-514350"/>
            <a:r>
              <a:rPr lang="en-US" i="1" dirty="0" smtClean="0"/>
              <a:t>Noun Modifier</a:t>
            </a:r>
          </a:p>
          <a:p>
            <a:pPr marL="624078" indent="-514350"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- </a:t>
            </a:r>
            <a:r>
              <a:rPr lang="en-US" dirty="0" smtClean="0"/>
              <a:t>all people need water </a:t>
            </a:r>
            <a:r>
              <a:rPr lang="en-US" i="1" dirty="0" smtClean="0"/>
              <a:t>to drink</a:t>
            </a:r>
            <a:r>
              <a:rPr lang="en-US" dirty="0" smtClean="0"/>
              <a:t>. </a:t>
            </a:r>
          </a:p>
          <a:p>
            <a:pPr marL="624078" indent="-514350">
              <a:buNone/>
            </a:pPr>
            <a:endParaRPr lang="en-US" i="1" dirty="0" smtClean="0"/>
          </a:p>
          <a:p>
            <a:pPr marL="624078" indent="-514350"/>
            <a:r>
              <a:rPr lang="en-US" i="1" dirty="0" smtClean="0"/>
              <a:t>Adjective </a:t>
            </a:r>
            <a:r>
              <a:rPr lang="en-US" i="1" dirty="0" smtClean="0"/>
              <a:t>Modifier</a:t>
            </a:r>
          </a:p>
          <a:p>
            <a:pPr marL="624078" indent="-514350"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- </a:t>
            </a:r>
            <a:r>
              <a:rPr lang="en-US" dirty="0" smtClean="0"/>
              <a:t>the materials are easy </a:t>
            </a:r>
            <a:r>
              <a:rPr lang="en-US" i="1" dirty="0" smtClean="0"/>
              <a:t>to understand. </a:t>
            </a:r>
          </a:p>
          <a:p>
            <a:pPr marL="624078" indent="-514350">
              <a:buNone/>
            </a:pPr>
            <a:endParaRPr lang="en-US" i="1" dirty="0" smtClean="0"/>
          </a:p>
          <a:p>
            <a:pPr marL="624078" indent="-514350"/>
            <a:r>
              <a:rPr lang="en-US" i="1" dirty="0" smtClean="0"/>
              <a:t>Verb </a:t>
            </a:r>
            <a:r>
              <a:rPr lang="en-US" i="1" dirty="0" smtClean="0"/>
              <a:t>Modifier</a:t>
            </a:r>
          </a:p>
          <a:p>
            <a:pPr marL="624078" indent="-514350"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- </a:t>
            </a:r>
            <a:r>
              <a:rPr lang="en-US" dirty="0" smtClean="0"/>
              <a:t>we meet </a:t>
            </a:r>
            <a:r>
              <a:rPr lang="en-US" i="1" dirty="0" smtClean="0"/>
              <a:t>to talk </a:t>
            </a:r>
            <a:r>
              <a:rPr lang="en-US" dirty="0" smtClean="0"/>
              <a:t>about our relationship</a:t>
            </a:r>
          </a:p>
          <a:p>
            <a:pPr marL="624078" indent="-514350">
              <a:buNone/>
            </a:pPr>
            <a:endParaRPr lang="en-US" i="1" dirty="0" smtClean="0"/>
          </a:p>
          <a:p>
            <a:pPr marL="624078" indent="-514350"/>
            <a:r>
              <a:rPr lang="en-US" i="1" dirty="0" smtClean="0"/>
              <a:t>Question </a:t>
            </a:r>
            <a:r>
              <a:rPr lang="en-US" i="1" dirty="0" smtClean="0"/>
              <a:t>Modifier</a:t>
            </a:r>
          </a:p>
          <a:p>
            <a:pPr marL="624078" indent="-514350"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- </a:t>
            </a:r>
            <a:r>
              <a:rPr lang="en-US" dirty="0" smtClean="0"/>
              <a:t>she told me how </a:t>
            </a:r>
            <a:r>
              <a:rPr lang="en-US" i="1" dirty="0" smtClean="0"/>
              <a:t>to make </a:t>
            </a:r>
            <a:r>
              <a:rPr lang="en-US" dirty="0" smtClean="0"/>
              <a:t>a good essay.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COMMON VERBS FOLLOWED BY INFINITIVES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Want </a:t>
            </a:r>
          </a:p>
          <a:p>
            <a:r>
              <a:rPr lang="en-US" dirty="0" smtClean="0"/>
              <a:t>Need</a:t>
            </a:r>
          </a:p>
          <a:p>
            <a:r>
              <a:rPr lang="en-US" dirty="0" smtClean="0"/>
              <a:t>Would like</a:t>
            </a:r>
          </a:p>
          <a:p>
            <a:r>
              <a:rPr lang="en-US" dirty="0" smtClean="0"/>
              <a:t>Would love</a:t>
            </a:r>
          </a:p>
          <a:p>
            <a:r>
              <a:rPr lang="en-US" dirty="0" smtClean="0"/>
              <a:t>Hope </a:t>
            </a:r>
          </a:p>
          <a:p>
            <a:r>
              <a:rPr lang="en-US" dirty="0" smtClean="0"/>
              <a:t>Expect</a:t>
            </a:r>
          </a:p>
          <a:p>
            <a:r>
              <a:rPr lang="en-US" dirty="0" smtClean="0"/>
              <a:t>Plan</a:t>
            </a:r>
          </a:p>
          <a:p>
            <a:r>
              <a:rPr lang="en-US" dirty="0" smtClean="0"/>
              <a:t>Intend</a:t>
            </a:r>
          </a:p>
          <a:p>
            <a:r>
              <a:rPr lang="en-US" dirty="0" smtClean="0"/>
              <a:t>Mean</a:t>
            </a:r>
          </a:p>
          <a:p>
            <a:r>
              <a:rPr lang="en-US" dirty="0" smtClean="0"/>
              <a:t>Decide</a:t>
            </a:r>
          </a:p>
          <a:p>
            <a:r>
              <a:rPr lang="en-US" dirty="0" smtClean="0"/>
              <a:t>Promise</a:t>
            </a:r>
          </a:p>
          <a:p>
            <a:r>
              <a:rPr lang="en-US" dirty="0" smtClean="0"/>
              <a:t>Offer</a:t>
            </a:r>
          </a:p>
          <a:p>
            <a:r>
              <a:rPr lang="en-US" dirty="0" smtClean="0"/>
              <a:t>Agree</a:t>
            </a:r>
          </a:p>
          <a:p>
            <a:r>
              <a:rPr lang="en-US" dirty="0" smtClean="0"/>
              <a:t>Refuse</a:t>
            </a:r>
          </a:p>
          <a:p>
            <a:r>
              <a:rPr lang="en-US" dirty="0" smtClean="0"/>
              <a:t>Tend </a:t>
            </a:r>
          </a:p>
          <a:p>
            <a:r>
              <a:rPr lang="en-US" dirty="0" smtClean="0"/>
              <a:t>Etc.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COMMON VERBS FOLLOWED BY INFINITIVES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Anxious</a:t>
            </a:r>
          </a:p>
          <a:p>
            <a:r>
              <a:rPr lang="en-US" dirty="0" smtClean="0"/>
              <a:t>Boring</a:t>
            </a:r>
          </a:p>
          <a:p>
            <a:r>
              <a:rPr lang="en-US" dirty="0" smtClean="0"/>
              <a:t>Common</a:t>
            </a:r>
          </a:p>
          <a:p>
            <a:r>
              <a:rPr lang="en-US" dirty="0" smtClean="0"/>
              <a:t>Dangerous </a:t>
            </a:r>
          </a:p>
          <a:p>
            <a:r>
              <a:rPr lang="en-US" dirty="0" smtClean="0"/>
              <a:t>Difficult</a:t>
            </a:r>
          </a:p>
          <a:p>
            <a:r>
              <a:rPr lang="en-US" dirty="0" smtClean="0"/>
              <a:t>Eager</a:t>
            </a:r>
          </a:p>
          <a:p>
            <a:r>
              <a:rPr lang="en-US" dirty="0" smtClean="0"/>
              <a:t>Easy</a:t>
            </a:r>
          </a:p>
          <a:p>
            <a:r>
              <a:rPr lang="en-US" dirty="0" smtClean="0"/>
              <a:t>Good </a:t>
            </a:r>
          </a:p>
          <a:p>
            <a:r>
              <a:rPr lang="en-US" dirty="0" smtClean="0"/>
              <a:t>Hard</a:t>
            </a:r>
          </a:p>
          <a:p>
            <a:r>
              <a:rPr lang="en-US" dirty="0" smtClean="0"/>
              <a:t>Learn </a:t>
            </a:r>
          </a:p>
          <a:p>
            <a:r>
              <a:rPr lang="en-US" dirty="0" smtClean="0"/>
              <a:t>Pleased</a:t>
            </a:r>
          </a:p>
          <a:p>
            <a:r>
              <a:rPr lang="en-US" dirty="0" smtClean="0"/>
              <a:t>Prepared</a:t>
            </a:r>
          </a:p>
          <a:p>
            <a:r>
              <a:rPr lang="en-US" dirty="0" smtClean="0"/>
              <a:t>Ready </a:t>
            </a:r>
          </a:p>
          <a:p>
            <a:r>
              <a:rPr lang="en-US" dirty="0" smtClean="0"/>
              <a:t>Strange</a:t>
            </a:r>
          </a:p>
          <a:p>
            <a:r>
              <a:rPr lang="en-US" dirty="0" smtClean="0"/>
              <a:t>Usual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600" dirty="0" smtClean="0"/>
              <a:t>e.g. </a:t>
            </a:r>
            <a:r>
              <a:rPr lang="en-US" sz="3600" i="1" dirty="0" smtClean="0"/>
              <a:t>she sounded very eager to meet you; it’s so good to see you after all this time; it’s boring to sit on the plane with nothing to read; etc.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GERUND AND INFINITIVE: DIFFERENCE IN MEANING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STOP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I </a:t>
            </a:r>
            <a:r>
              <a:rPr lang="en-US" i="1" dirty="0" smtClean="0"/>
              <a:t>stopped buying </a:t>
            </a:r>
            <a:r>
              <a:rPr lang="en-US" dirty="0" smtClean="0"/>
              <a:t>vegetables</a:t>
            </a:r>
            <a:r>
              <a:rPr lang="en-US" dirty="0" smtClean="0"/>
              <a:t> </a:t>
            </a:r>
            <a:r>
              <a:rPr lang="en-US" dirty="0" smtClean="0"/>
              <a:t>( I no longer buy vegetables)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I </a:t>
            </a:r>
            <a:r>
              <a:rPr lang="en-US" i="1" dirty="0" smtClean="0"/>
              <a:t>stopped to buy </a:t>
            </a:r>
            <a:r>
              <a:rPr lang="en-US" dirty="0" smtClean="0"/>
              <a:t>vegetables ( I stopped at the store and bought vegetables)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REMEMBER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I </a:t>
            </a:r>
            <a:r>
              <a:rPr lang="en-US" i="1" dirty="0" smtClean="0"/>
              <a:t>remember going </a:t>
            </a:r>
            <a:r>
              <a:rPr lang="en-US" dirty="0" smtClean="0"/>
              <a:t>to NY in 1984 (went there in 1984 and now I remember this)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I </a:t>
            </a:r>
            <a:r>
              <a:rPr lang="en-US" i="1" dirty="0" smtClean="0"/>
              <a:t>remembered to go </a:t>
            </a:r>
            <a:r>
              <a:rPr lang="en-US" dirty="0" smtClean="0"/>
              <a:t>to the post office for you. Here’s your stamp ( I remembered, then I went there).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GO 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She </a:t>
            </a:r>
            <a:r>
              <a:rPr lang="en-US" i="1" dirty="0" smtClean="0"/>
              <a:t>went on talking </a:t>
            </a:r>
            <a:r>
              <a:rPr lang="en-US" dirty="0" smtClean="0"/>
              <a:t>about her children all morning. (She continued talking)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She spoke about her daughter, then she </a:t>
            </a:r>
            <a:r>
              <a:rPr lang="en-US" i="1" dirty="0" smtClean="0"/>
              <a:t>went on to talk </a:t>
            </a:r>
            <a:r>
              <a:rPr lang="en-US" dirty="0" smtClean="0"/>
              <a:t>about her son (a change to something different)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+ GERUND OR 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24078" indent="-514350" algn="just">
              <a:buAutoNum type="alphaLcParenR"/>
            </a:pPr>
            <a:r>
              <a:rPr lang="en-US" sz="1800" dirty="0" smtClean="0"/>
              <a:t>I began to rain </a:t>
            </a:r>
          </a:p>
          <a:p>
            <a:pPr marL="624078" indent="-514350" algn="just">
              <a:buAutoNum type="alphaLcParenR"/>
            </a:pPr>
            <a:r>
              <a:rPr lang="en-US" sz="1800" dirty="0" smtClean="0"/>
              <a:t>It began raining</a:t>
            </a:r>
          </a:p>
          <a:p>
            <a:pPr marL="624078" indent="-514350" algn="just">
              <a:buNone/>
            </a:pPr>
            <a:r>
              <a:rPr lang="en-US" sz="1800" dirty="0" smtClean="0"/>
              <a:t>	Some verbs are followed by either an infinitive or a gerund. Usually there is no difference in meaning. (a) and (b) have the same meaning. </a:t>
            </a:r>
          </a:p>
          <a:p>
            <a:pPr marL="624078" indent="-514350" algn="just">
              <a:buNone/>
            </a:pPr>
            <a:r>
              <a:rPr lang="en-US" sz="1800" dirty="0" smtClean="0"/>
              <a:t>	Some common verbs followed by either a gerund or an infinitive: </a:t>
            </a:r>
          </a:p>
          <a:p>
            <a:pPr marL="624078" indent="-514350" algn="just"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- begin 		- start 		- continue </a:t>
            </a:r>
          </a:p>
          <a:p>
            <a:pPr marL="624078" indent="-514350" algn="just"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- advice		- agree		- dislike</a:t>
            </a:r>
          </a:p>
          <a:p>
            <a:pPr marL="624078" indent="-514350" algn="just"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- hate 		- intend		- like 			</a:t>
            </a:r>
          </a:p>
          <a:p>
            <a:pPr marL="624078" indent="-514350" algn="just"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- study		- forget 		- love </a:t>
            </a:r>
          </a:p>
          <a:p>
            <a:pPr marL="624078" indent="-514350" algn="just">
              <a:buNone/>
            </a:pPr>
            <a:endParaRPr lang="en-US" sz="1800" dirty="0" smtClean="0"/>
          </a:p>
          <a:p>
            <a:pPr marL="624078" indent="-514350" algn="just">
              <a:buNone/>
            </a:pPr>
            <a:r>
              <a:rPr lang="en-US" sz="1800" dirty="0" smtClean="0"/>
              <a:t>	e.g.  </a:t>
            </a:r>
            <a:r>
              <a:rPr lang="en-US" sz="1800" i="1" dirty="0" smtClean="0"/>
              <a:t>- the teacher tried telling the students</a:t>
            </a:r>
          </a:p>
          <a:p>
            <a:pPr marL="624078" indent="-514350" algn="just">
              <a:buNone/>
            </a:pPr>
            <a:r>
              <a:rPr lang="en-US" sz="1800" i="1" dirty="0" smtClean="0"/>
              <a:t>		   - the teacher tried to tell the students </a:t>
            </a:r>
            <a:r>
              <a:rPr lang="en-US" sz="1800" dirty="0" smtClean="0"/>
              <a:t>	</a:t>
            </a:r>
          </a:p>
          <a:p>
            <a:pPr marL="624078" indent="-514350" algn="just"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	- my mother loves to go shopping</a:t>
            </a:r>
          </a:p>
          <a:p>
            <a:pPr marL="624078" indent="-514350" algn="just"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	- my mother loves going shopping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EXERCISE</a:t>
            </a:r>
            <a:br>
              <a:rPr lang="en-US" dirty="0" smtClean="0"/>
            </a:br>
            <a:r>
              <a:rPr lang="en-US" b="1" i="1" dirty="0" smtClean="0"/>
              <a:t> </a:t>
            </a:r>
            <a:r>
              <a:rPr lang="en-US" sz="2000" b="1" i="1" dirty="0" smtClean="0"/>
              <a:t>Decide the function of to infinitive in the following sentences!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1. The teacher is sad </a:t>
            </a:r>
            <a:r>
              <a:rPr lang="en-US" i="1" dirty="0" smtClean="0"/>
              <a:t>to tell</a:t>
            </a:r>
            <a:r>
              <a:rPr lang="en-US" dirty="0" smtClean="0"/>
              <a:t> the result of the quiz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i="1" dirty="0" smtClean="0"/>
              <a:t>To get </a:t>
            </a:r>
            <a:r>
              <a:rPr lang="en-US" dirty="0" smtClean="0"/>
              <a:t>more knowledge is to get more experience.</a:t>
            </a:r>
          </a:p>
          <a:p>
            <a:r>
              <a:rPr lang="en-US" dirty="0" smtClean="0"/>
              <a:t>3. The secretary will need a pen </a:t>
            </a:r>
            <a:r>
              <a:rPr lang="en-US" i="1" dirty="0" smtClean="0"/>
              <a:t>to write</a:t>
            </a:r>
            <a:r>
              <a:rPr lang="en-US" dirty="0" smtClean="0"/>
              <a:t> her notes.</a:t>
            </a:r>
          </a:p>
          <a:p>
            <a:r>
              <a:rPr lang="en-US" dirty="0" smtClean="0"/>
              <a:t>4. She went </a:t>
            </a:r>
            <a:r>
              <a:rPr lang="en-US" i="1" dirty="0" smtClean="0"/>
              <a:t>to find</a:t>
            </a:r>
            <a:r>
              <a:rPr lang="en-US" dirty="0" smtClean="0"/>
              <a:t> her love.</a:t>
            </a:r>
          </a:p>
          <a:p>
            <a:r>
              <a:rPr lang="en-US" dirty="0" smtClean="0"/>
              <a:t>5. I explained my students how </a:t>
            </a:r>
            <a:r>
              <a:rPr lang="en-US" i="1" dirty="0" smtClean="0"/>
              <a:t>to answer</a:t>
            </a:r>
            <a:r>
              <a:rPr lang="en-US" dirty="0" smtClean="0"/>
              <a:t> the exercises.</a:t>
            </a:r>
          </a:p>
          <a:p>
            <a:r>
              <a:rPr lang="en-US" dirty="0" smtClean="0"/>
              <a:t>6. I am confused about what </a:t>
            </a:r>
            <a:r>
              <a:rPr lang="en-US" i="1" dirty="0" smtClean="0"/>
              <a:t>to do</a:t>
            </a:r>
            <a:r>
              <a:rPr lang="en-US" dirty="0" smtClean="0"/>
              <a:t> after my graduation day.</a:t>
            </a:r>
          </a:p>
          <a:p>
            <a:r>
              <a:rPr lang="en-US" dirty="0" smtClean="0"/>
              <a:t>7. The teacher buys a chalk </a:t>
            </a:r>
            <a:r>
              <a:rPr lang="en-US" i="1" dirty="0" smtClean="0"/>
              <a:t>to write</a:t>
            </a:r>
            <a:r>
              <a:rPr lang="en-US" dirty="0" smtClean="0"/>
              <a:t> on the blackboard.</a:t>
            </a:r>
          </a:p>
          <a:p>
            <a:r>
              <a:rPr lang="en-US" dirty="0" smtClean="0"/>
              <a:t>8. Ira </a:t>
            </a:r>
            <a:r>
              <a:rPr lang="en-US" dirty="0" err="1" smtClean="0"/>
              <a:t>Swara</a:t>
            </a:r>
            <a:r>
              <a:rPr lang="en-US" dirty="0" smtClean="0"/>
              <a:t> is singing </a:t>
            </a:r>
            <a:r>
              <a:rPr lang="en-US" i="1" dirty="0" smtClean="0"/>
              <a:t>to amuse</a:t>
            </a:r>
            <a:r>
              <a:rPr lang="en-US" dirty="0" smtClean="0"/>
              <a:t> all the audience.</a:t>
            </a:r>
          </a:p>
          <a:p>
            <a:r>
              <a:rPr lang="en-US" dirty="0" smtClean="0"/>
              <a:t>9. It is wonderful </a:t>
            </a:r>
            <a:r>
              <a:rPr lang="en-US" i="1" dirty="0" smtClean="0"/>
              <a:t>to visit</a:t>
            </a:r>
            <a:r>
              <a:rPr lang="en-US" dirty="0" smtClean="0"/>
              <a:t> Bali </a:t>
            </a:r>
            <a:r>
              <a:rPr lang="en-US" dirty="0" smtClean="0"/>
              <a:t>on </a:t>
            </a:r>
            <a:r>
              <a:rPr lang="en-US" dirty="0" smtClean="0"/>
              <a:t>our </a:t>
            </a:r>
            <a:r>
              <a:rPr lang="en-US" dirty="0" smtClean="0"/>
              <a:t>honeymoon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10. </a:t>
            </a:r>
            <a:r>
              <a:rPr lang="en-US" i="1" dirty="0" smtClean="0"/>
              <a:t>To get</a:t>
            </a:r>
            <a:r>
              <a:rPr lang="en-US" dirty="0" smtClean="0"/>
              <a:t> a better score is not difficult if we know the tricks.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Complete the sentences with the gerund form </a:t>
            </a:r>
            <a:r>
              <a:rPr lang="en-US" sz="2400" dirty="0" smtClean="0"/>
              <a:t>or infinitive of </a:t>
            </a:r>
            <a:r>
              <a:rPr lang="en-US" sz="2400" dirty="0" smtClean="0"/>
              <a:t>the verbs in parentheses.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24078" indent="-514350">
              <a:buAutoNum type="arabicPeriod"/>
            </a:pPr>
            <a:r>
              <a:rPr lang="en-US" dirty="0" smtClean="0"/>
              <a:t>She is good at (dance)</a:t>
            </a:r>
          </a:p>
          <a:p>
            <a:pPr marL="624078" indent="-514350">
              <a:buAutoNum type="arabicPeriod"/>
            </a:pPr>
            <a:r>
              <a:rPr lang="en-US" dirty="0" smtClean="0"/>
              <a:t>He is crazy about (sing) </a:t>
            </a:r>
          </a:p>
          <a:p>
            <a:pPr marL="624078" indent="-514350">
              <a:buAutoNum type="arabicPeriod"/>
            </a:pPr>
            <a:r>
              <a:rPr lang="en-US" dirty="0" smtClean="0"/>
              <a:t>I don’t like (play) cards.</a:t>
            </a:r>
          </a:p>
          <a:p>
            <a:pPr marL="624078" indent="-514350">
              <a:buAutoNum type="arabicPeriod"/>
            </a:pPr>
            <a:r>
              <a:rPr lang="en-US" dirty="0" smtClean="0"/>
              <a:t>They are afraid of (swim) in the sea. </a:t>
            </a:r>
          </a:p>
          <a:p>
            <a:pPr marL="624078" indent="-514350">
              <a:buAutoNum type="arabicPeriod"/>
            </a:pPr>
            <a:r>
              <a:rPr lang="en-US" dirty="0" smtClean="0"/>
              <a:t>Sam dreams of (be) a </a:t>
            </a:r>
            <a:r>
              <a:rPr lang="en-US" dirty="0" err="1" smtClean="0"/>
              <a:t>popstar</a:t>
            </a:r>
            <a:r>
              <a:rPr lang="en-US" dirty="0" smtClean="0"/>
              <a:t>. </a:t>
            </a:r>
          </a:p>
          <a:p>
            <a:pPr marL="624078" indent="-514350">
              <a:buAutoNum type="arabicPeriod"/>
            </a:pPr>
            <a:r>
              <a:rPr lang="en-US" dirty="0" smtClean="0"/>
              <a:t>He is interested in (make) friends. </a:t>
            </a:r>
          </a:p>
          <a:p>
            <a:pPr marL="624078" indent="-514350">
              <a:buAutoNum type="arabicPeriod"/>
            </a:pPr>
            <a:r>
              <a:rPr lang="en-US" dirty="0" smtClean="0"/>
              <a:t>I want (go) to the city. </a:t>
            </a:r>
          </a:p>
          <a:p>
            <a:pPr marL="624078" indent="-514350">
              <a:buAutoNum type="arabicPeriod"/>
            </a:pPr>
            <a:r>
              <a:rPr lang="en-US" dirty="0" smtClean="0"/>
              <a:t>I am planning (stay) here much longer. </a:t>
            </a:r>
          </a:p>
          <a:p>
            <a:pPr marL="624078" indent="-514350">
              <a:buAutoNum type="arabicPeriod"/>
            </a:pPr>
            <a:r>
              <a:rPr lang="en-US" dirty="0" smtClean="0"/>
              <a:t>My car tends (overheat) in the summer. </a:t>
            </a:r>
          </a:p>
          <a:p>
            <a:pPr marL="624078" indent="-514350">
              <a:buAutoNum type="arabicPeriod"/>
            </a:pPr>
            <a:r>
              <a:rPr lang="en-US" dirty="0" smtClean="0"/>
              <a:t>They enjoy (sing) a song</a:t>
            </a:r>
          </a:p>
          <a:p>
            <a:pPr marL="624078" indent="-514350">
              <a:buAutoNum type="arabicPeriod"/>
            </a:pPr>
            <a:r>
              <a:rPr lang="en-US" dirty="0" smtClean="0"/>
              <a:t>My favorite hobby is (read) </a:t>
            </a:r>
          </a:p>
          <a:p>
            <a:pPr marL="624078" indent="-514350">
              <a:buAutoNum type="arabicPeriod"/>
            </a:pPr>
            <a:r>
              <a:rPr lang="en-US" dirty="0" smtClean="0"/>
              <a:t>My favorite niece is (read)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en-US" dirty="0" smtClean="0"/>
              <a:t>Gerund &amp; Infinitive Overview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2133600"/>
            <a:ext cx="1697703" cy="12954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GERUND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V+Ing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2078703" y="1975338"/>
            <a:ext cx="579837" cy="1611923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58540" y="1828800"/>
            <a:ext cx="2370660" cy="293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Some verbs + V-</a:t>
            </a:r>
            <a:r>
              <a:rPr lang="en-US" dirty="0" err="1" smtClean="0">
                <a:solidFill>
                  <a:schemeClr val="tx1"/>
                </a:solidFill>
              </a:rPr>
              <a:t>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04800" y="4724400"/>
            <a:ext cx="1697703" cy="12954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Infinitive</a:t>
            </a:r>
          </a:p>
          <a:p>
            <a:pPr algn="ctr"/>
            <a:r>
              <a:rPr lang="en-US" dirty="0" smtClean="0"/>
              <a:t>(TO+V)</a:t>
            </a:r>
            <a:endParaRPr lang="en-US" dirty="0"/>
          </a:p>
        </p:txBody>
      </p:sp>
      <p:sp>
        <p:nvSpPr>
          <p:cNvPr id="13" name="Left Brace 12"/>
          <p:cNvSpPr/>
          <p:nvPr/>
        </p:nvSpPr>
        <p:spPr>
          <a:xfrm>
            <a:off x="2078703" y="4566138"/>
            <a:ext cx="579837" cy="1611923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cxnSp>
        <p:nvCxnSpPr>
          <p:cNvPr id="18" name="Straight Connector 17"/>
          <p:cNvCxnSpPr/>
          <p:nvPr/>
        </p:nvCxnSpPr>
        <p:spPr>
          <a:xfrm>
            <a:off x="2362200" y="5410200"/>
            <a:ext cx="3048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667000" y="3440723"/>
            <a:ext cx="2370660" cy="293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Preposition</a:t>
            </a:r>
            <a:r>
              <a:rPr lang="en-US" dirty="0" smtClean="0">
                <a:solidFill>
                  <a:schemeClr val="tx1"/>
                </a:solidFill>
              </a:rPr>
              <a:t> + V-</a:t>
            </a:r>
            <a:r>
              <a:rPr lang="en-US" dirty="0" err="1" smtClean="0">
                <a:solidFill>
                  <a:schemeClr val="tx1"/>
                </a:solidFill>
              </a:rPr>
              <a:t>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667000" y="4431323"/>
            <a:ext cx="2370660" cy="293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Some verbs +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To+V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667000" y="5193323"/>
            <a:ext cx="2370660" cy="293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Adjectives</a:t>
            </a:r>
            <a:r>
              <a:rPr lang="en-US" dirty="0" smtClean="0">
                <a:solidFill>
                  <a:schemeClr val="tx1"/>
                </a:solidFill>
              </a:rPr>
              <a:t> +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To+V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667000" y="5867400"/>
            <a:ext cx="2590800" cy="674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Verb + Noun/Pronoun +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To+V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477940" y="1828800"/>
            <a:ext cx="3285060" cy="293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b="1" dirty="0" smtClean="0">
                <a:solidFill>
                  <a:schemeClr val="tx1"/>
                </a:solidFill>
              </a:rPr>
              <a:t>finished</a:t>
            </a:r>
            <a:r>
              <a:rPr lang="en-US" dirty="0" smtClean="0">
                <a:solidFill>
                  <a:schemeClr val="tx1"/>
                </a:solidFill>
              </a:rPr>
              <a:t> writing the report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86400" y="3276600"/>
            <a:ext cx="3285060" cy="5216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John had a good excuse </a:t>
            </a: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dirty="0" smtClean="0">
                <a:solidFill>
                  <a:schemeClr val="tx1"/>
                </a:solidFill>
              </a:rPr>
              <a:t> arriving late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486400" y="4431323"/>
            <a:ext cx="3285060" cy="293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We </a:t>
            </a:r>
            <a:r>
              <a:rPr lang="en-US" b="1" dirty="0" smtClean="0">
                <a:solidFill>
                  <a:schemeClr val="tx1"/>
                </a:solidFill>
              </a:rPr>
              <a:t>agreed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to come </a:t>
            </a:r>
            <a:r>
              <a:rPr lang="en-US" dirty="0" smtClean="0">
                <a:solidFill>
                  <a:schemeClr val="tx1"/>
                </a:solidFill>
              </a:rPr>
              <a:t>on Mon.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486400" y="5117123"/>
            <a:ext cx="3505200" cy="5216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I’m </a:t>
            </a:r>
            <a:r>
              <a:rPr lang="en-US" b="1" dirty="0" smtClean="0">
                <a:solidFill>
                  <a:schemeClr val="tx1"/>
                </a:solidFill>
              </a:rPr>
              <a:t>anxious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to hear </a:t>
            </a:r>
            <a:r>
              <a:rPr lang="en-US" dirty="0" smtClean="0">
                <a:solidFill>
                  <a:schemeClr val="tx1"/>
                </a:solidFill>
              </a:rPr>
              <a:t>from the boss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486400" y="6031523"/>
            <a:ext cx="3285060" cy="2930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 persuaded my father </a:t>
            </a:r>
            <a:r>
              <a:rPr lang="en-US" u="sng" dirty="0" smtClean="0">
                <a:solidFill>
                  <a:schemeClr val="tx1"/>
                </a:solidFill>
              </a:rPr>
              <a:t>to come</a:t>
            </a:r>
            <a:endParaRPr lang="en-US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dirty="0" smtClean="0"/>
              <a:t>	Gerund (also known as an </a:t>
            </a:r>
            <a:r>
              <a:rPr lang="en-US" i="1" dirty="0" smtClean="0"/>
              <a:t>-</a:t>
            </a:r>
            <a:r>
              <a:rPr lang="en-US" i="1" dirty="0" err="1" smtClean="0"/>
              <a:t>ing</a:t>
            </a:r>
            <a:r>
              <a:rPr lang="en-US" i="1" dirty="0" smtClean="0"/>
              <a:t> </a:t>
            </a:r>
            <a:r>
              <a:rPr lang="en-US" dirty="0" smtClean="0"/>
              <a:t>form</a:t>
            </a:r>
            <a:r>
              <a:rPr lang="en-US" dirty="0" smtClean="0"/>
              <a:t>) is a noun made from a verb by adding "-</a:t>
            </a:r>
            <a:r>
              <a:rPr lang="en-US" dirty="0" err="1" smtClean="0"/>
              <a:t>ing</a:t>
            </a:r>
            <a:r>
              <a:rPr lang="en-US" dirty="0" smtClean="0"/>
              <a:t>”.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When </a:t>
            </a:r>
            <a:r>
              <a:rPr lang="en-US" dirty="0" smtClean="0"/>
              <a:t>a verb ends in -</a:t>
            </a:r>
            <a:r>
              <a:rPr lang="en-US" dirty="0" err="1" smtClean="0"/>
              <a:t>ing</a:t>
            </a:r>
            <a:r>
              <a:rPr lang="en-US" dirty="0" smtClean="0"/>
              <a:t>, it may be a gerund </a:t>
            </a:r>
            <a:r>
              <a:rPr lang="en-US" b="1" dirty="0" smtClean="0"/>
              <a:t>or</a:t>
            </a:r>
            <a:r>
              <a:rPr lang="en-US" dirty="0" smtClean="0"/>
              <a:t> a present participle. It is important to understand that they are not the </a:t>
            </a:r>
            <a:r>
              <a:rPr lang="en-US" dirty="0" smtClean="0"/>
              <a:t>same.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When we use a verb in -</a:t>
            </a:r>
            <a:r>
              <a:rPr lang="en-US" dirty="0" err="1" smtClean="0"/>
              <a:t>ing</a:t>
            </a:r>
            <a:r>
              <a:rPr lang="en-US" dirty="0" smtClean="0"/>
              <a:t> form more like a </a:t>
            </a:r>
            <a:r>
              <a:rPr lang="en-US" b="1" dirty="0" smtClean="0"/>
              <a:t>noun</a:t>
            </a:r>
            <a:r>
              <a:rPr lang="en-US" dirty="0" smtClean="0"/>
              <a:t>, it is usually a gerund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- </a:t>
            </a:r>
            <a:r>
              <a:rPr lang="en-US" b="1" dirty="0" smtClean="0"/>
              <a:t>fishing</a:t>
            </a:r>
            <a:r>
              <a:rPr lang="en-US" dirty="0" smtClean="0"/>
              <a:t> is fun.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When </a:t>
            </a:r>
            <a:r>
              <a:rPr lang="en-US" dirty="0" smtClean="0"/>
              <a:t>we use a verb in -</a:t>
            </a:r>
            <a:r>
              <a:rPr lang="en-US" dirty="0" err="1" smtClean="0"/>
              <a:t>ing</a:t>
            </a:r>
            <a:r>
              <a:rPr lang="en-US" dirty="0" smtClean="0"/>
              <a:t> form more like a </a:t>
            </a:r>
            <a:r>
              <a:rPr lang="en-US" b="1" dirty="0" smtClean="0"/>
              <a:t>verb</a:t>
            </a:r>
            <a:r>
              <a:rPr lang="en-US" dirty="0" smtClean="0"/>
              <a:t> or an </a:t>
            </a:r>
            <a:r>
              <a:rPr lang="en-US" b="1" dirty="0" smtClean="0"/>
              <a:t>adjective</a:t>
            </a:r>
            <a:r>
              <a:rPr lang="en-US" dirty="0" smtClean="0"/>
              <a:t>, it is usually a present participle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- Anthony </a:t>
            </a:r>
            <a:r>
              <a:rPr lang="en-US" b="1" dirty="0" smtClean="0"/>
              <a:t>is fishing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- I </a:t>
            </a:r>
            <a:r>
              <a:rPr lang="en-US" dirty="0" smtClean="0"/>
              <a:t>have a </a:t>
            </a:r>
            <a:r>
              <a:rPr lang="en-US" b="1" dirty="0" smtClean="0"/>
              <a:t>boring</a:t>
            </a:r>
            <a:r>
              <a:rPr lang="en-US" dirty="0" smtClean="0"/>
              <a:t> teacher</a:t>
            </a:r>
          </a:p>
          <a:p>
            <a:pPr algn="just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dirty="0" smtClean="0"/>
              <a:t>Gerund as SUBJECT</a:t>
            </a:r>
          </a:p>
          <a:p>
            <a:pPr marL="624078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e.g. – </a:t>
            </a:r>
            <a:r>
              <a:rPr lang="en-US" i="1" dirty="0" smtClean="0"/>
              <a:t>Reading</a:t>
            </a:r>
            <a:r>
              <a:rPr lang="en-US" dirty="0" smtClean="0"/>
              <a:t> is my hobby. 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2. Gerund as OBJECT</a:t>
            </a:r>
          </a:p>
          <a:p>
            <a:pPr marL="624078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e.g. – I like reading. 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3. Gerund as COMPLEMENT</a:t>
            </a:r>
          </a:p>
          <a:p>
            <a:pPr marL="624078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e.g. her favorite sport is swimming.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 Gerund as OBJECT OF PREPOSITION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e.g. – he was suspected of stealing.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5. Gerund after NO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e.g. No parking, No smoking!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6. Gerund  after possessive adjective.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e.g. – thank you for your coming.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Some verbs are followed by </a:t>
            </a:r>
            <a:r>
              <a:rPr lang="en-US" dirty="0" smtClean="0"/>
              <a:t>gerunds, they are: </a:t>
            </a:r>
          </a:p>
          <a:p>
            <a:r>
              <a:rPr lang="en-US" b="1" dirty="0" smtClean="0"/>
              <a:t>Admit</a:t>
            </a:r>
            <a:r>
              <a:rPr lang="en-US" dirty="0" smtClean="0"/>
              <a:t>               :  He admitted cheating on the test. </a:t>
            </a:r>
          </a:p>
          <a:p>
            <a:r>
              <a:rPr lang="en-US" b="1" dirty="0" smtClean="0"/>
              <a:t>Advise</a:t>
            </a:r>
            <a:r>
              <a:rPr lang="en-US" dirty="0" smtClean="0"/>
              <a:t>              :  The doctor generally advised drinking low-fat milk. </a:t>
            </a:r>
          </a:p>
          <a:p>
            <a:r>
              <a:rPr lang="en-US" b="1" dirty="0" smtClean="0"/>
              <a:t>Allow</a:t>
            </a:r>
            <a:r>
              <a:rPr lang="en-US" dirty="0" smtClean="0"/>
              <a:t>               :  Ireland doesn't allow smoking in bars.</a:t>
            </a:r>
          </a:p>
          <a:p>
            <a:r>
              <a:rPr lang="en-US" b="1" dirty="0" smtClean="0"/>
              <a:t>Anticipate</a:t>
            </a:r>
            <a:r>
              <a:rPr lang="en-US" dirty="0" smtClean="0"/>
              <a:t>         :  I anticipated arriving late. </a:t>
            </a:r>
          </a:p>
          <a:p>
            <a:r>
              <a:rPr lang="en-US" b="1" dirty="0" smtClean="0"/>
              <a:t>Appreciate</a:t>
            </a:r>
            <a:r>
              <a:rPr lang="en-US" dirty="0" smtClean="0"/>
              <a:t>       :  I appreciated her helping me. </a:t>
            </a:r>
          </a:p>
          <a:p>
            <a:r>
              <a:rPr lang="en-US" b="1" dirty="0" smtClean="0"/>
              <a:t>Avoid</a:t>
            </a:r>
            <a:r>
              <a:rPr lang="en-US" dirty="0" smtClean="0"/>
              <a:t>               :  He avoided talking to her. </a:t>
            </a:r>
          </a:p>
          <a:p>
            <a:r>
              <a:rPr lang="en-US" b="1" dirty="0" smtClean="0"/>
              <a:t>Begin</a:t>
            </a:r>
            <a:r>
              <a:rPr lang="en-US" dirty="0" smtClean="0"/>
              <a:t>                :  I began learning Chinese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Consider</a:t>
            </a:r>
            <a:r>
              <a:rPr lang="en-US" dirty="0" smtClean="0"/>
              <a:t>          </a:t>
            </a:r>
            <a:r>
              <a:rPr lang="en-US" dirty="0" smtClean="0"/>
              <a:t>: </a:t>
            </a:r>
            <a:r>
              <a:rPr lang="en-US" dirty="0" smtClean="0"/>
              <a:t>She considered moving to New York. </a:t>
            </a:r>
          </a:p>
          <a:p>
            <a:r>
              <a:rPr lang="en-US" b="1" dirty="0" smtClean="0"/>
              <a:t>Continue</a:t>
            </a:r>
            <a:r>
              <a:rPr lang="en-US" dirty="0" smtClean="0"/>
              <a:t>           : He continued talking. </a:t>
            </a:r>
          </a:p>
          <a:p>
            <a:r>
              <a:rPr lang="en-US" b="1" dirty="0" smtClean="0"/>
              <a:t>Defend</a:t>
            </a:r>
            <a:r>
              <a:rPr lang="en-US" dirty="0" smtClean="0"/>
              <a:t>             : The lawyer defended her making such statements. </a:t>
            </a:r>
          </a:p>
          <a:p>
            <a:r>
              <a:rPr lang="en-US" b="1" dirty="0" smtClean="0"/>
              <a:t>Delay</a:t>
            </a:r>
            <a:r>
              <a:rPr lang="en-US" dirty="0" smtClean="0"/>
              <a:t>               : He delayed doing his taxes. </a:t>
            </a:r>
          </a:p>
          <a:p>
            <a:r>
              <a:rPr lang="en-US" b="1" dirty="0" smtClean="0"/>
              <a:t>Deny</a:t>
            </a:r>
            <a:r>
              <a:rPr lang="en-US" dirty="0" smtClean="0"/>
              <a:t>                : He denied committing the crime.</a:t>
            </a:r>
          </a:p>
          <a:p>
            <a:r>
              <a:rPr lang="en-US" b="1" dirty="0" smtClean="0"/>
              <a:t>Despise</a:t>
            </a:r>
            <a:r>
              <a:rPr lang="en-US" dirty="0" smtClean="0"/>
              <a:t>            : She despises waking up early. </a:t>
            </a:r>
          </a:p>
          <a:p>
            <a:r>
              <a:rPr lang="en-US" b="1" dirty="0" smtClean="0"/>
              <a:t>Discuss</a:t>
            </a:r>
            <a:r>
              <a:rPr lang="en-US" dirty="0" smtClean="0"/>
              <a:t>             : We discussed working at the company. </a:t>
            </a:r>
          </a:p>
          <a:p>
            <a:r>
              <a:rPr lang="en-US" b="1" dirty="0" smtClean="0"/>
              <a:t>Dislike</a:t>
            </a:r>
            <a:r>
              <a:rPr lang="en-US" dirty="0" smtClean="0"/>
              <a:t>              : She dislikes working after 5 PM. </a:t>
            </a:r>
          </a:p>
          <a:p>
            <a:r>
              <a:rPr lang="en-US" b="1" dirty="0" smtClean="0"/>
              <a:t>Mind</a:t>
            </a:r>
            <a:r>
              <a:rPr lang="en-US" dirty="0" smtClean="0"/>
              <a:t>                : I don't mind helping you.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Enjoy</a:t>
            </a:r>
            <a:r>
              <a:rPr lang="en-US" dirty="0" smtClean="0"/>
              <a:t>               : We enjoy hiking.</a:t>
            </a:r>
          </a:p>
          <a:p>
            <a:r>
              <a:rPr lang="en-US" b="1" dirty="0" smtClean="0"/>
              <a:t>Finish</a:t>
            </a:r>
            <a:r>
              <a:rPr lang="en-US" dirty="0" smtClean="0"/>
              <a:t>               : He finished doing his homework. </a:t>
            </a:r>
          </a:p>
          <a:p>
            <a:r>
              <a:rPr lang="en-US" b="1" dirty="0" smtClean="0"/>
              <a:t>forget</a:t>
            </a:r>
            <a:r>
              <a:rPr lang="en-US" dirty="0" smtClean="0"/>
              <a:t>               : I forgot giving you my book.</a:t>
            </a:r>
          </a:p>
          <a:p>
            <a:r>
              <a:rPr lang="en-US" b="1" dirty="0" smtClean="0"/>
              <a:t>hate</a:t>
            </a:r>
            <a:r>
              <a:rPr lang="en-US" dirty="0" smtClean="0"/>
              <a:t>                  : I hate cleaning the bathroom.</a:t>
            </a:r>
          </a:p>
          <a:p>
            <a:r>
              <a:rPr lang="en-US" b="1" dirty="0" smtClean="0"/>
              <a:t>Imagine</a:t>
            </a:r>
            <a:r>
              <a:rPr lang="en-US" dirty="0" smtClean="0"/>
              <a:t>            : He imagines working there one day. </a:t>
            </a:r>
          </a:p>
          <a:p>
            <a:r>
              <a:rPr lang="en-US" b="1" dirty="0" smtClean="0"/>
              <a:t>Involve</a:t>
            </a:r>
            <a:r>
              <a:rPr lang="en-US" dirty="0" smtClean="0"/>
              <a:t>             : The job involves traveling to Japan once a month. </a:t>
            </a:r>
          </a:p>
          <a:p>
            <a:r>
              <a:rPr lang="en-US" b="1" dirty="0" smtClean="0"/>
              <a:t>Keep</a:t>
            </a:r>
            <a:r>
              <a:rPr lang="en-US" dirty="0" smtClean="0"/>
              <a:t>                : She kept interrupting me.</a:t>
            </a:r>
          </a:p>
          <a:p>
            <a:r>
              <a:rPr lang="en-US" dirty="0" smtClean="0"/>
              <a:t> </a:t>
            </a:r>
            <a:r>
              <a:rPr lang="en-US" b="1" dirty="0" smtClean="0"/>
              <a:t>Like</a:t>
            </a:r>
            <a:r>
              <a:rPr lang="en-US" dirty="0" smtClean="0"/>
              <a:t>                : She likes listening to music.</a:t>
            </a:r>
          </a:p>
          <a:p>
            <a:r>
              <a:rPr lang="en-US" b="1" dirty="0" smtClean="0"/>
              <a:t>Love</a:t>
            </a:r>
            <a:r>
              <a:rPr lang="en-US" dirty="0" smtClean="0"/>
              <a:t>                : I love swimming.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Start</a:t>
            </a:r>
            <a:r>
              <a:rPr lang="en-US" dirty="0" smtClean="0"/>
              <a:t>                </a:t>
            </a:r>
            <a:r>
              <a:rPr lang="en-US" dirty="0" smtClean="0"/>
              <a:t>: </a:t>
            </a:r>
            <a:r>
              <a:rPr lang="en-US" dirty="0" smtClean="0"/>
              <a:t>He started studying harder. </a:t>
            </a:r>
          </a:p>
          <a:p>
            <a:r>
              <a:rPr lang="en-US" b="1" dirty="0" smtClean="0"/>
              <a:t>Stop</a:t>
            </a:r>
            <a:r>
              <a:rPr lang="en-US" dirty="0" smtClean="0"/>
              <a:t>                 :  She stopped working at 5 o'clock. </a:t>
            </a:r>
          </a:p>
          <a:p>
            <a:r>
              <a:rPr lang="en-US" b="1" dirty="0" smtClean="0"/>
              <a:t>Suggest</a:t>
            </a:r>
            <a:r>
              <a:rPr lang="en-US" dirty="0" smtClean="0"/>
              <a:t>           </a:t>
            </a:r>
            <a:r>
              <a:rPr lang="en-US" dirty="0" smtClean="0"/>
              <a:t>: </a:t>
            </a:r>
            <a:r>
              <a:rPr lang="en-US" dirty="0" smtClean="0"/>
              <a:t>They suggested staying at the hotel.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etc.</a:t>
            </a:r>
            <a:endParaRPr lang="en-US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191</TotalTime>
  <Words>664</Words>
  <Application>Microsoft Office PowerPoint</Application>
  <PresentationFormat>On-screen Show (4:3)</PresentationFormat>
  <Paragraphs>213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Urban</vt:lpstr>
      <vt:lpstr>Gerund and To infinitive</vt:lpstr>
      <vt:lpstr>Gerund &amp; Infinitive Overview</vt:lpstr>
      <vt:lpstr>Slide 3</vt:lpstr>
      <vt:lpstr>FUNCTION</vt:lpstr>
      <vt:lpstr>Slide 5</vt:lpstr>
      <vt:lpstr>Slide 6</vt:lpstr>
      <vt:lpstr>Slide 7</vt:lpstr>
      <vt:lpstr>Slide 8</vt:lpstr>
      <vt:lpstr>Slide 9</vt:lpstr>
      <vt:lpstr>GO + ING</vt:lpstr>
      <vt:lpstr>COMMON EXPRESSIONS WITH GO + -ING</vt:lpstr>
      <vt:lpstr>INFINITIVE</vt:lpstr>
      <vt:lpstr>FUNCTION</vt:lpstr>
      <vt:lpstr>COMMON VERBS FOLLOWED BY INFINITIVES</vt:lpstr>
      <vt:lpstr>COMMON VERBS FOLLOWED BY INFINITIVES</vt:lpstr>
      <vt:lpstr>GERUND AND INFINITIVE: DIFFERENCE IN MEANING</vt:lpstr>
      <vt:lpstr>VERB + GERUND OR INFINITIVE</vt:lpstr>
      <vt:lpstr>EXERCISE  Decide the function of to infinitive in the following sentences!</vt:lpstr>
      <vt:lpstr>Complete the sentences with the gerund form or infinitive of the verbs in parentheses.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 and To infinitive</dc:title>
  <dc:creator>Gede Eka Putrawan, S.S., M.Hum</dc:creator>
  <cp:lastModifiedBy>Gede Eka Putrawan, S.S.,M.Hum</cp:lastModifiedBy>
  <cp:revision>22</cp:revision>
  <dcterms:created xsi:type="dcterms:W3CDTF">2006-08-16T00:00:00Z</dcterms:created>
  <dcterms:modified xsi:type="dcterms:W3CDTF">2013-01-03T03:50:18Z</dcterms:modified>
</cp:coreProperties>
</file>