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6" roundtripDataSignature="AMtx7mjfitCHHxgcCMcm7i+l/AxmLzLf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9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" name="Google Shape;16;p3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8"/>
          <p:cNvSpPr txBox="1"/>
          <p:nvPr>
            <p:ph type="title"/>
          </p:nvPr>
        </p:nvSpPr>
        <p:spPr>
          <a:xfrm>
            <a:off x="722313" y="5486400"/>
            <a:ext cx="7659687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8"/>
          <p:cNvSpPr txBox="1"/>
          <p:nvPr>
            <p:ph idx="1" type="body"/>
          </p:nvPr>
        </p:nvSpPr>
        <p:spPr>
          <a:xfrm>
            <a:off x="722313" y="3852863"/>
            <a:ext cx="6135687" cy="1633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B8A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B8A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3" name="Google Shape;73;p4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4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9"/>
          <p:cNvSpPr txBox="1"/>
          <p:nvPr>
            <p:ph type="ctrTitle"/>
          </p:nvPr>
        </p:nvSpPr>
        <p:spPr>
          <a:xfrm>
            <a:off x="685800" y="1905000"/>
            <a:ext cx="7543800" cy="25939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6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9"/>
          <p:cNvSpPr txBox="1"/>
          <p:nvPr>
            <p:ph idx="1" type="subTitle"/>
          </p:nvPr>
        </p:nvSpPr>
        <p:spPr>
          <a:xfrm>
            <a:off x="685800" y="4572000"/>
            <a:ext cx="64617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C8B8A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C8B8A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C8B8A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5pPr>
            <a:lvl6pPr lvl="5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6pPr>
            <a:lvl7pPr lvl="6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7pPr>
            <a:lvl8pPr lvl="7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8pPr>
            <a:lvl9pPr lvl="8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9" name="Google Shape;79;p4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4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0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0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0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40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0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1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41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1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2"/>
          <p:cNvSpPr txBox="1"/>
          <p:nvPr>
            <p:ph type="title"/>
          </p:nvPr>
        </p:nvSpPr>
        <p:spPr>
          <a:xfrm rot="5400000">
            <a:off x="4579937" y="2324100"/>
            <a:ext cx="585152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2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42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3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3"/>
          <p:cNvSpPr txBox="1"/>
          <p:nvPr>
            <p:ph idx="1" type="body"/>
          </p:nvPr>
        </p:nvSpPr>
        <p:spPr>
          <a:xfrm rot="5400000">
            <a:off x="1866900" y="190500"/>
            <a:ext cx="4800600" cy="76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3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43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3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4"/>
          <p:cNvSpPr txBox="1"/>
          <p:nvPr>
            <p:ph type="title"/>
          </p:nvPr>
        </p:nvSpPr>
        <p:spPr>
          <a:xfrm>
            <a:off x="301752" y="5495278"/>
            <a:ext cx="7772400" cy="5946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2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4"/>
          <p:cNvSpPr/>
          <p:nvPr>
            <p:ph idx="2" type="pic"/>
          </p:nvPr>
        </p:nvSpPr>
        <p:spPr>
          <a:xfrm>
            <a:off x="0" y="0"/>
            <a:ext cx="8458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95A39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C89F5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44"/>
          <p:cNvSpPr txBox="1"/>
          <p:nvPr>
            <p:ph idx="1" type="body"/>
          </p:nvPr>
        </p:nvSpPr>
        <p:spPr>
          <a:xfrm>
            <a:off x="301752" y="6096000"/>
            <a:ext cx="7772400" cy="61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4" name="Google Shape;44;p44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44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4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5"/>
          <p:cNvSpPr txBox="1"/>
          <p:nvPr>
            <p:ph type="title"/>
          </p:nvPr>
        </p:nvSpPr>
        <p:spPr>
          <a:xfrm>
            <a:off x="304801" y="5495544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2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5"/>
          <p:cNvSpPr txBox="1"/>
          <p:nvPr>
            <p:ph idx="1" type="body"/>
          </p:nvPr>
        </p:nvSpPr>
        <p:spPr>
          <a:xfrm>
            <a:off x="304799" y="6096000"/>
            <a:ext cx="7772401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45"/>
          <p:cNvSpPr txBox="1"/>
          <p:nvPr>
            <p:ph idx="2" type="body"/>
          </p:nvPr>
        </p:nvSpPr>
        <p:spPr>
          <a:xfrm>
            <a:off x="304800" y="381000"/>
            <a:ext cx="7772400" cy="4942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45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45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5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6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6"/>
          <p:cNvSpPr txBox="1"/>
          <p:nvPr>
            <p:ph idx="1" type="body"/>
          </p:nvPr>
        </p:nvSpPr>
        <p:spPr>
          <a:xfrm>
            <a:off x="4572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46"/>
          <p:cNvSpPr txBox="1"/>
          <p:nvPr>
            <p:ph idx="2" type="body"/>
          </p:nvPr>
        </p:nvSpPr>
        <p:spPr>
          <a:xfrm>
            <a:off x="4572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8" name="Google Shape;58;p46"/>
          <p:cNvSpPr txBox="1"/>
          <p:nvPr>
            <p:ph idx="3" type="body"/>
          </p:nvPr>
        </p:nvSpPr>
        <p:spPr>
          <a:xfrm>
            <a:off x="44196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46"/>
          <p:cNvSpPr txBox="1"/>
          <p:nvPr>
            <p:ph idx="4" type="body"/>
          </p:nvPr>
        </p:nvSpPr>
        <p:spPr>
          <a:xfrm>
            <a:off x="44196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46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46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6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7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7"/>
          <p:cNvSpPr txBox="1"/>
          <p:nvPr>
            <p:ph idx="1" type="body"/>
          </p:nvPr>
        </p:nvSpPr>
        <p:spPr>
          <a:xfrm>
            <a:off x="4572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6" name="Google Shape;66;p47"/>
          <p:cNvSpPr txBox="1"/>
          <p:nvPr>
            <p:ph idx="2" type="body"/>
          </p:nvPr>
        </p:nvSpPr>
        <p:spPr>
          <a:xfrm>
            <a:off x="44196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7" name="Google Shape;67;p47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47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7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8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7" name="Google Shape;7;p38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95A39D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C89F5D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8"/>
          <p:cNvSpPr txBox="1"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38"/>
          <p:cNvSpPr txBox="1"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3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11" name="Google Shape;11;p3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>
            <p:ph type="title"/>
          </p:nvPr>
        </p:nvSpPr>
        <p:spPr>
          <a:xfrm>
            <a:off x="457200" y="274637"/>
            <a:ext cx="7620000" cy="279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Kedudukan, Kewenangan, dan Tindakan Hukum Pemerintahan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 txBox="1"/>
          <p:nvPr>
            <p:ph idx="1" type="body"/>
          </p:nvPr>
        </p:nvSpPr>
        <p:spPr>
          <a:xfrm>
            <a:off x="457200" y="381000"/>
            <a:ext cx="8229600" cy="607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dalam perspektif hukum perdata adl sbg BH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lichaam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publik dimana tindakan hukum-nya dilakukan oleh pmrth.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Ketika pmrth bertindak dalam lap keperdataan &amp; tunduk pd hukum pdt, pmrth bertindak sbg wakil dr BH, bkn wakil dr jbtn.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Oki, kedudukan pmrth dalam hukum pdt = org/BH privat, tidak diistimewakan, baik dalam sengketa pdt di peradilan umum.</a:t>
            </a:r>
            <a:endParaRPr/>
          </a:p>
          <a:p>
            <a:pPr indent="-254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0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428625" y="42862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8418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BF95"/>
              </a:buClr>
              <a:buSzPts val="4100"/>
              <a:buFont typeface="Cambria"/>
              <a:buNone/>
            </a:pPr>
            <a:r>
              <a:rPr b="0" i="0" lang="en-US" sz="4100" u="none">
                <a:solidFill>
                  <a:srgbClr val="C3BF95"/>
                </a:solidFill>
                <a:latin typeface="Cambria"/>
                <a:ea typeface="Cambria"/>
                <a:cs typeface="Cambria"/>
                <a:sym typeface="Cambria"/>
              </a:rPr>
              <a:t>A. Kedudukan Hukum (</a:t>
            </a:r>
            <a:r>
              <a:rPr b="0" i="1" lang="en-US" sz="4100" u="none">
                <a:solidFill>
                  <a:srgbClr val="C3BF95"/>
                </a:solidFill>
                <a:latin typeface="Cambria"/>
                <a:ea typeface="Cambria"/>
                <a:cs typeface="Cambria"/>
                <a:sym typeface="Cambria"/>
              </a:rPr>
              <a:t>Rechtspotitie</a:t>
            </a:r>
            <a:r>
              <a:rPr b="0" i="0" lang="en-US" sz="4100" u="none">
                <a:solidFill>
                  <a:srgbClr val="C3BF95"/>
                </a:solidFill>
                <a:latin typeface="Cambria"/>
                <a:ea typeface="Cambria"/>
                <a:cs typeface="Cambria"/>
                <a:sym typeface="Cambria"/>
              </a:rPr>
              <a:t>) Pemerintah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457200" y="1905000"/>
            <a:ext cx="8229600" cy="454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8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1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1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25" y="1914525"/>
            <a:ext cx="5053012" cy="40957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/>
          <p:nvPr/>
        </p:nvSpPr>
        <p:spPr>
          <a:xfrm>
            <a:off x="4284662" y="3789362"/>
            <a:ext cx="358775" cy="431800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4327525" y="5467350"/>
            <a:ext cx="358775" cy="358775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4859337" y="3644900"/>
            <a:ext cx="2160587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Tunduk hukum publik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4992687" y="5014912"/>
            <a:ext cx="2243137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Tunduk hukum privaat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4992687" y="5826125"/>
            <a:ext cx="17399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Tunduk hukum publik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8418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mbria"/>
              <a:buNone/>
            </a:pPr>
            <a:r>
              <a:rPr b="1" i="0" lang="en-US" sz="41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Kedudukan Pemerintah dalam Hukum Publik</a:t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457200" y="1882775"/>
            <a:ext cx="7786687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587" lvl="0" marL="4476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⦿"/>
            </a:pPr>
            <a:r>
              <a:rPr b="1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Menurut Logemann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negara adalah organisasi  jabatan yang terdiri dari fungsi2, berupa lingkungan kerja yang terperinci yang masing2 berhubungan secara keseluruhan.</a:t>
            </a:r>
            <a:endParaRPr/>
          </a:p>
          <a:p>
            <a:pPr indent="-382587" lvl="0" marL="4476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⦿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Jabatan 🡪 suatu lembaga dengan lingkup </a:t>
            </a:r>
            <a:r>
              <a:rPr b="1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pekerjaan sendiri 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dibentuk untuk waktu lama &amp; kepadanya diberikan tugas &amp; wewenang, yang diadakan &amp; dilakukan guna kepentingan negara.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457200" y="381000"/>
            <a:ext cx="8229600" cy="607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Meskipun jabatan pemerintah dilekati dgn hak &amp; kwjbn/diberi wewenang melakukan tindakan hukm, jbtn tidak dapat bertindak sendiri. Jbtn harus diwakili oleh pejabat (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ambtsdrager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Kewenangan yang diberikan kepada organ pemerintahan harus dijlnkan oleh manusia yang ditunjuk untuk menjlnkan fungsi organ tersebut.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Jbtn &amp; pjbt memiliki hub yang erat, namun sebenarnya memiliki kedudukan hukum berbeda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457200" y="381000"/>
            <a:ext cx="8229600" cy="607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Pejabat hanya menjalankan tugas &amp; wewenang, karena pejabat “</a:t>
            </a:r>
            <a:r>
              <a:rPr b="0" i="0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tidak memiliki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wewenang. Yang memiliki wewenang hanyalah jabatan.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Jabatanlah yang dibebani dangan kewajiban,yang berwenang melakukan perbuatan hukum. Hak &amp; kewajiban berjalan terus, tidak perduli dgn pergantian pejabat.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Jabatan &amp; pejabat mendapatkan tugas &amp; wewenang berdasarkan hukum publik, sehingga dalam berbagai aktivitasnya tunduk pada ketentuan hukum publik, khususnya HAN.</a:t>
            </a:r>
            <a:endParaRPr/>
          </a:p>
          <a:p>
            <a:pPr indent="-381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457200" y="533400"/>
            <a:ext cx="8229600" cy="5921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1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Menurut Bagir Manan, 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jabatan 🡪 lingkungan pekerjaan tetap yang berisi fungsi2 tertentu yang secara keseluruhan mencerminkan tujuan &amp; tata kerja suatu organisasi. 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berisi berbagai jabatan/ lingkungan kerja tetap 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(kring van vaste werkzaamheden) 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dgn berbagai fungsi untuk mencapai tujuan Negara.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Jabatan itu bersifat tetap, sementara pemegang jabatan 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(ambstdrager)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dapat berganti-ganti.</a:t>
            </a:r>
            <a:endParaRPr/>
          </a:p>
        </p:txBody>
      </p:sp>
      <p:sp>
        <p:nvSpPr>
          <p:cNvPr id="120" name="Google Shape;120;p6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>
            <p:ph idx="1" type="body"/>
          </p:nvPr>
        </p:nvSpPr>
        <p:spPr>
          <a:xfrm>
            <a:off x="457200" y="381000"/>
            <a:ext cx="8229600" cy="607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Ciri yang terdapat pada jabatan: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 pemerintah adlh pemikul kewajiban tanggung jawab yang menjalankan wewenang atas nama &amp; tanggung jawab sendiri, (pertanggung jawaban politik dan kepegawaian) di hadapan hakim. 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 pemerintahan dapat bertindak sbg pihak tergugat dalam proses peradilan (keberatan, banding, atau perlawanan).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 pemerintahan juga dapat tampil sbg pihak yang tidak puas (pengugat)</a:t>
            </a:r>
            <a:endParaRPr/>
          </a:p>
        </p:txBody>
      </p:sp>
      <p:sp>
        <p:nvSpPr>
          <p:cNvPr id="126" name="Google Shape;126;p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/>
          <p:nvPr>
            <p:ph idx="1" type="body"/>
          </p:nvPr>
        </p:nvSpPr>
        <p:spPr>
          <a:xfrm>
            <a:off x="457200" y="609600"/>
            <a:ext cx="8229600" cy="5845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Pada prinsipnya organ pemerintahan tidak memiliki harta kekayaan sendiri. Organ pemerintahan mrpkn bagian (alat) dari badan hukum menurut privat dengan harta kekayaannya. Contoh : jabatan Bupati atau Walikota adalah organ2 dari badan hukum “kabupaten/kota”. Berdasarkan aturan hukum badan umum inilah yang dapat memiliki harta kekayaan, bukan organ pemerintahannya</a:t>
            </a:r>
            <a:endParaRPr/>
          </a:p>
          <a:p>
            <a:pPr indent="-381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type="title"/>
          </p:nvPr>
        </p:nvSpPr>
        <p:spPr>
          <a:xfrm>
            <a:off x="428625" y="5000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8418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BF95"/>
              </a:buClr>
              <a:buSzPts val="4100"/>
              <a:buFont typeface="Cambria"/>
              <a:buNone/>
            </a:pPr>
            <a:r>
              <a:rPr b="0" i="0" lang="en-US" sz="4100" u="none">
                <a:solidFill>
                  <a:srgbClr val="C3BF95"/>
                </a:solidFill>
                <a:latin typeface="Cambria"/>
                <a:ea typeface="Cambria"/>
                <a:cs typeface="Cambria"/>
                <a:sym typeface="Cambria"/>
              </a:rPr>
              <a:t>A2. Kedudukan Pmrth dalam hukum Privat</a:t>
            </a:r>
            <a:endParaRPr/>
          </a:p>
        </p:txBody>
      </p:sp>
      <p:sp>
        <p:nvSpPr>
          <p:cNvPr id="138" name="Google Shape;138;p9"/>
          <p:cNvSpPr txBox="1"/>
          <p:nvPr>
            <p:ph idx="1" type="body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Bdn hukum publik, kriterianya :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1. didirikan dg konstruksi hukum publik oleh penguasa dg UU/peraturan2 lainnya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2. lingk kerja untuk melaksanakan perbuatan2 publik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3. diberi wewenang publik (membuat kptsn/perat yang mengikat umum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Contoh : negara, prop, kab/kota, dll.</a:t>
            </a:r>
            <a:endParaRPr/>
          </a:p>
          <a:p>
            <a:pPr indent="-889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9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