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75" r:id="rId10"/>
    <p:sldId id="265" r:id="rId11"/>
    <p:sldId id="266" r:id="rId12"/>
    <p:sldId id="268" r:id="rId13"/>
    <p:sldId id="271" r:id="rId14"/>
    <p:sldId id="269" r:id="rId15"/>
    <p:sldId id="270" r:id="rId16"/>
    <p:sldId id="272" r:id="rId17"/>
    <p:sldId id="273" r:id="rId18"/>
    <p:sldId id="274" r:id="rId19"/>
    <p:sldId id="263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  <a:srgbClr val="FF99FF"/>
    <a:srgbClr val="FFFF99"/>
    <a:srgbClr val="CCFF33"/>
    <a:srgbClr val="FF9999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73" autoAdjust="0"/>
    <p:restoredTop sz="94660"/>
  </p:normalViewPr>
  <p:slideViewPr>
    <p:cSldViewPr>
      <p:cViewPr varScale="1">
        <p:scale>
          <a:sx n="65" d="100"/>
          <a:sy n="65" d="100"/>
        </p:scale>
        <p:origin x="135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DBE885-142D-4CFB-8000-FC46260FE514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5E87B5-2893-4AA5-BE70-C8372042127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D:\TUK PRESENTASI\ship-coast-1280x102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0363"/>
            <a:ext cx="9144000" cy="6847637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533400" y="4051280"/>
            <a:ext cx="8000999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Siklus</a:t>
            </a:r>
            <a:r>
              <a:rPr lang="en-US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Nutrient </a:t>
            </a:r>
            <a:r>
              <a:rPr lang="en-US" sz="54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dan</a:t>
            </a:r>
            <a:r>
              <a:rPr lang="en-US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en-US" sz="54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Pengaruh</a:t>
            </a:r>
            <a:r>
              <a:rPr lang="en-US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en-US" sz="54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Terhadap</a:t>
            </a:r>
            <a:r>
              <a:rPr lang="en-US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en-US" sz="54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Sifat</a:t>
            </a:r>
            <a:r>
              <a:rPr lang="en-US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en-US" sz="54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Perairan</a:t>
            </a:r>
            <a:endParaRPr lang="en-US" sz="5400" b="1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  <a:p>
            <a:pPr algn="ctr"/>
            <a:endParaRPr lang="en-US" sz="5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D:\TUK PRESENTASI\3423788326_bb1b40e33f.jpg"/>
          <p:cNvPicPr>
            <a:picLocks noChangeAspect="1"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457200" y="685800"/>
            <a:ext cx="8077200" cy="5562600"/>
          </a:xfrm>
          <a:prstGeom prst="rect">
            <a:avLst/>
          </a:prstGeom>
          <a:ln w="57150">
            <a:solidFill>
              <a:srgbClr val="CCFF33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indent="574675" algn="just"/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Denitrifikasi merupakan pengubahan nitrat menjadi gas nitrogen, dengan demikian mengisi kembali atmosfer.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 indent="574675" algn="just"/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Proses ini melibatkan peran beberapa bakteri antara lain </a:t>
            </a:r>
            <a:r>
              <a:rPr lang="id-ID" sz="2800" i="1" dirty="0" smtClean="0">
                <a:latin typeface="Times New Roman" pitchFamily="18" charset="0"/>
                <a:cs typeface="Times New Roman" pitchFamily="18" charset="0"/>
              </a:rPr>
              <a:t>Bacillus cereus, Bacillus licheniformis, Pseudomonas denitrificants, Thiobacillus denitrificants, Micrococcus,  dan Achromabacter</a:t>
            </a: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 indent="574675" algn="just"/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Bakteri ini hidup jauh di dalam tanah dan dalam sedimen air yang jumlah oksigennya sang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t terbatas. Bakteri tersebut menggunakan nitrat sebagai suatu alternative terhadap oksigen untuk respirasinya.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D:\TUK PRESENTASI\powerpoint-templates.jpg"/>
          <p:cNvPicPr>
            <a:picLocks noChangeAspect="1"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228600" y="152400"/>
            <a:ext cx="3581400" cy="609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Siklus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FOSFOR</a:t>
            </a:r>
            <a:endParaRPr lang="en-US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 descr="C:\Documents and Settings\Ion\Desktop\pertemuan 7\daur-fosfor1.jpg"/>
          <p:cNvPicPr/>
          <p:nvPr/>
        </p:nvPicPr>
        <p:blipFill>
          <a:blip r:embed="rId3" cstate="print"/>
          <a:srcRect l="5288" r="4267"/>
          <a:stretch>
            <a:fillRect/>
          </a:stretch>
        </p:blipFill>
        <p:spPr bwMode="auto">
          <a:xfrm>
            <a:off x="0" y="990600"/>
            <a:ext cx="914400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D:\TUK PRESENTASI\business_ppt_backgroun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371600" y="1371600"/>
            <a:ext cx="6248400" cy="6858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alam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fosfor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terdapat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dua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bentuk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3352800"/>
            <a:ext cx="3048000" cy="12954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Fosfat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organik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tumbuhan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hewan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257800" y="3352800"/>
            <a:ext cx="3048000" cy="12954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Fosfat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anorganik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tanah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Straight Arrow Connector 9"/>
          <p:cNvCxnSpPr>
            <a:stCxn id="5" idx="2"/>
          </p:cNvCxnSpPr>
          <p:nvPr/>
        </p:nvCxnSpPr>
        <p:spPr>
          <a:xfrm rot="5400000">
            <a:off x="2743200" y="1371600"/>
            <a:ext cx="1066800" cy="2438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5" idx="2"/>
          </p:cNvCxnSpPr>
          <p:nvPr/>
        </p:nvCxnSpPr>
        <p:spPr>
          <a:xfrm rot="16200000" flipH="1">
            <a:off x="5143500" y="1409700"/>
            <a:ext cx="1066800" cy="2362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D:\TUK PRESENTASI\green-light.jpg"/>
          <p:cNvPicPr>
            <a:picLocks noChangeAspect="1"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solidFill>
              <a:schemeClr val="accent1">
                <a:lumMod val="40000"/>
                <a:lumOff val="60000"/>
              </a:schemeClr>
            </a:solidFill>
          </a:ln>
        </p:spPr>
      </p:pic>
      <p:sp>
        <p:nvSpPr>
          <p:cNvPr id="5" name="Rectangle 4"/>
          <p:cNvSpPr/>
          <p:nvPr/>
        </p:nvSpPr>
        <p:spPr>
          <a:xfrm>
            <a:off x="457200" y="381000"/>
            <a:ext cx="8229600" cy="41148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14000"/>
              </a:lnSpc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4000"/>
              </a:lnSpc>
            </a:pP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Fosfat organik dari hewan dan tumbuhan yang mati diuraikan oleh dekomposer menjadi fosfat anorganik. 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4000"/>
              </a:lnSpc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4000"/>
              </a:lnSpc>
            </a:pP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Fosfat anorganik yang terlarut di air tanah atau air laut akan terkikis dan mengendap di sedimen laut.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4000"/>
              </a:lnSpc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4000"/>
              </a:lnSpc>
            </a:pP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Fosfat dari batu dan fosil terkikis dan membentuk fosfat anorganik terlarut di air tanah dan laut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kemudian akan diserap oleh akar tumbuhan lagi.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4000"/>
              </a:lnSpc>
            </a:pP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7200" y="5029200"/>
            <a:ext cx="8229600" cy="1524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Siklus ini berulang terus menerus.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ebagian besar fosfat bersiklus ulang secara lokal di antara tanah, tumbuhan, dan konsumen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berdasarkan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skala waktu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 smtClean="0"/>
          </a:p>
          <a:p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D:\TUK PRESENTASI\3423788326_bb1b40e33f.jpg"/>
          <p:cNvPicPr>
            <a:picLocks noChangeAspect="1"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609600" y="228600"/>
            <a:ext cx="8001000" cy="990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Pengaruh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Limbah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Organik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(Nutrient) yang </a:t>
            </a: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Berlebihan</a:t>
            </a:r>
            <a:endParaRPr lang="en-US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3400" y="1981200"/>
            <a:ext cx="8229600" cy="4114800"/>
          </a:xfrm>
          <a:prstGeom prst="rect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indent="398463" algn="just">
              <a:lnSpc>
                <a:spcPct val="114000"/>
              </a:lnSpc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Limbah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organik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masuk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perairan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bentuk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endapan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koloid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tersuspensi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terlarut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lnSpc>
                <a:spcPct val="114000"/>
              </a:lnSpc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 indent="398463" algn="just">
              <a:lnSpc>
                <a:spcPct val="114000"/>
              </a:lnSpc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Pengaruh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pertama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adanya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dekomposisi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limbah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organik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penurunan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oksigen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terlarut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perairan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Dekomposisi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menghasilkan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senyawa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nutrient (nitrogen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fosfor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menyuburkan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perairan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D:\TUK PRESENTASI\business_ppt_backgroun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7" name="Picture 6" descr="C:\Documents and Settings\Ion\Desktop\pertemuan 7\eutroph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838200"/>
            <a:ext cx="8077199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D:\PROPOSAL n' SKRIPSI kak nani\PROPOSAL n SKRIPSI\TUK PRESENTASI\background-for-powerpoint.jpg"/>
          <p:cNvPicPr>
            <a:picLocks noChangeAspect="1" noChangeArrowheads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94944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533400" y="838200"/>
            <a:ext cx="8001000" cy="5486400"/>
          </a:xfrm>
          <a:prstGeom prst="rect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indent="398463" algn="just">
              <a:lnSpc>
                <a:spcPct val="114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Nutrient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unsur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kimia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diperlukan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fitoplankton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hidup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pertumbuhannya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Sampai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tingkat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konsentrasi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tertentu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keberadaan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nutrient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perairan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meningkatkan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produktivitas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perairan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indent="398463" algn="just">
              <a:lnSpc>
                <a:spcPct val="114000"/>
              </a:lnSpc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Namun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jika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peningkatan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nutrient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terjadi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terus-menerus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berdampak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negatif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bagi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kualitas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perairan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mengakibatkan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eutrofikasi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mendorong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pertumbuhan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algae (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blooming algae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kemudian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mengurangi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kandungan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oksigen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terjadi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dekomposisi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D:\TUK PRESENTASI\3423788326_bb1b40e33f.jpg"/>
          <p:cNvPicPr>
            <a:picLocks noChangeAspect="1"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533400" y="1143000"/>
            <a:ext cx="8001000" cy="4495800"/>
          </a:xfrm>
          <a:prstGeom prst="rect">
            <a:avLst/>
          </a:prstGeom>
          <a:solidFill>
            <a:srgbClr val="FFFF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398463" algn="just">
              <a:lnSpc>
                <a:spcPct val="114000"/>
              </a:lnSpc>
            </a:pP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dekomposisi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limbah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organik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cenderung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selalu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merugikan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sebagian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besar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produknya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(H</a:t>
            </a:r>
            <a:r>
              <a:rPr lang="en-US" sz="28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S, CH</a:t>
            </a:r>
            <a:r>
              <a:rPr lang="en-US" sz="28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langsung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mengganggu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biota,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sedangkan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nutrient yang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sampai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konsentrasi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tertentu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menguntungkan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namun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jika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limbah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nutrient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terus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bertambah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jumlah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banyak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pencemar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menurunkan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kualitas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perairan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bisa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terjadinya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kematian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masal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ikan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D:\TUK PRESENTASI\powerpoint-templates.jpg"/>
          <p:cNvPicPr>
            <a:picLocks noChangeAspect="1"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533400" y="762000"/>
            <a:ext cx="8001000" cy="5181600"/>
          </a:xfrm>
          <a:prstGeom prst="rect">
            <a:avLst/>
          </a:prstGeom>
          <a:solidFill>
            <a:srgbClr val="FFCCCC"/>
          </a:solidFill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indent="398463" algn="just">
              <a:lnSpc>
                <a:spcPct val="114000"/>
              </a:lnSpc>
            </a:pPr>
            <a:endPara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398463" algn="just">
              <a:lnSpc>
                <a:spcPct val="114000"/>
              </a:lnSpc>
            </a:pP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Selain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dekomposisi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menghasilkan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kondisi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perairan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cocok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bagi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mikroba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pathogen yang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terdiri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mikroba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virus,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protozoa yang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setelah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berkembang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biak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sumber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penyakit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bagi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biota air. </a:t>
            </a:r>
          </a:p>
          <a:p>
            <a:pPr indent="398463" algn="just">
              <a:lnSpc>
                <a:spcPct val="114000"/>
              </a:lnSpc>
            </a:pPr>
            <a:endParaRPr lang="en-US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398463" algn="just">
              <a:lnSpc>
                <a:spcPct val="114000"/>
              </a:lnSpc>
            </a:pP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Dampak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terjadinya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eutrofikasi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merangsang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pertumbuhan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tanaman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air,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eceng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godok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hydrilla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keberadaannya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dianggap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gulma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mengganggu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produktivitas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perairan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398463" algn="just">
              <a:lnSpc>
                <a:spcPct val="114000"/>
              </a:lnSpc>
            </a:pP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4338" name="Picture 2" descr="D:\TUK PRESENTASI\pengui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219200" y="1981200"/>
            <a:ext cx="638508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80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TERIMA KASIH</a:t>
            </a:r>
            <a:endParaRPr lang="en-US" sz="80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D:\PROPOSAL n' SKRIPSI kak nani\PROPOSAL n SKRIPSI\TUK PRESENTASI\background-for-powerpoint.jpg"/>
          <p:cNvPicPr>
            <a:picLocks noChangeAspect="1" noChangeArrowheads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94944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304800" y="2286000"/>
            <a:ext cx="2514600" cy="2057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14000"/>
              </a:lnSpc>
            </a:pP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Siklus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Nutrient/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Biogeokimia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971800" y="3352800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3505200" y="1219200"/>
            <a:ext cx="5257800" cy="4419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indent="398463" algn="just">
              <a:lnSpc>
                <a:spcPct val="114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iklus unsur atau senyawa kimia yang mengalir dari komponen abiotik ke biotik dan kembali lagi ke komponen abiotik.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indent="398463" algn="just">
              <a:lnSpc>
                <a:spcPct val="114000"/>
              </a:lnSpc>
            </a:pP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Siklus tersebut tidak hanya melalui organisme, tetapi juga melibatkan reaksi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reaksi kimia dalam lingkungan abiotik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D:\TUK PRESENTASI\green-light.jpg"/>
          <p:cNvPicPr>
            <a:picLocks noChangeAspect="1"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solidFill>
              <a:schemeClr val="accent1">
                <a:lumMod val="40000"/>
                <a:lumOff val="60000"/>
              </a:schemeClr>
            </a:solidFill>
          </a:ln>
        </p:spPr>
      </p:pic>
      <p:sp>
        <p:nvSpPr>
          <p:cNvPr id="5" name="Rectangle 4"/>
          <p:cNvSpPr/>
          <p:nvPr/>
        </p:nvSpPr>
        <p:spPr>
          <a:xfrm>
            <a:off x="457200" y="762000"/>
            <a:ext cx="8077200" cy="52578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id-ID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Materi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tersusun ole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unsur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salah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satunya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Nitrogen (N) dan Fosfor (P). </a:t>
            </a:r>
            <a:endPara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1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id-ID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Unsur-unsur kimia tersebut dimanfaatkan oleh produsen untuk membentuk bahan organi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id-ID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dengan bantuan energi matahari atau energi yang berasal dari reaksi kimi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a.</a:t>
            </a:r>
          </a:p>
          <a:p>
            <a:pPr algn="just"/>
            <a:endParaRPr lang="en-US" sz="1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id-ID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Bahan organik yang dihasilkan adalah sumber 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energi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bagi organisme. </a:t>
            </a:r>
            <a:endPara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1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id-ID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Proses makan atau dimakan pada rantai makanan mengakibatkan aliran materi dari mata rantai yang lain. 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D:\PROPOSAL n' SKRIPSI kak nani\PROPOSAL n SKRIPSI\TUK PRESENTASI\background-for-powerpoint.jpg"/>
          <p:cNvPicPr>
            <a:picLocks noChangeAspect="1" noChangeArrowheads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94944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228600" y="381000"/>
            <a:ext cx="8686800" cy="2438400"/>
          </a:xfrm>
          <a:prstGeom prst="rect">
            <a:avLst/>
          </a:prstGeom>
          <a:solidFill>
            <a:srgbClr val="FF99FF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Jika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organisme</a:t>
            </a:r>
            <a:r>
              <a:rPr lang="id-ID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dalam satu rantai  makanan  mati,  aliran  </a:t>
            </a:r>
            <a:endPara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materi</a:t>
            </a:r>
            <a:r>
              <a:rPr lang="id-ID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masih  tetap berlangsung terus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k</a:t>
            </a:r>
            <a:r>
              <a:rPr lang="id-ID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arena mahluk hidup yang mati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diuraikan oleh decomposer yang ak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id-ID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irnya akan masuk lagi ke rantai makanan berikutnya. </a:t>
            </a:r>
            <a:endPara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1000" y="4114800"/>
            <a:ext cx="2362200" cy="1143000"/>
          </a:xfrm>
          <a:prstGeom prst="rect">
            <a:avLst/>
          </a:prstGeom>
          <a:solidFill>
            <a:srgbClr val="FF9999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4000"/>
              </a:lnSpc>
            </a:pPr>
            <a:r>
              <a:rPr lang="id-ID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Fungsi Daur Biogeokimia 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895600" y="4722812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3581400" y="3276600"/>
            <a:ext cx="4953000" cy="3276600"/>
          </a:xfrm>
          <a:prstGeom prst="rect">
            <a:avLst/>
          </a:prstGeom>
          <a:solidFill>
            <a:srgbClr val="FF9999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4000"/>
              </a:lnSpc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id-ID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ebagai siklus materi yang mengembalikan semua unsur-unsur kimia yang sudah terpakai oleh semua yang ada di bumi baik komponen biotik maupun komponen abiotik, sehingga kelangsungan hidup dapat terjaga dengan baik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D:\TUK PRESENTASI\business_ppt_backgroun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381000" y="381000"/>
            <a:ext cx="3962400" cy="6858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Siklus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Nitrogen</a:t>
            </a:r>
            <a:endParaRPr lang="en-US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4800" y="2057400"/>
            <a:ext cx="2438400" cy="9906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d-ID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Unsur nitrogen bersifat </a:t>
            </a:r>
            <a:r>
              <a:rPr lang="id-ID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inert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2971800" y="251460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657600" y="1600200"/>
            <a:ext cx="4800600" cy="19812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id-ID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apat dipergunakan sebagai penyusun elemen-elemen tubuh organisme apabila sudah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mengalami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Fiksasi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rot="5400000">
            <a:off x="5753100" y="4076700"/>
            <a:ext cx="685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4572000" y="4572000"/>
            <a:ext cx="3048000" cy="16002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id-ID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mmonia (NH</a:t>
            </a:r>
            <a:r>
              <a:rPr lang="en-US" sz="28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id-ID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id-ID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itrit (NO</a:t>
            </a:r>
            <a:r>
              <a:rPr lang="en-US" sz="28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id-ID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id-ID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itrat(NO</a:t>
            </a:r>
            <a:r>
              <a:rPr lang="en-US" sz="28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id-ID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id-ID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monium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(NH</a:t>
            </a:r>
            <a:r>
              <a:rPr lang="en-US" sz="28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4+</a:t>
            </a:r>
            <a:r>
              <a:rPr lang="id-ID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D:\TUK PRESENTASI\3423788326_bb1b40e33f.jpg"/>
          <p:cNvPicPr>
            <a:picLocks noChangeAspect="1"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" name="Picture 2" descr="D:\PROPOSAL n' SKRIPSI kak nani\PROPOSAL n SKRIPSI\TUK PRESENTASI\background-for-powerpoint.jpg"/>
          <p:cNvPicPr>
            <a:picLocks noChangeAspect="1" noChangeArrowheads="1"/>
          </p:cNvPicPr>
          <p:nvPr/>
        </p:nvPicPr>
        <p:blipFill>
          <a:blip r:embed="rId3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949440"/>
          </a:xfrm>
          <a:prstGeom prst="rect">
            <a:avLst/>
          </a:prstGeom>
          <a:noFill/>
        </p:spPr>
      </p:pic>
      <p:pic>
        <p:nvPicPr>
          <p:cNvPr id="6" name="Picture 5" descr="C:\Documents and Settings\Ion\Desktop\pertemuan 7\siklus biogeokimia6.jpg"/>
          <p:cNvPicPr/>
          <p:nvPr/>
        </p:nvPicPr>
        <p:blipFill>
          <a:blip r:embed="rId4"/>
          <a:srcRect t="4962" r="1122"/>
          <a:stretch>
            <a:fillRect/>
          </a:stretch>
        </p:blipFill>
        <p:spPr bwMode="auto">
          <a:xfrm>
            <a:off x="0" y="304800"/>
            <a:ext cx="89916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D:\TUK PRESENTASI\green-light.jpg"/>
          <p:cNvPicPr>
            <a:picLocks noChangeAspect="1"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solidFill>
              <a:schemeClr val="accent1">
                <a:lumMod val="40000"/>
                <a:lumOff val="60000"/>
              </a:schemeClr>
            </a:solidFill>
          </a:ln>
        </p:spPr>
      </p:pic>
      <p:sp>
        <p:nvSpPr>
          <p:cNvPr id="5" name="Rectangle 4"/>
          <p:cNvSpPr/>
          <p:nvPr/>
        </p:nvSpPr>
        <p:spPr>
          <a:xfrm>
            <a:off x="457200" y="457200"/>
            <a:ext cx="8077200" cy="1828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id-ID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 memproduksi nutrient bagi organisme perairan, maka diperlukan transfer senyawa nitrogen. Nitrogen memasuki ekosistem dengan dua jalur alamiah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1000" y="3886200"/>
            <a:ext cx="3886200" cy="2743200"/>
          </a:xfrm>
          <a:prstGeom prst="rect">
            <a:avLst/>
          </a:prstGeom>
          <a:solidFill>
            <a:srgbClr val="FFFF9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id-ID" sz="2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eposit pada atmosfer, merupakan sekitar 5% sampai 10% dari nitrogen yang dapat digunakan yang memasuki sebagian besar ekosistem.</a:t>
            </a:r>
            <a:endParaRPr lang="en-US" sz="25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76400" y="2743200"/>
            <a:ext cx="1371600" cy="685800"/>
          </a:xfrm>
          <a:prstGeom prst="rect">
            <a:avLst/>
          </a:prstGeom>
          <a:solidFill>
            <a:srgbClr val="FF99FF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Jalur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943600" y="2743200"/>
            <a:ext cx="1371600" cy="685800"/>
          </a:xfrm>
          <a:prstGeom prst="rect">
            <a:avLst/>
          </a:prstGeom>
          <a:solidFill>
            <a:srgbClr val="FF99FF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Jalur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2: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648200" y="3810000"/>
            <a:ext cx="4114800" cy="2743200"/>
          </a:xfrm>
          <a:prstGeom prst="rect">
            <a:avLst/>
          </a:prstGeom>
          <a:solidFill>
            <a:srgbClr val="FFFF9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4000"/>
              </a:lnSpc>
            </a:pPr>
            <a:r>
              <a:rPr lang="en-US" sz="2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id-ID" sz="2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elalui fiksasi nitrogen </a:t>
            </a:r>
            <a:r>
              <a:rPr lang="en-US" sz="2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id-ID" sz="2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ntuk memecahkan molekul </a:t>
            </a:r>
            <a:r>
              <a:rPr lang="en-US" sz="2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5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id-ID" sz="2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agar atom-atomnya dapat bergabung dengan atom-atom lain diperlukan pemasukan sejumlah besar energ</a:t>
            </a:r>
            <a:r>
              <a:rPr lang="en-US" sz="25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id-ID" sz="2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5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5362" name="Picture 2" descr="D:\TUK PRESENTASI\powerpoint-templates.jpg"/>
          <p:cNvPicPr>
            <a:picLocks noChangeAspect="1"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457200" y="914400"/>
            <a:ext cx="8077200" cy="4800600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id-ID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    Keperluan pertanian yang semakin meningkat telah menyebabkan produk nitrogen terfiksasi secara industr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id-ID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makin meningkat pula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s</a:t>
            </a:r>
            <a:r>
              <a:rPr lang="id-ID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ehingga supply industr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id-ID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merupakan ketergantungan dari se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id-ID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tor pertanian ini menjadi pemicu ketergangguan daur alam. </a:t>
            </a:r>
            <a:endPara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515938" algn="just"/>
            <a:r>
              <a:rPr lang="id-ID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Kegiatan manusia telah meningkatkan aliran nitrogen global. Hal ini dapat terlihat pada danau dan sungai karena pupuk nitrogen merembes dari tanah pertanian sekitarnya dan menyuburkan algae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D:\TUK PRESENTASI\business_ppt_backgroun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457200" y="609600"/>
            <a:ext cx="8077200" cy="5791200"/>
          </a:xfrm>
          <a:prstGeom prst="rect">
            <a:avLst/>
          </a:prstGeom>
          <a:ln w="57150">
            <a:solidFill>
              <a:srgbClr val="CCFF33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339725" indent="-339725" algn="just">
              <a:buFont typeface="Wingdings" pitchFamily="2" charset="2"/>
              <a:buChar char="v"/>
            </a:pP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Amonia di perairan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berasal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 pemecahan nitrogen organik dan nitrogen anorganik yang terdapat di dalam tanah dan air, yang berasal dari dekomposisi oleh mikroba dan jamur.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39725" indent="-339725" algn="just"/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339725" indent="-339725" algn="just">
              <a:buFont typeface="Wingdings" pitchFamily="2" charset="2"/>
              <a:buChar char="v"/>
            </a:pP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Ikan tidak bisa bertoleransi terhadap kadar amonia bebas yang terlalu tinggi karena dapat mengganggu proses pengikatan oksigen oleh darah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39725" indent="-339725" algn="just"/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339725" indent="-339725" algn="just">
              <a:buFont typeface="Wingdings" pitchFamily="2" charset="2"/>
              <a:buChar char="v"/>
            </a:pP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Amonia (NH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) dapat secara langsung diambil oleh tumbuhan melalui akar dan melalui daun-daunnya.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bakteri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mengambil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nitrogen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langsung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melalui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akar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Azetobacter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sp.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Clostridium sp.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endPara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</TotalTime>
  <Words>568</Words>
  <Application>Microsoft Office PowerPoint</Application>
  <PresentationFormat>On-screen Show (4:3)</PresentationFormat>
  <Paragraphs>67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Windows User</cp:lastModifiedBy>
  <cp:revision>44</cp:revision>
  <dcterms:created xsi:type="dcterms:W3CDTF">2006-08-16T00:00:00Z</dcterms:created>
  <dcterms:modified xsi:type="dcterms:W3CDTF">2020-11-14T05:02:46Z</dcterms:modified>
</cp:coreProperties>
</file>